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Default Extension="wdp" ContentType="image/vnd.ms-photo"/>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a" ContentType="audio/x-ms-wma"/>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notesSlides/notesSlide37.xml" ContentType="application/vnd.openxmlformats-officedocument.presentationml.notesSlide+xml"/>
  <Override PartName="/ppt/notesSlides/notesSlide55.xml" ContentType="application/vnd.openxmlformats-officedocument.presentationml.notes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Lst>
  <p:notesMasterIdLst>
    <p:notesMasterId r:id="rId82"/>
  </p:notesMasterIdLst>
  <p:sldIdLst>
    <p:sldId id="257" r:id="rId2"/>
    <p:sldId id="258" r:id="rId3"/>
    <p:sldId id="333" r:id="rId4"/>
    <p:sldId id="341" r:id="rId5"/>
    <p:sldId id="343" r:id="rId6"/>
    <p:sldId id="342" r:id="rId7"/>
    <p:sldId id="340" r:id="rId8"/>
    <p:sldId id="260" r:id="rId9"/>
    <p:sldId id="261" r:id="rId10"/>
    <p:sldId id="262" r:id="rId11"/>
    <p:sldId id="263" r:id="rId12"/>
    <p:sldId id="334" r:id="rId13"/>
    <p:sldId id="265" r:id="rId14"/>
    <p:sldId id="266" r:id="rId15"/>
    <p:sldId id="337" r:id="rId16"/>
    <p:sldId id="338" r:id="rId17"/>
    <p:sldId id="335"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336"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344" r:id="rId47"/>
    <p:sldId id="299" r:id="rId48"/>
    <p:sldId id="300" r:id="rId49"/>
    <p:sldId id="301"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18" r:id="rId66"/>
    <p:sldId id="319" r:id="rId67"/>
    <p:sldId id="320" r:id="rId68"/>
    <p:sldId id="321" r:id="rId69"/>
    <p:sldId id="322" r:id="rId70"/>
    <p:sldId id="339" r:id="rId71"/>
    <p:sldId id="324" r:id="rId72"/>
    <p:sldId id="345" r:id="rId73"/>
    <p:sldId id="346" r:id="rId74"/>
    <p:sldId id="325" r:id="rId75"/>
    <p:sldId id="327" r:id="rId76"/>
    <p:sldId id="328" r:id="rId77"/>
    <p:sldId id="329" r:id="rId78"/>
    <p:sldId id="330" r:id="rId79"/>
    <p:sldId id="331" r:id="rId80"/>
    <p:sldId id="332" r:id="rId81"/>
  </p:sldIdLst>
  <p:sldSz cx="12192000" cy="6858000"/>
  <p:notesSz cx="6858000" cy="9144000"/>
  <p:custDataLst>
    <p:tags r:id="rId8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EDD8"/>
    <a:srgbClr val="F6EDD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1" autoAdjust="0"/>
    <p:restoredTop sz="94660"/>
  </p:normalViewPr>
  <p:slideViewPr>
    <p:cSldViewPr snapToGrid="0">
      <p:cViewPr varScale="1">
        <p:scale>
          <a:sx n="67" d="100"/>
          <a:sy n="67" d="100"/>
        </p:scale>
        <p:origin x="-605" y="-8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48E0EEE-DCD2-4D4B-85EA-8D541C3EB9CE}" type="datetimeFigureOut">
              <a:rPr lang="zh-CN" altLang="en-US" smtClean="0"/>
              <a:pPr/>
              <a:t>2017/11/1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71E0C8-1EE7-4C2F-BBF8-794E4E26A2AC}" type="slidenum">
              <a:rPr lang="zh-CN" altLang="en-US" smtClean="0"/>
              <a:pPr/>
              <a:t>‹#›</a:t>
            </a:fld>
            <a:endParaRPr lang="zh-CN" altLang="en-US"/>
          </a:p>
        </p:txBody>
      </p:sp>
    </p:spTree>
    <p:extLst>
      <p:ext uri="{BB962C8B-B14F-4D97-AF65-F5344CB8AC3E}">
        <p14:creationId xmlns:p14="http://schemas.microsoft.com/office/powerpoint/2010/main" xmlns="" val="3110086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a:t>
            </a:fld>
            <a:endParaRPr lang="zh-CN" altLang="en-US"/>
          </a:p>
        </p:txBody>
      </p:sp>
    </p:spTree>
    <p:extLst>
      <p:ext uri="{BB962C8B-B14F-4D97-AF65-F5344CB8AC3E}">
        <p14:creationId xmlns:p14="http://schemas.microsoft.com/office/powerpoint/2010/main" xmlns="" val="81769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10</a:t>
            </a:fld>
            <a:endParaRPr lang="zh-CN" altLang="en-US"/>
          </a:p>
        </p:txBody>
      </p:sp>
    </p:spTree>
    <p:extLst>
      <p:ext uri="{BB962C8B-B14F-4D97-AF65-F5344CB8AC3E}">
        <p14:creationId xmlns:p14="http://schemas.microsoft.com/office/powerpoint/2010/main" xmlns="" val="1295583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11</a:t>
            </a:fld>
            <a:endParaRPr lang="zh-CN" altLang="en-US"/>
          </a:p>
        </p:txBody>
      </p:sp>
    </p:spTree>
    <p:extLst>
      <p:ext uri="{BB962C8B-B14F-4D97-AF65-F5344CB8AC3E}">
        <p14:creationId xmlns:p14="http://schemas.microsoft.com/office/powerpoint/2010/main" xmlns="" val="7294369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12</a:t>
            </a:fld>
            <a:endParaRPr lang="zh-CN" altLang="en-US"/>
          </a:p>
        </p:txBody>
      </p:sp>
    </p:spTree>
    <p:extLst>
      <p:ext uri="{BB962C8B-B14F-4D97-AF65-F5344CB8AC3E}">
        <p14:creationId xmlns:p14="http://schemas.microsoft.com/office/powerpoint/2010/main" xmlns="" val="9060222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13</a:t>
            </a:fld>
            <a:endParaRPr lang="zh-CN" altLang="en-US"/>
          </a:p>
        </p:txBody>
      </p:sp>
    </p:spTree>
    <p:extLst>
      <p:ext uri="{BB962C8B-B14F-4D97-AF65-F5344CB8AC3E}">
        <p14:creationId xmlns:p14="http://schemas.microsoft.com/office/powerpoint/2010/main" xmlns="" val="3418569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14</a:t>
            </a:fld>
            <a:endParaRPr lang="zh-CN" altLang="en-US"/>
          </a:p>
        </p:txBody>
      </p:sp>
    </p:spTree>
    <p:extLst>
      <p:ext uri="{BB962C8B-B14F-4D97-AF65-F5344CB8AC3E}">
        <p14:creationId xmlns:p14="http://schemas.microsoft.com/office/powerpoint/2010/main" xmlns="" val="6995324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15</a:t>
            </a:fld>
            <a:endParaRPr lang="zh-CN" altLang="en-US"/>
          </a:p>
        </p:txBody>
      </p:sp>
    </p:spTree>
    <p:extLst>
      <p:ext uri="{BB962C8B-B14F-4D97-AF65-F5344CB8AC3E}">
        <p14:creationId xmlns:p14="http://schemas.microsoft.com/office/powerpoint/2010/main" xmlns="" val="1147299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16</a:t>
            </a:fld>
            <a:endParaRPr lang="zh-CN" altLang="en-US"/>
          </a:p>
        </p:txBody>
      </p:sp>
    </p:spTree>
    <p:extLst>
      <p:ext uri="{BB962C8B-B14F-4D97-AF65-F5344CB8AC3E}">
        <p14:creationId xmlns:p14="http://schemas.microsoft.com/office/powerpoint/2010/main" xmlns="" val="784205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17</a:t>
            </a:fld>
            <a:endParaRPr lang="zh-CN" altLang="en-US"/>
          </a:p>
        </p:txBody>
      </p:sp>
    </p:spTree>
    <p:extLst>
      <p:ext uri="{BB962C8B-B14F-4D97-AF65-F5344CB8AC3E}">
        <p14:creationId xmlns:p14="http://schemas.microsoft.com/office/powerpoint/2010/main" xmlns="" val="13344616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18</a:t>
            </a:fld>
            <a:endParaRPr lang="zh-CN" altLang="en-US"/>
          </a:p>
        </p:txBody>
      </p:sp>
    </p:spTree>
    <p:extLst>
      <p:ext uri="{BB962C8B-B14F-4D97-AF65-F5344CB8AC3E}">
        <p14:creationId xmlns:p14="http://schemas.microsoft.com/office/powerpoint/2010/main" xmlns="" val="1232111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19</a:t>
            </a:fld>
            <a:endParaRPr lang="zh-CN" altLang="en-US"/>
          </a:p>
        </p:txBody>
      </p:sp>
    </p:spTree>
    <p:extLst>
      <p:ext uri="{BB962C8B-B14F-4D97-AF65-F5344CB8AC3E}">
        <p14:creationId xmlns:p14="http://schemas.microsoft.com/office/powerpoint/2010/main" xmlns="" val="56127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a:t>
            </a:fld>
            <a:endParaRPr lang="zh-CN" altLang="en-US"/>
          </a:p>
        </p:txBody>
      </p:sp>
    </p:spTree>
    <p:extLst>
      <p:ext uri="{BB962C8B-B14F-4D97-AF65-F5344CB8AC3E}">
        <p14:creationId xmlns:p14="http://schemas.microsoft.com/office/powerpoint/2010/main" xmlns="" val="13190814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20</a:t>
            </a:fld>
            <a:endParaRPr lang="zh-CN" altLang="en-US"/>
          </a:p>
        </p:txBody>
      </p:sp>
    </p:spTree>
    <p:extLst>
      <p:ext uri="{BB962C8B-B14F-4D97-AF65-F5344CB8AC3E}">
        <p14:creationId xmlns:p14="http://schemas.microsoft.com/office/powerpoint/2010/main" xmlns="" val="35626814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21</a:t>
            </a:fld>
            <a:endParaRPr lang="zh-CN" altLang="en-US"/>
          </a:p>
        </p:txBody>
      </p:sp>
    </p:spTree>
    <p:extLst>
      <p:ext uri="{BB962C8B-B14F-4D97-AF65-F5344CB8AC3E}">
        <p14:creationId xmlns:p14="http://schemas.microsoft.com/office/powerpoint/2010/main" xmlns="" val="3396704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22</a:t>
            </a:fld>
            <a:endParaRPr lang="zh-CN" altLang="en-US"/>
          </a:p>
        </p:txBody>
      </p:sp>
    </p:spTree>
    <p:extLst>
      <p:ext uri="{BB962C8B-B14F-4D97-AF65-F5344CB8AC3E}">
        <p14:creationId xmlns:p14="http://schemas.microsoft.com/office/powerpoint/2010/main" xmlns="" val="33136114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23</a:t>
            </a:fld>
            <a:endParaRPr lang="zh-CN" altLang="en-US"/>
          </a:p>
        </p:txBody>
      </p:sp>
    </p:spTree>
    <p:extLst>
      <p:ext uri="{BB962C8B-B14F-4D97-AF65-F5344CB8AC3E}">
        <p14:creationId xmlns:p14="http://schemas.microsoft.com/office/powerpoint/2010/main" xmlns="" val="666639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24</a:t>
            </a:fld>
            <a:endParaRPr lang="zh-CN" altLang="en-US"/>
          </a:p>
        </p:txBody>
      </p:sp>
    </p:spTree>
    <p:extLst>
      <p:ext uri="{BB962C8B-B14F-4D97-AF65-F5344CB8AC3E}">
        <p14:creationId xmlns:p14="http://schemas.microsoft.com/office/powerpoint/2010/main" xmlns="" val="22724907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25</a:t>
            </a:fld>
            <a:endParaRPr lang="zh-CN" altLang="en-US"/>
          </a:p>
        </p:txBody>
      </p:sp>
    </p:spTree>
    <p:extLst>
      <p:ext uri="{BB962C8B-B14F-4D97-AF65-F5344CB8AC3E}">
        <p14:creationId xmlns:p14="http://schemas.microsoft.com/office/powerpoint/2010/main" xmlns="" val="2037224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26</a:t>
            </a:fld>
            <a:endParaRPr lang="zh-CN" altLang="en-US"/>
          </a:p>
        </p:txBody>
      </p:sp>
    </p:spTree>
    <p:extLst>
      <p:ext uri="{BB962C8B-B14F-4D97-AF65-F5344CB8AC3E}">
        <p14:creationId xmlns:p14="http://schemas.microsoft.com/office/powerpoint/2010/main" xmlns="" val="2853952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27</a:t>
            </a:fld>
            <a:endParaRPr lang="zh-CN" altLang="en-US"/>
          </a:p>
        </p:txBody>
      </p:sp>
    </p:spTree>
    <p:extLst>
      <p:ext uri="{BB962C8B-B14F-4D97-AF65-F5344CB8AC3E}">
        <p14:creationId xmlns:p14="http://schemas.microsoft.com/office/powerpoint/2010/main" xmlns="" val="3949450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28</a:t>
            </a:fld>
            <a:endParaRPr lang="zh-CN" altLang="en-US"/>
          </a:p>
        </p:txBody>
      </p:sp>
    </p:spTree>
    <p:extLst>
      <p:ext uri="{BB962C8B-B14F-4D97-AF65-F5344CB8AC3E}">
        <p14:creationId xmlns:p14="http://schemas.microsoft.com/office/powerpoint/2010/main" xmlns="" val="34549464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29</a:t>
            </a:fld>
            <a:endParaRPr lang="zh-CN" altLang="en-US"/>
          </a:p>
        </p:txBody>
      </p:sp>
    </p:spTree>
    <p:extLst>
      <p:ext uri="{BB962C8B-B14F-4D97-AF65-F5344CB8AC3E}">
        <p14:creationId xmlns:p14="http://schemas.microsoft.com/office/powerpoint/2010/main" xmlns="" val="3086204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3</a:t>
            </a:fld>
            <a:endParaRPr lang="zh-CN" altLang="en-US"/>
          </a:p>
        </p:txBody>
      </p:sp>
    </p:spTree>
    <p:extLst>
      <p:ext uri="{BB962C8B-B14F-4D97-AF65-F5344CB8AC3E}">
        <p14:creationId xmlns:p14="http://schemas.microsoft.com/office/powerpoint/2010/main" xmlns="" val="1701799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30</a:t>
            </a:fld>
            <a:endParaRPr lang="zh-CN" altLang="en-US"/>
          </a:p>
        </p:txBody>
      </p:sp>
    </p:spTree>
    <p:extLst>
      <p:ext uri="{BB962C8B-B14F-4D97-AF65-F5344CB8AC3E}">
        <p14:creationId xmlns:p14="http://schemas.microsoft.com/office/powerpoint/2010/main" xmlns="" val="3136161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31</a:t>
            </a:fld>
            <a:endParaRPr lang="zh-CN" altLang="en-US"/>
          </a:p>
        </p:txBody>
      </p:sp>
    </p:spTree>
    <p:extLst>
      <p:ext uri="{BB962C8B-B14F-4D97-AF65-F5344CB8AC3E}">
        <p14:creationId xmlns:p14="http://schemas.microsoft.com/office/powerpoint/2010/main" xmlns="" val="6772834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32</a:t>
            </a:fld>
            <a:endParaRPr lang="zh-CN" altLang="en-US"/>
          </a:p>
        </p:txBody>
      </p:sp>
    </p:spTree>
    <p:extLst>
      <p:ext uri="{BB962C8B-B14F-4D97-AF65-F5344CB8AC3E}">
        <p14:creationId xmlns:p14="http://schemas.microsoft.com/office/powerpoint/2010/main" xmlns="" val="3162103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33</a:t>
            </a:fld>
            <a:endParaRPr lang="zh-CN" altLang="en-US"/>
          </a:p>
        </p:txBody>
      </p:sp>
    </p:spTree>
    <p:extLst>
      <p:ext uri="{BB962C8B-B14F-4D97-AF65-F5344CB8AC3E}">
        <p14:creationId xmlns:p14="http://schemas.microsoft.com/office/powerpoint/2010/main" xmlns="" val="1759776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34</a:t>
            </a:fld>
            <a:endParaRPr lang="zh-CN" altLang="en-US"/>
          </a:p>
        </p:txBody>
      </p:sp>
    </p:spTree>
    <p:extLst>
      <p:ext uri="{BB962C8B-B14F-4D97-AF65-F5344CB8AC3E}">
        <p14:creationId xmlns:p14="http://schemas.microsoft.com/office/powerpoint/2010/main" xmlns="" val="9536011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35</a:t>
            </a:fld>
            <a:endParaRPr lang="zh-CN" altLang="en-US"/>
          </a:p>
        </p:txBody>
      </p:sp>
    </p:spTree>
    <p:extLst>
      <p:ext uri="{BB962C8B-B14F-4D97-AF65-F5344CB8AC3E}">
        <p14:creationId xmlns:p14="http://schemas.microsoft.com/office/powerpoint/2010/main" xmlns="" val="14926901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36</a:t>
            </a:fld>
            <a:endParaRPr lang="zh-CN" altLang="en-US"/>
          </a:p>
        </p:txBody>
      </p:sp>
    </p:spTree>
    <p:extLst>
      <p:ext uri="{BB962C8B-B14F-4D97-AF65-F5344CB8AC3E}">
        <p14:creationId xmlns:p14="http://schemas.microsoft.com/office/powerpoint/2010/main" xmlns="" val="6805008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37</a:t>
            </a:fld>
            <a:endParaRPr lang="zh-CN" altLang="en-US"/>
          </a:p>
        </p:txBody>
      </p:sp>
    </p:spTree>
    <p:extLst>
      <p:ext uri="{BB962C8B-B14F-4D97-AF65-F5344CB8AC3E}">
        <p14:creationId xmlns:p14="http://schemas.microsoft.com/office/powerpoint/2010/main" xmlns="" val="33822929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38</a:t>
            </a:fld>
            <a:endParaRPr lang="zh-CN" altLang="en-US"/>
          </a:p>
        </p:txBody>
      </p:sp>
    </p:spTree>
    <p:extLst>
      <p:ext uri="{BB962C8B-B14F-4D97-AF65-F5344CB8AC3E}">
        <p14:creationId xmlns:p14="http://schemas.microsoft.com/office/powerpoint/2010/main" xmlns="" val="16394631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39</a:t>
            </a:fld>
            <a:endParaRPr lang="zh-CN" altLang="en-US"/>
          </a:p>
        </p:txBody>
      </p:sp>
    </p:spTree>
    <p:extLst>
      <p:ext uri="{BB962C8B-B14F-4D97-AF65-F5344CB8AC3E}">
        <p14:creationId xmlns:p14="http://schemas.microsoft.com/office/powerpoint/2010/main" xmlns="" val="1316270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a:t>
            </a:fld>
            <a:endParaRPr lang="zh-CN" altLang="en-US"/>
          </a:p>
        </p:txBody>
      </p:sp>
    </p:spTree>
    <p:extLst>
      <p:ext uri="{BB962C8B-B14F-4D97-AF65-F5344CB8AC3E}">
        <p14:creationId xmlns:p14="http://schemas.microsoft.com/office/powerpoint/2010/main" xmlns="" val="9587499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40</a:t>
            </a:fld>
            <a:endParaRPr lang="zh-CN" altLang="en-US"/>
          </a:p>
        </p:txBody>
      </p:sp>
    </p:spTree>
    <p:extLst>
      <p:ext uri="{BB962C8B-B14F-4D97-AF65-F5344CB8AC3E}">
        <p14:creationId xmlns:p14="http://schemas.microsoft.com/office/powerpoint/2010/main" xmlns="" val="24624594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41</a:t>
            </a:fld>
            <a:endParaRPr lang="zh-CN" altLang="en-US"/>
          </a:p>
        </p:txBody>
      </p:sp>
    </p:spTree>
    <p:extLst>
      <p:ext uri="{BB962C8B-B14F-4D97-AF65-F5344CB8AC3E}">
        <p14:creationId xmlns:p14="http://schemas.microsoft.com/office/powerpoint/2010/main" xmlns="" val="17101390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42</a:t>
            </a:fld>
            <a:endParaRPr lang="zh-CN" altLang="en-US"/>
          </a:p>
        </p:txBody>
      </p:sp>
    </p:spTree>
    <p:extLst>
      <p:ext uri="{BB962C8B-B14F-4D97-AF65-F5344CB8AC3E}">
        <p14:creationId xmlns:p14="http://schemas.microsoft.com/office/powerpoint/2010/main" xmlns="" val="38430937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43</a:t>
            </a:fld>
            <a:endParaRPr lang="zh-CN" altLang="en-US"/>
          </a:p>
        </p:txBody>
      </p:sp>
    </p:spTree>
    <p:extLst>
      <p:ext uri="{BB962C8B-B14F-4D97-AF65-F5344CB8AC3E}">
        <p14:creationId xmlns:p14="http://schemas.microsoft.com/office/powerpoint/2010/main" xmlns="" val="176004818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44</a:t>
            </a:fld>
            <a:endParaRPr lang="zh-CN" altLang="en-US"/>
          </a:p>
        </p:txBody>
      </p:sp>
    </p:spTree>
    <p:extLst>
      <p:ext uri="{BB962C8B-B14F-4D97-AF65-F5344CB8AC3E}">
        <p14:creationId xmlns:p14="http://schemas.microsoft.com/office/powerpoint/2010/main" xmlns="" val="27120071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45</a:t>
            </a:fld>
            <a:endParaRPr lang="zh-CN" altLang="en-US"/>
          </a:p>
        </p:txBody>
      </p:sp>
    </p:spTree>
    <p:extLst>
      <p:ext uri="{BB962C8B-B14F-4D97-AF65-F5344CB8AC3E}">
        <p14:creationId xmlns:p14="http://schemas.microsoft.com/office/powerpoint/2010/main" xmlns="" val="491966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46</a:t>
            </a:fld>
            <a:endParaRPr lang="zh-CN" altLang="en-US"/>
          </a:p>
        </p:txBody>
      </p:sp>
    </p:spTree>
    <p:extLst>
      <p:ext uri="{BB962C8B-B14F-4D97-AF65-F5344CB8AC3E}">
        <p14:creationId xmlns:p14="http://schemas.microsoft.com/office/powerpoint/2010/main" xmlns="" val="134297880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47</a:t>
            </a:fld>
            <a:endParaRPr lang="zh-CN" altLang="en-US"/>
          </a:p>
        </p:txBody>
      </p:sp>
    </p:spTree>
    <p:extLst>
      <p:ext uri="{BB962C8B-B14F-4D97-AF65-F5344CB8AC3E}">
        <p14:creationId xmlns:p14="http://schemas.microsoft.com/office/powerpoint/2010/main" xmlns="" val="83079020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48</a:t>
            </a:fld>
            <a:endParaRPr lang="zh-CN" altLang="en-US"/>
          </a:p>
        </p:txBody>
      </p:sp>
    </p:spTree>
    <p:extLst>
      <p:ext uri="{BB962C8B-B14F-4D97-AF65-F5344CB8AC3E}">
        <p14:creationId xmlns:p14="http://schemas.microsoft.com/office/powerpoint/2010/main" xmlns="" val="4171036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49</a:t>
            </a:fld>
            <a:endParaRPr lang="zh-CN" altLang="en-US"/>
          </a:p>
        </p:txBody>
      </p:sp>
    </p:spTree>
    <p:extLst>
      <p:ext uri="{BB962C8B-B14F-4D97-AF65-F5344CB8AC3E}">
        <p14:creationId xmlns:p14="http://schemas.microsoft.com/office/powerpoint/2010/main" xmlns="" val="14114488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71E0C8-1EE7-4C2F-BBF8-794E4E26A2AC}" type="slidenum">
              <a:rPr lang="zh-CN" altLang="en-US" smtClean="0"/>
              <a:pPr/>
              <a:t>5</a:t>
            </a:fld>
            <a:endParaRPr lang="zh-CN" altLang="en-US"/>
          </a:p>
        </p:txBody>
      </p:sp>
    </p:spTree>
    <p:extLst>
      <p:ext uri="{BB962C8B-B14F-4D97-AF65-F5344CB8AC3E}">
        <p14:creationId xmlns:p14="http://schemas.microsoft.com/office/powerpoint/2010/main" xmlns="" val="20562854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50</a:t>
            </a:fld>
            <a:endParaRPr lang="zh-CN" altLang="en-US"/>
          </a:p>
        </p:txBody>
      </p:sp>
    </p:spTree>
    <p:extLst>
      <p:ext uri="{BB962C8B-B14F-4D97-AF65-F5344CB8AC3E}">
        <p14:creationId xmlns:p14="http://schemas.microsoft.com/office/powerpoint/2010/main" xmlns="" val="30770833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51</a:t>
            </a:fld>
            <a:endParaRPr lang="zh-CN" altLang="en-US"/>
          </a:p>
        </p:txBody>
      </p:sp>
    </p:spTree>
    <p:extLst>
      <p:ext uri="{BB962C8B-B14F-4D97-AF65-F5344CB8AC3E}">
        <p14:creationId xmlns:p14="http://schemas.microsoft.com/office/powerpoint/2010/main" xmlns="" val="33178880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52</a:t>
            </a:fld>
            <a:endParaRPr lang="zh-CN" altLang="en-US"/>
          </a:p>
        </p:txBody>
      </p:sp>
    </p:spTree>
    <p:extLst>
      <p:ext uri="{BB962C8B-B14F-4D97-AF65-F5344CB8AC3E}">
        <p14:creationId xmlns:p14="http://schemas.microsoft.com/office/powerpoint/2010/main" xmlns="" val="31459966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53</a:t>
            </a:fld>
            <a:endParaRPr lang="zh-CN" altLang="en-US"/>
          </a:p>
        </p:txBody>
      </p:sp>
    </p:spTree>
    <p:extLst>
      <p:ext uri="{BB962C8B-B14F-4D97-AF65-F5344CB8AC3E}">
        <p14:creationId xmlns:p14="http://schemas.microsoft.com/office/powerpoint/2010/main" xmlns="" val="15040311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54</a:t>
            </a:fld>
            <a:endParaRPr lang="zh-CN" altLang="en-US"/>
          </a:p>
        </p:txBody>
      </p:sp>
    </p:spTree>
    <p:extLst>
      <p:ext uri="{BB962C8B-B14F-4D97-AF65-F5344CB8AC3E}">
        <p14:creationId xmlns:p14="http://schemas.microsoft.com/office/powerpoint/2010/main" xmlns="" val="37588696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55</a:t>
            </a:fld>
            <a:endParaRPr lang="zh-CN" altLang="en-US"/>
          </a:p>
        </p:txBody>
      </p:sp>
    </p:spTree>
    <p:extLst>
      <p:ext uri="{BB962C8B-B14F-4D97-AF65-F5344CB8AC3E}">
        <p14:creationId xmlns:p14="http://schemas.microsoft.com/office/powerpoint/2010/main" xmlns="" val="3676412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56</a:t>
            </a:fld>
            <a:endParaRPr lang="zh-CN" altLang="en-US"/>
          </a:p>
        </p:txBody>
      </p:sp>
    </p:spTree>
    <p:extLst>
      <p:ext uri="{BB962C8B-B14F-4D97-AF65-F5344CB8AC3E}">
        <p14:creationId xmlns:p14="http://schemas.microsoft.com/office/powerpoint/2010/main" xmlns="" val="17245296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57</a:t>
            </a:fld>
            <a:endParaRPr lang="zh-CN" altLang="en-US"/>
          </a:p>
        </p:txBody>
      </p:sp>
    </p:spTree>
    <p:extLst>
      <p:ext uri="{BB962C8B-B14F-4D97-AF65-F5344CB8AC3E}">
        <p14:creationId xmlns:p14="http://schemas.microsoft.com/office/powerpoint/2010/main" xmlns="" val="29814711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58</a:t>
            </a:fld>
            <a:endParaRPr lang="zh-CN" altLang="en-US"/>
          </a:p>
        </p:txBody>
      </p:sp>
    </p:spTree>
    <p:extLst>
      <p:ext uri="{BB962C8B-B14F-4D97-AF65-F5344CB8AC3E}">
        <p14:creationId xmlns:p14="http://schemas.microsoft.com/office/powerpoint/2010/main" xmlns="" val="243065124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59</a:t>
            </a:fld>
            <a:endParaRPr lang="zh-CN" altLang="en-US"/>
          </a:p>
        </p:txBody>
      </p:sp>
    </p:spTree>
    <p:extLst>
      <p:ext uri="{BB962C8B-B14F-4D97-AF65-F5344CB8AC3E}">
        <p14:creationId xmlns:p14="http://schemas.microsoft.com/office/powerpoint/2010/main" xmlns="" val="6146628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D71E0C8-1EE7-4C2F-BBF8-794E4E26A2AC}" type="slidenum">
              <a:rPr lang="zh-CN" altLang="en-US" smtClean="0"/>
              <a:pPr/>
              <a:t>6</a:t>
            </a:fld>
            <a:endParaRPr lang="zh-CN" altLang="en-US"/>
          </a:p>
        </p:txBody>
      </p:sp>
    </p:spTree>
    <p:extLst>
      <p:ext uri="{BB962C8B-B14F-4D97-AF65-F5344CB8AC3E}">
        <p14:creationId xmlns:p14="http://schemas.microsoft.com/office/powerpoint/2010/main" xmlns="" val="235270266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60</a:t>
            </a:fld>
            <a:endParaRPr lang="zh-CN" altLang="en-US"/>
          </a:p>
        </p:txBody>
      </p:sp>
    </p:spTree>
    <p:extLst>
      <p:ext uri="{BB962C8B-B14F-4D97-AF65-F5344CB8AC3E}">
        <p14:creationId xmlns:p14="http://schemas.microsoft.com/office/powerpoint/2010/main" xmlns="" val="28794787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61</a:t>
            </a:fld>
            <a:endParaRPr lang="zh-CN" altLang="en-US"/>
          </a:p>
        </p:txBody>
      </p:sp>
    </p:spTree>
    <p:extLst>
      <p:ext uri="{BB962C8B-B14F-4D97-AF65-F5344CB8AC3E}">
        <p14:creationId xmlns:p14="http://schemas.microsoft.com/office/powerpoint/2010/main" xmlns="" val="1347244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62</a:t>
            </a:fld>
            <a:endParaRPr lang="zh-CN" altLang="en-US"/>
          </a:p>
        </p:txBody>
      </p:sp>
    </p:spTree>
    <p:extLst>
      <p:ext uri="{BB962C8B-B14F-4D97-AF65-F5344CB8AC3E}">
        <p14:creationId xmlns:p14="http://schemas.microsoft.com/office/powerpoint/2010/main" xmlns="" val="178794803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63</a:t>
            </a:fld>
            <a:endParaRPr lang="zh-CN" altLang="en-US"/>
          </a:p>
        </p:txBody>
      </p:sp>
    </p:spTree>
    <p:extLst>
      <p:ext uri="{BB962C8B-B14F-4D97-AF65-F5344CB8AC3E}">
        <p14:creationId xmlns:p14="http://schemas.microsoft.com/office/powerpoint/2010/main" xmlns="" val="97767342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64</a:t>
            </a:fld>
            <a:endParaRPr lang="zh-CN" altLang="en-US"/>
          </a:p>
        </p:txBody>
      </p:sp>
    </p:spTree>
    <p:extLst>
      <p:ext uri="{BB962C8B-B14F-4D97-AF65-F5344CB8AC3E}">
        <p14:creationId xmlns:p14="http://schemas.microsoft.com/office/powerpoint/2010/main" xmlns="" val="9393689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65</a:t>
            </a:fld>
            <a:endParaRPr lang="zh-CN" altLang="en-US"/>
          </a:p>
        </p:txBody>
      </p:sp>
    </p:spTree>
    <p:extLst>
      <p:ext uri="{BB962C8B-B14F-4D97-AF65-F5344CB8AC3E}">
        <p14:creationId xmlns:p14="http://schemas.microsoft.com/office/powerpoint/2010/main" xmlns="" val="58918437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66</a:t>
            </a:fld>
            <a:endParaRPr lang="zh-CN" altLang="en-US"/>
          </a:p>
        </p:txBody>
      </p:sp>
    </p:spTree>
    <p:extLst>
      <p:ext uri="{BB962C8B-B14F-4D97-AF65-F5344CB8AC3E}">
        <p14:creationId xmlns:p14="http://schemas.microsoft.com/office/powerpoint/2010/main" xmlns="" val="25067914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67</a:t>
            </a:fld>
            <a:endParaRPr lang="zh-CN" altLang="en-US"/>
          </a:p>
        </p:txBody>
      </p:sp>
    </p:spTree>
    <p:extLst>
      <p:ext uri="{BB962C8B-B14F-4D97-AF65-F5344CB8AC3E}">
        <p14:creationId xmlns:p14="http://schemas.microsoft.com/office/powerpoint/2010/main" xmlns="" val="171747158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68</a:t>
            </a:fld>
            <a:endParaRPr lang="zh-CN" altLang="en-US"/>
          </a:p>
        </p:txBody>
      </p:sp>
    </p:spTree>
    <p:extLst>
      <p:ext uri="{BB962C8B-B14F-4D97-AF65-F5344CB8AC3E}">
        <p14:creationId xmlns:p14="http://schemas.microsoft.com/office/powerpoint/2010/main" xmlns="" val="27179498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69</a:t>
            </a:fld>
            <a:endParaRPr lang="zh-CN" altLang="en-US"/>
          </a:p>
        </p:txBody>
      </p:sp>
    </p:spTree>
    <p:extLst>
      <p:ext uri="{BB962C8B-B14F-4D97-AF65-F5344CB8AC3E}">
        <p14:creationId xmlns:p14="http://schemas.microsoft.com/office/powerpoint/2010/main" xmlns="" val="159242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7</a:t>
            </a:fld>
            <a:endParaRPr lang="zh-CN" altLang="en-US"/>
          </a:p>
        </p:txBody>
      </p:sp>
    </p:spTree>
    <p:extLst>
      <p:ext uri="{BB962C8B-B14F-4D97-AF65-F5344CB8AC3E}">
        <p14:creationId xmlns:p14="http://schemas.microsoft.com/office/powerpoint/2010/main" xmlns="" val="10460728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8EEF2C0-A6C1-40C5-BE79-F079FE5F2DC8}" type="slidenum">
              <a:rPr lang="zh-CN" altLang="en-US" smtClean="0"/>
              <a:pPr/>
              <a:t>70</a:t>
            </a:fld>
            <a:endParaRPr lang="zh-CN" altLang="en-US"/>
          </a:p>
        </p:txBody>
      </p:sp>
    </p:spTree>
    <p:extLst>
      <p:ext uri="{BB962C8B-B14F-4D97-AF65-F5344CB8AC3E}">
        <p14:creationId xmlns:p14="http://schemas.microsoft.com/office/powerpoint/2010/main" xmlns="" val="14298601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71</a:t>
            </a:fld>
            <a:endParaRPr lang="zh-CN" altLang="en-US"/>
          </a:p>
        </p:txBody>
      </p:sp>
    </p:spTree>
    <p:extLst>
      <p:ext uri="{BB962C8B-B14F-4D97-AF65-F5344CB8AC3E}">
        <p14:creationId xmlns:p14="http://schemas.microsoft.com/office/powerpoint/2010/main" xmlns="" val="342432917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72</a:t>
            </a:fld>
            <a:endParaRPr lang="zh-CN" altLang="en-US"/>
          </a:p>
        </p:txBody>
      </p:sp>
    </p:spTree>
    <p:extLst>
      <p:ext uri="{BB962C8B-B14F-4D97-AF65-F5344CB8AC3E}">
        <p14:creationId xmlns:p14="http://schemas.microsoft.com/office/powerpoint/2010/main" xmlns="" val="16788306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73</a:t>
            </a:fld>
            <a:endParaRPr lang="zh-CN" altLang="en-US"/>
          </a:p>
        </p:txBody>
      </p:sp>
    </p:spTree>
    <p:extLst>
      <p:ext uri="{BB962C8B-B14F-4D97-AF65-F5344CB8AC3E}">
        <p14:creationId xmlns:p14="http://schemas.microsoft.com/office/powerpoint/2010/main" xmlns="" val="15207307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74</a:t>
            </a:fld>
            <a:endParaRPr lang="zh-CN" altLang="en-US"/>
          </a:p>
        </p:txBody>
      </p:sp>
    </p:spTree>
    <p:extLst>
      <p:ext uri="{BB962C8B-B14F-4D97-AF65-F5344CB8AC3E}">
        <p14:creationId xmlns:p14="http://schemas.microsoft.com/office/powerpoint/2010/main" xmlns="" val="41531801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75</a:t>
            </a:fld>
            <a:endParaRPr lang="zh-CN" altLang="en-US"/>
          </a:p>
        </p:txBody>
      </p:sp>
    </p:spTree>
    <p:extLst>
      <p:ext uri="{BB962C8B-B14F-4D97-AF65-F5344CB8AC3E}">
        <p14:creationId xmlns:p14="http://schemas.microsoft.com/office/powerpoint/2010/main" xmlns="" val="300015323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76</a:t>
            </a:fld>
            <a:endParaRPr lang="zh-CN" altLang="en-US"/>
          </a:p>
        </p:txBody>
      </p:sp>
    </p:spTree>
    <p:extLst>
      <p:ext uri="{BB962C8B-B14F-4D97-AF65-F5344CB8AC3E}">
        <p14:creationId xmlns:p14="http://schemas.microsoft.com/office/powerpoint/2010/main" xmlns="" val="358817383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77</a:t>
            </a:fld>
            <a:endParaRPr lang="zh-CN" altLang="en-US"/>
          </a:p>
        </p:txBody>
      </p:sp>
    </p:spTree>
    <p:extLst>
      <p:ext uri="{BB962C8B-B14F-4D97-AF65-F5344CB8AC3E}">
        <p14:creationId xmlns:p14="http://schemas.microsoft.com/office/powerpoint/2010/main" xmlns="" val="8734388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78</a:t>
            </a:fld>
            <a:endParaRPr lang="zh-CN" altLang="en-US"/>
          </a:p>
        </p:txBody>
      </p:sp>
    </p:spTree>
    <p:extLst>
      <p:ext uri="{BB962C8B-B14F-4D97-AF65-F5344CB8AC3E}">
        <p14:creationId xmlns:p14="http://schemas.microsoft.com/office/powerpoint/2010/main" xmlns="" val="29551512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79</a:t>
            </a:fld>
            <a:endParaRPr lang="zh-CN" altLang="en-US"/>
          </a:p>
        </p:txBody>
      </p:sp>
    </p:spTree>
    <p:extLst>
      <p:ext uri="{BB962C8B-B14F-4D97-AF65-F5344CB8AC3E}">
        <p14:creationId xmlns:p14="http://schemas.microsoft.com/office/powerpoint/2010/main" xmlns="" val="1936370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8</a:t>
            </a:fld>
            <a:endParaRPr lang="zh-CN" altLang="en-US"/>
          </a:p>
        </p:txBody>
      </p:sp>
    </p:spTree>
    <p:extLst>
      <p:ext uri="{BB962C8B-B14F-4D97-AF65-F5344CB8AC3E}">
        <p14:creationId xmlns:p14="http://schemas.microsoft.com/office/powerpoint/2010/main" xmlns="" val="22587295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80</a:t>
            </a:fld>
            <a:endParaRPr lang="zh-CN" altLang="en-US"/>
          </a:p>
        </p:txBody>
      </p:sp>
    </p:spTree>
    <p:extLst>
      <p:ext uri="{BB962C8B-B14F-4D97-AF65-F5344CB8AC3E}">
        <p14:creationId xmlns:p14="http://schemas.microsoft.com/office/powerpoint/2010/main" xmlns="" val="1744804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pPr/>
              <a:t>9</a:t>
            </a:fld>
            <a:endParaRPr lang="zh-CN" altLang="en-US"/>
          </a:p>
        </p:txBody>
      </p:sp>
    </p:spTree>
    <p:extLst>
      <p:ext uri="{BB962C8B-B14F-4D97-AF65-F5344CB8AC3E}">
        <p14:creationId xmlns:p14="http://schemas.microsoft.com/office/powerpoint/2010/main" xmlns="" val="17513781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4" name="文本占位符 10"/>
          <p:cNvSpPr>
            <a:spLocks noGrp="1"/>
          </p:cNvSpPr>
          <p:nvPr>
            <p:ph type="body" sz="quarter" idx="10" hasCustomPrompt="1"/>
          </p:nvPr>
        </p:nvSpPr>
        <p:spPr>
          <a:xfrm>
            <a:off x="1260677" y="390484"/>
            <a:ext cx="6103069" cy="768349"/>
          </a:xfrm>
          <a:prstGeom prst="rect">
            <a:avLst/>
          </a:prstGeom>
        </p:spPr>
        <p:txBody>
          <a:bodyPr anchor="ctr" anchorCtr="0">
            <a:noAutofit/>
          </a:bodyPr>
          <a:lstStyle>
            <a:lvl1pPr marL="0" indent="0">
              <a:buNone/>
              <a:defRPr sz="3200" b="1">
                <a:solidFill>
                  <a:srgbClr val="C00000"/>
                </a:solidFill>
              </a:defRPr>
            </a:lvl1pPr>
          </a:lstStyle>
          <a:p>
            <a:pPr lvl="0"/>
            <a:r>
              <a:rPr lang="zh-CN" altLang="en-US" dirty="0" smtClean="0"/>
              <a:t>单击此处添加标题</a:t>
            </a:r>
            <a:endParaRPr lang="zh-CN" altLang="en-US" dirty="0"/>
          </a:p>
        </p:txBody>
      </p:sp>
      <p:sp>
        <p:nvSpPr>
          <p:cNvPr id="25" name="文本框 24"/>
          <p:cNvSpPr txBox="1"/>
          <p:nvPr userDrawn="1"/>
        </p:nvSpPr>
        <p:spPr>
          <a:xfrm>
            <a:off x="7723762" y="614210"/>
            <a:ext cx="4137498" cy="584775"/>
          </a:xfrm>
          <a:prstGeom prst="rect">
            <a:avLst/>
          </a:prstGeom>
          <a:noFill/>
        </p:spPr>
        <p:txBody>
          <a:bodyPr wrap="square" rtlCol="0">
            <a:spAutoFit/>
          </a:bodyPr>
          <a:lstStyle/>
          <a:p>
            <a:pPr algn="r"/>
            <a:r>
              <a:rPr lang="zh-CN" altLang="en-US" sz="3200" b="1" dirty="0" smtClean="0">
                <a:solidFill>
                  <a:srgbClr val="C00000"/>
                </a:solidFill>
                <a:latin typeface="+mj-ea"/>
                <a:ea typeface="+mj-ea"/>
              </a:rPr>
              <a:t>中国共产党章程</a:t>
            </a:r>
            <a:endParaRPr lang="zh-CN" altLang="en-US" sz="3200" b="1" dirty="0">
              <a:solidFill>
                <a:srgbClr val="C00000"/>
              </a:solidFill>
              <a:latin typeface="+mj-ea"/>
              <a:ea typeface="+mj-ea"/>
            </a:endParaRPr>
          </a:p>
        </p:txBody>
      </p:sp>
      <p:sp>
        <p:nvSpPr>
          <p:cNvPr id="29" name="文本框 28"/>
          <p:cNvSpPr txBox="1"/>
          <p:nvPr userDrawn="1"/>
        </p:nvSpPr>
        <p:spPr>
          <a:xfrm>
            <a:off x="9254247" y="257032"/>
            <a:ext cx="1812587" cy="369332"/>
          </a:xfrm>
          <a:prstGeom prst="rect">
            <a:avLst/>
          </a:prstGeom>
          <a:noFill/>
        </p:spPr>
        <p:txBody>
          <a:bodyPr wrap="square" rtlCol="0">
            <a:spAutoFit/>
          </a:bodyPr>
          <a:lstStyle/>
          <a:p>
            <a:pPr algn="ctr"/>
            <a:r>
              <a:rPr lang="zh-CN" altLang="en-US" sz="1800" b="1" dirty="0" smtClean="0">
                <a:solidFill>
                  <a:srgbClr val="C00000"/>
                </a:solidFill>
                <a:latin typeface="+mj-ea"/>
                <a:ea typeface="+mj-ea"/>
              </a:rPr>
              <a:t>十九大最新版</a:t>
            </a:r>
            <a:endParaRPr lang="zh-CN" altLang="en-US" sz="2400" b="1" dirty="0">
              <a:solidFill>
                <a:srgbClr val="C00000"/>
              </a:solidFill>
              <a:latin typeface="+mj-ea"/>
              <a:ea typeface="+mj-ea"/>
            </a:endParaRPr>
          </a:p>
        </p:txBody>
      </p:sp>
      <p:sp>
        <p:nvSpPr>
          <p:cNvPr id="30" name="圆角矩形 29"/>
          <p:cNvSpPr/>
          <p:nvPr userDrawn="1"/>
        </p:nvSpPr>
        <p:spPr>
          <a:xfrm>
            <a:off x="10946859" y="305239"/>
            <a:ext cx="807396" cy="272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kern="1200" smtClean="0">
                <a:solidFill>
                  <a:srgbClr val="F6EDD6"/>
                </a:solidFill>
                <a:latin typeface="+mj-ea"/>
                <a:ea typeface="+mn-ea"/>
                <a:cs typeface="+mn-cs"/>
              </a:rPr>
              <a:t>修订版</a:t>
            </a:r>
            <a:endParaRPr lang="zh-CN" altLang="en-US" sz="1400" b="1" kern="1200" dirty="0">
              <a:solidFill>
                <a:srgbClr val="F6EDD6"/>
              </a:solidFill>
              <a:latin typeface="+mj-ea"/>
              <a:ea typeface="+mn-ea"/>
              <a:cs typeface="+mn-cs"/>
            </a:endParaRPr>
          </a:p>
        </p:txBody>
      </p:sp>
      <p:pic>
        <p:nvPicPr>
          <p:cNvPr id="31" name="图片 7"/>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363832" y="351294"/>
            <a:ext cx="687653" cy="7320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32" name="直接连接符 31"/>
          <p:cNvCxnSpPr/>
          <p:nvPr userDrawn="1"/>
        </p:nvCxnSpPr>
        <p:spPr>
          <a:xfrm flipH="1">
            <a:off x="8929991" y="633666"/>
            <a:ext cx="2824265"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3" name="矩形 32"/>
          <p:cNvSpPr/>
          <p:nvPr userDrawn="1"/>
        </p:nvSpPr>
        <p:spPr>
          <a:xfrm>
            <a:off x="0" y="1322961"/>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userDrawn="1"/>
        </p:nvSpPr>
        <p:spPr>
          <a:xfrm>
            <a:off x="0" y="11588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5875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32" name="矩形 31"/>
          <p:cNvSpPr/>
          <p:nvPr userDrawn="1"/>
        </p:nvSpPr>
        <p:spPr>
          <a:xfrm>
            <a:off x="0" y="6812281"/>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3782621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
        <p:nvSpPr>
          <p:cNvPr id="11" name="文本占位符 10"/>
          <p:cNvSpPr>
            <a:spLocks noGrp="1"/>
          </p:cNvSpPr>
          <p:nvPr>
            <p:ph type="body" sz="quarter" idx="10" hasCustomPrompt="1"/>
          </p:nvPr>
        </p:nvSpPr>
        <p:spPr>
          <a:xfrm>
            <a:off x="1260677" y="390484"/>
            <a:ext cx="6103069" cy="768349"/>
          </a:xfrm>
          <a:prstGeom prst="rect">
            <a:avLst/>
          </a:prstGeom>
        </p:spPr>
        <p:txBody>
          <a:bodyPr anchor="ctr" anchorCtr="0">
            <a:noAutofit/>
          </a:bodyPr>
          <a:lstStyle>
            <a:lvl1pPr marL="0" indent="0">
              <a:buNone/>
              <a:defRPr sz="3200" b="1">
                <a:solidFill>
                  <a:srgbClr val="C00000"/>
                </a:solidFill>
              </a:defRPr>
            </a:lvl1pPr>
          </a:lstStyle>
          <a:p>
            <a:pPr lvl="0"/>
            <a:r>
              <a:rPr lang="zh-CN" altLang="en-US" dirty="0" smtClean="0"/>
              <a:t>单击此处添加标题</a:t>
            </a:r>
            <a:endParaRPr lang="zh-CN" altLang="en-US" dirty="0"/>
          </a:p>
        </p:txBody>
      </p:sp>
      <p:sp>
        <p:nvSpPr>
          <p:cNvPr id="12" name="文本框 11"/>
          <p:cNvSpPr txBox="1"/>
          <p:nvPr userDrawn="1"/>
        </p:nvSpPr>
        <p:spPr>
          <a:xfrm>
            <a:off x="7723762" y="614210"/>
            <a:ext cx="4137498" cy="584775"/>
          </a:xfrm>
          <a:prstGeom prst="rect">
            <a:avLst/>
          </a:prstGeom>
          <a:noFill/>
        </p:spPr>
        <p:txBody>
          <a:bodyPr wrap="square" rtlCol="0">
            <a:spAutoFit/>
          </a:bodyPr>
          <a:lstStyle/>
          <a:p>
            <a:pPr algn="r"/>
            <a:r>
              <a:rPr lang="zh-CN" altLang="en-US" sz="3200" b="1" dirty="0" smtClean="0">
                <a:solidFill>
                  <a:srgbClr val="C00000"/>
                </a:solidFill>
                <a:latin typeface="+mj-ea"/>
                <a:ea typeface="+mj-ea"/>
              </a:rPr>
              <a:t>中国共产党章程</a:t>
            </a:r>
            <a:endParaRPr lang="zh-CN" altLang="en-US" sz="3200" b="1" dirty="0">
              <a:solidFill>
                <a:srgbClr val="C00000"/>
              </a:solidFill>
              <a:latin typeface="+mj-ea"/>
              <a:ea typeface="+mj-ea"/>
            </a:endParaRPr>
          </a:p>
        </p:txBody>
      </p:sp>
      <p:sp>
        <p:nvSpPr>
          <p:cNvPr id="14" name="文本框 13"/>
          <p:cNvSpPr txBox="1"/>
          <p:nvPr userDrawn="1"/>
        </p:nvSpPr>
        <p:spPr>
          <a:xfrm>
            <a:off x="9254247" y="257032"/>
            <a:ext cx="1812587" cy="369332"/>
          </a:xfrm>
          <a:prstGeom prst="rect">
            <a:avLst/>
          </a:prstGeom>
          <a:noFill/>
        </p:spPr>
        <p:txBody>
          <a:bodyPr wrap="square" rtlCol="0">
            <a:spAutoFit/>
          </a:bodyPr>
          <a:lstStyle/>
          <a:p>
            <a:pPr algn="ctr"/>
            <a:r>
              <a:rPr lang="zh-CN" altLang="en-US" sz="1800" b="1" dirty="0" smtClean="0">
                <a:solidFill>
                  <a:srgbClr val="C00000"/>
                </a:solidFill>
                <a:latin typeface="+mj-ea"/>
                <a:ea typeface="+mj-ea"/>
              </a:rPr>
              <a:t>十九大最新版</a:t>
            </a:r>
            <a:endParaRPr lang="zh-CN" altLang="en-US" sz="2400" b="1" dirty="0">
              <a:solidFill>
                <a:srgbClr val="C00000"/>
              </a:solidFill>
              <a:latin typeface="+mj-ea"/>
              <a:ea typeface="+mj-ea"/>
            </a:endParaRPr>
          </a:p>
        </p:txBody>
      </p:sp>
      <p:sp>
        <p:nvSpPr>
          <p:cNvPr id="2" name="圆角矩形 1"/>
          <p:cNvSpPr/>
          <p:nvPr userDrawn="1"/>
        </p:nvSpPr>
        <p:spPr>
          <a:xfrm>
            <a:off x="10946859" y="305239"/>
            <a:ext cx="807396" cy="272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kern="1200" smtClean="0">
                <a:solidFill>
                  <a:srgbClr val="F6EDD6"/>
                </a:solidFill>
                <a:latin typeface="+mj-ea"/>
                <a:ea typeface="+mn-ea"/>
                <a:cs typeface="+mn-cs"/>
              </a:rPr>
              <a:t>修订版</a:t>
            </a:r>
            <a:endParaRPr lang="zh-CN" altLang="en-US" sz="1400" b="1" kern="1200" dirty="0">
              <a:solidFill>
                <a:srgbClr val="F6EDD6"/>
              </a:solidFill>
              <a:latin typeface="+mj-ea"/>
              <a:ea typeface="+mn-ea"/>
              <a:cs typeface="+mn-cs"/>
            </a:endParaRPr>
          </a:p>
        </p:txBody>
      </p:sp>
      <p:pic>
        <p:nvPicPr>
          <p:cNvPr id="15" name="图片 7"/>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tretch>
            <a:fillRect/>
          </a:stretch>
        </p:blipFill>
        <p:spPr bwMode="auto">
          <a:xfrm>
            <a:off x="363832" y="351294"/>
            <a:ext cx="687653" cy="73201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4" name="直接连接符 3"/>
          <p:cNvCxnSpPr/>
          <p:nvPr userDrawn="1"/>
        </p:nvCxnSpPr>
        <p:spPr>
          <a:xfrm flipH="1">
            <a:off x="8929991" y="633666"/>
            <a:ext cx="2824265"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矩形 15"/>
          <p:cNvSpPr/>
          <p:nvPr userDrawn="1"/>
        </p:nvSpPr>
        <p:spPr>
          <a:xfrm>
            <a:off x="0" y="1312075"/>
            <a:ext cx="12192000" cy="117529"/>
          </a:xfrm>
          <a:prstGeom prst="rect">
            <a:avLst/>
          </a:prstGeom>
          <a:pattFill prst="trellis">
            <a:fgClr>
              <a:srgbClr val="C00000"/>
            </a:fgClr>
            <a:bgClr>
              <a:srgbClr val="F7EDD8"/>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userDrawn="1"/>
        </p:nvSpPr>
        <p:spPr>
          <a:xfrm>
            <a:off x="0" y="1158833"/>
            <a:ext cx="12192000" cy="16356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userDrawn="1"/>
        </p:nvSpPr>
        <p:spPr>
          <a:xfrm>
            <a:off x="0" y="6812281"/>
            <a:ext cx="12192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6953339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标题和内容">
    <p:spTree>
      <p:nvGrpSpPr>
        <p:cNvPr id="1" name=""/>
        <p:cNvGrpSpPr/>
        <p:nvPr/>
      </p:nvGrpSpPr>
      <p:grpSpPr>
        <a:xfrm>
          <a:off x="0" y="0"/>
          <a:ext cx="0" cy="0"/>
          <a:chOff x="0" y="0"/>
          <a:chExt cx="0" cy="0"/>
        </a:xfrm>
      </p:grpSpPr>
      <p:sp>
        <p:nvSpPr>
          <p:cNvPr id="24" name="文本占位符 23"/>
          <p:cNvSpPr>
            <a:spLocks noGrp="1"/>
          </p:cNvSpPr>
          <p:nvPr userDrawn="1">
            <p:ph type="body" sz="quarter" idx="10" hasCustomPrompt="1"/>
          </p:nvPr>
        </p:nvSpPr>
        <p:spPr>
          <a:xfrm>
            <a:off x="5975645" y="2478677"/>
            <a:ext cx="3456517" cy="480887"/>
          </a:xfrm>
          <a:prstGeom prst="rect">
            <a:avLst/>
          </a:prstGeom>
        </p:spPr>
        <p:txBody>
          <a:bodyPr>
            <a:normAutofit/>
          </a:bodyPr>
          <a:lstStyle>
            <a:lvl1pPr marL="0" indent="0" algn="ctr">
              <a:buNone/>
              <a:defRPr sz="2800" b="1">
                <a:solidFill>
                  <a:srgbClr val="C00000"/>
                </a:solidFill>
              </a:defRPr>
            </a:lvl1pPr>
          </a:lstStyle>
          <a:p>
            <a:pPr lvl="0"/>
            <a:r>
              <a:rPr lang="zh-CN" altLang="en-US" dirty="0" smtClean="0"/>
              <a:t>第几章</a:t>
            </a:r>
            <a:endParaRPr lang="zh-CN" altLang="en-US" dirty="0"/>
          </a:p>
        </p:txBody>
      </p:sp>
      <p:sp>
        <p:nvSpPr>
          <p:cNvPr id="25" name="文本占位符 23"/>
          <p:cNvSpPr>
            <a:spLocks noGrp="1"/>
          </p:cNvSpPr>
          <p:nvPr userDrawn="1">
            <p:ph type="body" sz="quarter" idx="11" hasCustomPrompt="1"/>
          </p:nvPr>
        </p:nvSpPr>
        <p:spPr>
          <a:xfrm>
            <a:off x="4435009" y="4142215"/>
            <a:ext cx="6537791" cy="591738"/>
          </a:xfrm>
          <a:prstGeom prst="rect">
            <a:avLst/>
          </a:prstGeom>
        </p:spPr>
        <p:txBody>
          <a:bodyPr>
            <a:normAutofit/>
          </a:bodyPr>
          <a:lstStyle>
            <a:lvl1pPr marL="0" indent="0" algn="ctr">
              <a:buNone/>
              <a:defRPr sz="3600" b="1">
                <a:solidFill>
                  <a:srgbClr val="C00000"/>
                </a:solidFill>
              </a:defRPr>
            </a:lvl1pPr>
          </a:lstStyle>
          <a:p>
            <a:pPr lvl="0"/>
            <a:r>
              <a:rPr lang="zh-CN" altLang="en-US" dirty="0" smtClean="0"/>
              <a:t>章节标题</a:t>
            </a:r>
            <a:endParaRPr lang="zh-CN" altLang="en-US" dirty="0"/>
          </a:p>
        </p:txBody>
      </p:sp>
      <p:grpSp>
        <p:nvGrpSpPr>
          <p:cNvPr id="5" name="组合 4"/>
          <p:cNvGrpSpPr/>
          <p:nvPr userDrawn="1"/>
        </p:nvGrpSpPr>
        <p:grpSpPr>
          <a:xfrm>
            <a:off x="4827130" y="1415836"/>
            <a:ext cx="6145670" cy="4029664"/>
            <a:chOff x="4827130" y="1415836"/>
            <a:chExt cx="6145670" cy="4029664"/>
          </a:xfrm>
        </p:grpSpPr>
        <p:sp>
          <p:nvSpPr>
            <p:cNvPr id="6" name="矩形 5"/>
            <p:cNvSpPr/>
            <p:nvPr userDrawn="1"/>
          </p:nvSpPr>
          <p:spPr>
            <a:xfrm>
              <a:off x="4827130" y="1415836"/>
              <a:ext cx="6145670" cy="402966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7" name="直接连接符 26"/>
            <p:cNvCxnSpPr>
              <a:endCxn id="6" idx="3"/>
            </p:cNvCxnSpPr>
            <p:nvPr userDrawn="1"/>
          </p:nvCxnSpPr>
          <p:spPr>
            <a:xfrm>
              <a:off x="4836858" y="3430668"/>
              <a:ext cx="6135942" cy="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userDrawn="1"/>
        </p:nvPicPr>
        <p:blipFill>
          <a:blip r:embed="rId2" cstate="print"/>
          <a:stretch>
            <a:fillRect/>
          </a:stretch>
        </p:blipFill>
        <p:spPr>
          <a:xfrm>
            <a:off x="1720648" y="1415837"/>
            <a:ext cx="3127499" cy="4060380"/>
          </a:xfrm>
          <a:prstGeom prst="rect">
            <a:avLst/>
          </a:prstGeom>
          <a:effectLst>
            <a:reflection blurRad="6350" stA="25000" endPos="26000" dir="5400000" sy="-100000" algn="bl" rotWithShape="0"/>
          </a:effectLst>
        </p:spPr>
      </p:pic>
    </p:spTree>
    <p:extLst>
      <p:ext uri="{BB962C8B-B14F-4D97-AF65-F5344CB8AC3E}">
        <p14:creationId xmlns:p14="http://schemas.microsoft.com/office/powerpoint/2010/main" xmlns="" val="310517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pattFill prst="smConfetti">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extLst>
      <p:ext uri="{BB962C8B-B14F-4D97-AF65-F5344CB8AC3E}">
        <p14:creationId xmlns:p14="http://schemas.microsoft.com/office/powerpoint/2010/main" xmlns="" val="61488861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5960921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
        <p:nvSpPr>
          <p:cNvPr id="4" name="矩形 3"/>
          <p:cNvSpPr/>
          <p:nvPr userDrawn="1"/>
        </p:nvSpPr>
        <p:spPr>
          <a:xfrm>
            <a:off x="0" y="0"/>
            <a:ext cx="12192000" cy="6858000"/>
          </a:xfrm>
          <a:prstGeom prst="rect">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 xmlns:a16="http://schemas.microsoft.com/office/drawing/2014/main" id="{FFED6560-872F-4CF1-8D13-0475BA171516}"/>
              </a:ext>
            </a:extLst>
          </p:cNvPr>
          <p:cNvGrpSpPr/>
          <p:nvPr userDrawn="1"/>
        </p:nvGrpSpPr>
        <p:grpSpPr>
          <a:xfrm>
            <a:off x="-948267" y="4334093"/>
            <a:ext cx="13140267" cy="2348929"/>
            <a:chOff x="-5193" y="4251355"/>
            <a:chExt cx="12202385" cy="2619844"/>
          </a:xfrm>
        </p:grpSpPr>
        <p:pic>
          <p:nvPicPr>
            <p:cNvPr id="6" name="图片 5">
              <a:extLst>
                <a:ext uri="{FF2B5EF4-FFF2-40B4-BE49-F238E27FC236}">
                  <a16:creationId xmlns="" xmlns:a16="http://schemas.microsoft.com/office/drawing/2014/main" id="{924C393A-487B-4E2C-82A5-AA95CDCAD975}"/>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273" r="68673"/>
            <a:stretch/>
          </p:blipFill>
          <p:spPr>
            <a:xfrm>
              <a:off x="8470135" y="5043722"/>
              <a:ext cx="3716353" cy="1490735"/>
            </a:xfrm>
            <a:prstGeom prst="rect">
              <a:avLst/>
            </a:prstGeom>
          </p:spPr>
        </p:pic>
        <p:pic>
          <p:nvPicPr>
            <p:cNvPr id="7" name="图片 6">
              <a:extLst>
                <a:ext uri="{FF2B5EF4-FFF2-40B4-BE49-F238E27FC236}">
                  <a16:creationId xmlns="" xmlns:a16="http://schemas.microsoft.com/office/drawing/2014/main" id="{420B239A-56B7-45B2-97A5-BB3338B9F6F8}"/>
                </a:ext>
              </a:extLst>
            </p:cNvPr>
            <p:cNvPicPr>
              <a:picLocks noChangeAspect="1"/>
            </p:cNvPicPr>
            <p:nvPr/>
          </p:nvPicPr>
          <p:blipFill rotWithShape="1">
            <a:blip r:embed="rId2" cstate="print">
              <a:extLst>
                <a:ext uri="{28A0092B-C50C-407E-A947-70E740481C1C}">
                  <a14:useLocalDpi xmlns:a14="http://schemas.microsoft.com/office/drawing/2010/main" xmlns="" val="0"/>
                </a:ext>
              </a:extLst>
            </a:blip>
            <a:srcRect l="5738" r="40227"/>
            <a:stretch/>
          </p:blipFill>
          <p:spPr>
            <a:xfrm>
              <a:off x="3855705" y="5109151"/>
              <a:ext cx="6354867" cy="1490735"/>
            </a:xfrm>
            <a:prstGeom prst="rect">
              <a:avLst/>
            </a:prstGeom>
          </p:spPr>
        </p:pic>
        <p:sp>
          <p:nvSpPr>
            <p:cNvPr id="8" name="矩形 7">
              <a:extLst>
                <a:ext uri="{FF2B5EF4-FFF2-40B4-BE49-F238E27FC236}">
                  <a16:creationId xmlns="" xmlns:a16="http://schemas.microsoft.com/office/drawing/2014/main" id="{F354E5FF-5EE3-41CF-B4A7-2F86B997C843}"/>
                </a:ext>
              </a:extLst>
            </p:cNvPr>
            <p:cNvSpPr/>
            <p:nvPr/>
          </p:nvSpPr>
          <p:spPr>
            <a:xfrm>
              <a:off x="-5193" y="4251355"/>
              <a:ext cx="12202385" cy="2619844"/>
            </a:xfrm>
            <a:prstGeom prst="rect">
              <a:avLst/>
            </a:prstGeom>
            <a:gradFill>
              <a:gsLst>
                <a:gs pos="100000">
                  <a:schemeClr val="bg1"/>
                </a:gs>
                <a:gs pos="0">
                  <a:schemeClr val="bg1">
                    <a:alpha val="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pic>
        <p:nvPicPr>
          <p:cNvPr id="10" name="图片 9"/>
          <p:cNvPicPr>
            <a:picLocks noChangeAspect="1"/>
          </p:cNvPicPr>
          <p:nvPr userDrawn="1"/>
        </p:nvPicPr>
        <p:blipFill rotWithShape="1">
          <a:blip r:embed="rId3" cstate="print">
            <a:extLst>
              <a:ext uri="{28A0092B-C50C-407E-A947-70E740481C1C}">
                <a14:useLocalDpi xmlns:a14="http://schemas.microsoft.com/office/drawing/2010/main" xmlns="" val="0"/>
              </a:ext>
            </a:extLst>
          </a:blip>
          <a:srcRect l="863"/>
          <a:stretch/>
        </p:blipFill>
        <p:spPr>
          <a:xfrm>
            <a:off x="-1" y="5210432"/>
            <a:ext cx="12192001" cy="1647568"/>
          </a:xfrm>
          <a:prstGeom prst="rect">
            <a:avLst/>
          </a:prstGeom>
        </p:spPr>
      </p:pic>
    </p:spTree>
    <p:extLst>
      <p:ext uri="{BB962C8B-B14F-4D97-AF65-F5344CB8AC3E}">
        <p14:creationId xmlns:p14="http://schemas.microsoft.com/office/powerpoint/2010/main" xmlns="" val="61943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microsoft.com/office/2007/relationships/hdphoto" Target="../media/hdphoto1.wdp"/><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9" cstate="print">
            <a:extLst>
              <a:ext uri="{BEBA8EAE-BF5A-486C-A8C5-ECC9F3942E4B}">
                <a14:imgProps xmlns:a14="http://schemas.microsoft.com/office/drawing/2010/main" xmlns="">
                  <a14:imgLayer r:embed="rId10">
                    <a14:imgEffect>
                      <a14:colorTemperature colorTemp="11200"/>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sp>
        <p:nvSpPr>
          <p:cNvPr id="2" name="矩形 1"/>
          <p:cNvSpPr/>
          <p:nvPr userDrawn="1"/>
        </p:nvSpPr>
        <p:spPr>
          <a:xfrm>
            <a:off x="0" y="0"/>
            <a:ext cx="12192000" cy="6858000"/>
          </a:xfrm>
          <a:prstGeom prst="rect">
            <a:avLst/>
          </a:prstGeom>
          <a:solidFill>
            <a:schemeClr val="bg1">
              <a:alpha val="5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9692659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2" r:id="rId7"/>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microsoft.com/office/2007/relationships/media" Target="../media/media1.wma"/><Relationship Id="rId1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5.png"/><Relationship Id="rId17" Type="http://schemas.openxmlformats.org/officeDocument/2006/relationships/image" Target="../media/image13.png"/><Relationship Id="rId2" Type="http://schemas.openxmlformats.org/officeDocument/2006/relationships/slideLayout" Target="../slideLayouts/slideLayout6.xml"/><Relationship Id="rId16" Type="http://schemas.openxmlformats.org/officeDocument/2006/relationships/image" Target="../media/image12.png"/><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9.png"/><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8.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9.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3.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9.png"/><Relationship Id="rId2" Type="http://schemas.openxmlformats.org/officeDocument/2006/relationships/notesSlide" Target="../notesSlides/notesSlide70.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BEBA8EAE-BF5A-486C-A8C5-ECC9F3942E4B}">
                <a14:imgProps xmlns:a14="http://schemas.microsoft.com/office/drawing/2010/main" xmlns="">
                  <a14:imgLayer r:embed="rId6">
                    <a14:imgEffect>
                      <a14:colorTemperature colorTemp="11200"/>
                    </a14:imgEffect>
                    <a14:imgEffect>
                      <a14:brightnessContrast bright="20000" contrast="-40000"/>
                    </a14:imgEffect>
                  </a14:imgLayer>
                </a14:imgProps>
              </a:ex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235" y="1558948"/>
            <a:ext cx="1629704" cy="4046353"/>
          </a:xfrm>
          <a:prstGeom prst="rect">
            <a:avLst/>
          </a:prstGeom>
        </p:spPr>
      </p:pic>
      <p:grpSp>
        <p:nvGrpSpPr>
          <p:cNvPr id="23" name="组合 22">
            <a:extLst>
              <a:ext uri="{FF2B5EF4-FFF2-40B4-BE49-F238E27FC236}">
                <a16:creationId xmlns="" xmlns:a16="http://schemas.microsoft.com/office/drawing/2014/main" id="{FFED6560-872F-4CF1-8D13-0475BA171516}"/>
              </a:ext>
            </a:extLst>
          </p:cNvPr>
          <p:cNvGrpSpPr/>
          <p:nvPr/>
        </p:nvGrpSpPr>
        <p:grpSpPr>
          <a:xfrm>
            <a:off x="1366408" y="4378618"/>
            <a:ext cx="10825592" cy="1933299"/>
            <a:chOff x="-5193" y="4251355"/>
            <a:chExt cx="12202385" cy="2619844"/>
          </a:xfrm>
        </p:grpSpPr>
        <p:pic>
          <p:nvPicPr>
            <p:cNvPr id="24" name="图片 23">
              <a:extLst>
                <a:ext uri="{FF2B5EF4-FFF2-40B4-BE49-F238E27FC236}">
                  <a16:creationId xmlns="" xmlns:a16="http://schemas.microsoft.com/office/drawing/2014/main" id="{924C393A-487B-4E2C-82A5-AA95CDCAD975}"/>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273" r="68673"/>
            <a:stretch/>
          </p:blipFill>
          <p:spPr>
            <a:xfrm>
              <a:off x="8470135" y="5043722"/>
              <a:ext cx="3716353" cy="1490735"/>
            </a:xfrm>
            <a:prstGeom prst="rect">
              <a:avLst/>
            </a:prstGeom>
          </p:spPr>
        </p:pic>
        <p:pic>
          <p:nvPicPr>
            <p:cNvPr id="25" name="图片 24">
              <a:extLst>
                <a:ext uri="{FF2B5EF4-FFF2-40B4-BE49-F238E27FC236}">
                  <a16:creationId xmlns="" xmlns:a16="http://schemas.microsoft.com/office/drawing/2014/main" id="{420B239A-56B7-45B2-97A5-BB3338B9F6F8}"/>
                </a:ext>
              </a:extLst>
            </p:cNvPr>
            <p:cNvPicPr>
              <a:picLocks noChangeAspect="1"/>
            </p:cNvPicPr>
            <p:nvPr/>
          </p:nvPicPr>
          <p:blipFill rotWithShape="1">
            <a:blip r:embed="rId8" cstate="print">
              <a:extLst>
                <a:ext uri="{28A0092B-C50C-407E-A947-70E740481C1C}">
                  <a14:useLocalDpi xmlns:a14="http://schemas.microsoft.com/office/drawing/2010/main" xmlns="" val="0"/>
                </a:ext>
              </a:extLst>
            </a:blip>
            <a:srcRect l="5738" r="40227"/>
            <a:stretch/>
          </p:blipFill>
          <p:spPr>
            <a:xfrm>
              <a:off x="3855705" y="5109151"/>
              <a:ext cx="6354867" cy="1490735"/>
            </a:xfrm>
            <a:prstGeom prst="rect">
              <a:avLst/>
            </a:prstGeom>
          </p:spPr>
        </p:pic>
        <p:sp>
          <p:nvSpPr>
            <p:cNvPr id="27" name="矩形 26">
              <a:extLst>
                <a:ext uri="{FF2B5EF4-FFF2-40B4-BE49-F238E27FC236}">
                  <a16:creationId xmlns="" xmlns:a16="http://schemas.microsoft.com/office/drawing/2014/main" id="{F354E5FF-5EE3-41CF-B4A7-2F86B997C843}"/>
                </a:ext>
              </a:extLst>
            </p:cNvPr>
            <p:cNvSpPr/>
            <p:nvPr/>
          </p:nvSpPr>
          <p:spPr>
            <a:xfrm>
              <a:off x="-5193" y="4251355"/>
              <a:ext cx="12202385" cy="2619844"/>
            </a:xfrm>
            <a:prstGeom prst="rect">
              <a:avLst/>
            </a:prstGeom>
            <a:gradFill>
              <a:gsLst>
                <a:gs pos="100000">
                  <a:schemeClr val="bg1"/>
                </a:gs>
                <a:gs pos="0">
                  <a:schemeClr val="bg1">
                    <a:alpha val="3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endParaRPr>
            </a:p>
          </p:txBody>
        </p:sp>
      </p:grpSp>
      <p:pic>
        <p:nvPicPr>
          <p:cNvPr id="7" name="图片 6"/>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27000" y="3350425"/>
            <a:ext cx="6772275" cy="3209925"/>
          </a:xfrm>
          <a:prstGeom prst="rect">
            <a:avLst/>
          </a:prstGeom>
        </p:spPr>
      </p:pic>
      <p:sp>
        <p:nvSpPr>
          <p:cNvPr id="11" name="TextBox 20"/>
          <p:cNvSpPr txBox="1"/>
          <p:nvPr/>
        </p:nvSpPr>
        <p:spPr>
          <a:xfrm>
            <a:off x="2844221" y="2587416"/>
            <a:ext cx="6821789" cy="1206036"/>
          </a:xfrm>
          <a:prstGeom prst="rect">
            <a:avLst/>
          </a:prstGeom>
          <a:noFill/>
          <a:effectLst/>
        </p:spPr>
        <p:txBody>
          <a:bodyPr wrap="square" rtlCol="0">
            <a:spAutoFit/>
          </a:bodyPr>
          <a:lstStyle/>
          <a:p>
            <a:pPr algn="ctr">
              <a:lnSpc>
                <a:spcPct val="120000"/>
              </a:lnSpc>
            </a:pPr>
            <a:r>
              <a:rPr lang="zh-CN" altLang="en-US" sz="6600" b="1" dirty="0" smtClean="0">
                <a:gradFill>
                  <a:gsLst>
                    <a:gs pos="0">
                      <a:srgbClr val="FF3300"/>
                    </a:gs>
                    <a:gs pos="100000">
                      <a:srgbClr val="C00000"/>
                    </a:gs>
                    <a:gs pos="100000">
                      <a:srgbClr val="FF3300"/>
                    </a:gs>
                  </a:gsLst>
                  <a:lin ang="2400000" scaled="0"/>
                </a:gradFill>
              </a:rPr>
              <a:t>中</a:t>
            </a:r>
            <a:r>
              <a:rPr lang="zh-CN" altLang="en-US" sz="6600" b="1" dirty="0">
                <a:gradFill>
                  <a:gsLst>
                    <a:gs pos="0">
                      <a:srgbClr val="FF3300"/>
                    </a:gs>
                    <a:gs pos="100000">
                      <a:srgbClr val="C00000"/>
                    </a:gs>
                    <a:gs pos="100000">
                      <a:srgbClr val="FF3300"/>
                    </a:gs>
                  </a:gsLst>
                  <a:lin ang="2400000" scaled="0"/>
                </a:gradFill>
              </a:rPr>
              <a:t>国共产党章</a:t>
            </a:r>
            <a:r>
              <a:rPr lang="zh-CN" altLang="en-US" sz="6600" b="1" dirty="0" smtClean="0">
                <a:gradFill>
                  <a:gsLst>
                    <a:gs pos="0">
                      <a:srgbClr val="FF3300"/>
                    </a:gs>
                    <a:gs pos="100000">
                      <a:srgbClr val="C00000"/>
                    </a:gs>
                    <a:gs pos="100000">
                      <a:srgbClr val="FF3300"/>
                    </a:gs>
                  </a:gsLst>
                  <a:lin ang="2400000" scaled="0"/>
                </a:gradFill>
              </a:rPr>
              <a:t>程</a:t>
            </a:r>
            <a:endParaRPr lang="en-US" altLang="zh-CN" sz="6600" b="1" dirty="0">
              <a:gradFill>
                <a:gsLst>
                  <a:gs pos="0">
                    <a:srgbClr val="FF3300"/>
                  </a:gs>
                  <a:gs pos="100000">
                    <a:srgbClr val="C00000"/>
                  </a:gs>
                  <a:gs pos="100000">
                    <a:srgbClr val="FF3300"/>
                  </a:gs>
                </a:gsLst>
                <a:lin ang="2400000" scaled="0"/>
              </a:gradFill>
              <a:cs typeface="+mn-ea"/>
              <a:sym typeface="+mn-lt"/>
            </a:endParaRPr>
          </a:p>
        </p:txBody>
      </p:sp>
      <p:sp>
        <p:nvSpPr>
          <p:cNvPr id="26" name="TextBox 20"/>
          <p:cNvSpPr txBox="1"/>
          <p:nvPr/>
        </p:nvSpPr>
        <p:spPr>
          <a:xfrm>
            <a:off x="4224012" y="1897077"/>
            <a:ext cx="4949597" cy="769441"/>
          </a:xfrm>
          <a:prstGeom prst="rect">
            <a:avLst/>
          </a:prstGeom>
          <a:noFill/>
          <a:effectLst/>
        </p:spPr>
        <p:txBody>
          <a:bodyPr wrap="square" rtlCol="0">
            <a:spAutoFit/>
          </a:bodyPr>
          <a:lstStyle/>
          <a:p>
            <a:r>
              <a:rPr lang="zh-CN" altLang="en-US" sz="4400" b="1" dirty="0">
                <a:gradFill>
                  <a:gsLst>
                    <a:gs pos="0">
                      <a:srgbClr val="FF3300"/>
                    </a:gs>
                    <a:gs pos="100000">
                      <a:srgbClr val="C00000"/>
                    </a:gs>
                    <a:gs pos="100000">
                      <a:srgbClr val="FF3300"/>
                    </a:gs>
                  </a:gsLst>
                  <a:lin ang="2400000" scaled="0"/>
                </a:gradFill>
                <a:cs typeface="+mn-ea"/>
                <a:sym typeface="+mn-lt"/>
              </a:rPr>
              <a:t>十</a:t>
            </a:r>
            <a:r>
              <a:rPr lang="zh-CN" altLang="en-US" sz="4400" b="1" dirty="0" smtClean="0">
                <a:gradFill>
                  <a:gsLst>
                    <a:gs pos="0">
                      <a:srgbClr val="FF3300"/>
                    </a:gs>
                    <a:gs pos="100000">
                      <a:srgbClr val="C00000"/>
                    </a:gs>
                    <a:gs pos="100000">
                      <a:srgbClr val="FF3300"/>
                    </a:gs>
                  </a:gsLst>
                  <a:lin ang="2400000" scaled="0"/>
                </a:gradFill>
                <a:cs typeface="+mn-ea"/>
                <a:sym typeface="+mn-lt"/>
              </a:rPr>
              <a:t>九大审议通过</a:t>
            </a:r>
            <a:endParaRPr lang="en-US" altLang="zh-CN" sz="4400" b="1" dirty="0">
              <a:gradFill>
                <a:gsLst>
                  <a:gs pos="0">
                    <a:srgbClr val="FF3300"/>
                  </a:gs>
                  <a:gs pos="100000">
                    <a:srgbClr val="C00000"/>
                  </a:gs>
                  <a:gs pos="100000">
                    <a:srgbClr val="FF3300"/>
                  </a:gs>
                </a:gsLst>
                <a:lin ang="2400000" scaled="0"/>
              </a:gradFill>
              <a:cs typeface="+mn-ea"/>
              <a:sym typeface="+mn-lt"/>
            </a:endParaRPr>
          </a:p>
        </p:txBody>
      </p:sp>
      <p:sp>
        <p:nvSpPr>
          <p:cNvPr id="8" name="TextBox 20"/>
          <p:cNvSpPr txBox="1"/>
          <p:nvPr/>
        </p:nvSpPr>
        <p:spPr>
          <a:xfrm>
            <a:off x="9069231" y="2707449"/>
            <a:ext cx="1794713" cy="535531"/>
          </a:xfrm>
          <a:prstGeom prst="rect">
            <a:avLst/>
          </a:prstGeom>
          <a:noFill/>
          <a:effectLst/>
        </p:spPr>
        <p:txBody>
          <a:bodyPr wrap="square" rtlCol="0">
            <a:spAutoFit/>
          </a:bodyPr>
          <a:lstStyle/>
          <a:p>
            <a:pPr algn="ctr">
              <a:lnSpc>
                <a:spcPct val="120000"/>
              </a:lnSpc>
            </a:pPr>
            <a:r>
              <a:rPr lang="zh-CN" altLang="en-US" sz="2400" dirty="0" smtClean="0">
                <a:solidFill>
                  <a:srgbClr val="C00000"/>
                </a:solidFill>
              </a:rPr>
              <a:t>（</a:t>
            </a:r>
            <a:r>
              <a:rPr lang="zh-CN" altLang="en-US" sz="2400" dirty="0">
                <a:solidFill>
                  <a:srgbClr val="C00000"/>
                </a:solidFill>
              </a:rPr>
              <a:t>修正案</a:t>
            </a:r>
            <a:r>
              <a:rPr lang="zh-CN" altLang="en-US" sz="2400" dirty="0" smtClean="0">
                <a:solidFill>
                  <a:srgbClr val="C00000"/>
                </a:solidFill>
              </a:rPr>
              <a:t>）</a:t>
            </a:r>
            <a:endParaRPr lang="en-US" altLang="zh-CN" sz="2400" b="1" dirty="0">
              <a:solidFill>
                <a:srgbClr val="C00000"/>
              </a:solidFill>
              <a:cs typeface="+mn-ea"/>
              <a:sym typeface="+mn-lt"/>
            </a:endParaRPr>
          </a:p>
        </p:txBody>
      </p:sp>
      <p:grpSp>
        <p:nvGrpSpPr>
          <p:cNvPr id="4" name="组合 3"/>
          <p:cNvGrpSpPr/>
          <p:nvPr/>
        </p:nvGrpSpPr>
        <p:grpSpPr>
          <a:xfrm>
            <a:off x="4251706" y="3898544"/>
            <a:ext cx="4732904" cy="523220"/>
            <a:chOff x="3853897" y="4961956"/>
            <a:chExt cx="4732904" cy="523220"/>
          </a:xfrm>
        </p:grpSpPr>
        <p:sp>
          <p:nvSpPr>
            <p:cNvPr id="9" name="文本框 8"/>
            <p:cNvSpPr txBox="1"/>
            <p:nvPr/>
          </p:nvSpPr>
          <p:spPr>
            <a:xfrm>
              <a:off x="5145050" y="4961956"/>
              <a:ext cx="2172390" cy="523220"/>
            </a:xfrm>
            <a:prstGeom prst="rect">
              <a:avLst/>
            </a:prstGeom>
            <a:noFill/>
          </p:spPr>
          <p:txBody>
            <a:bodyPr wrap="none" rtlCol="0">
              <a:spAutoFit/>
            </a:bodyPr>
            <a:lstStyle/>
            <a:p>
              <a:r>
                <a:rPr lang="zh-CN" altLang="en-US" sz="2800" b="1" spc="300" dirty="0" smtClean="0">
                  <a:solidFill>
                    <a:schemeClr val="accent2">
                      <a:lumMod val="50000"/>
                    </a:schemeClr>
                  </a:solidFill>
                  <a:latin typeface="微软雅黑" panose="020B0503020204020204" pitchFamily="82" charset="2"/>
                  <a:ea typeface="微软雅黑" panose="020B0503020204020204" pitchFamily="82" charset="2"/>
                </a:rPr>
                <a:t>全方位解读</a:t>
              </a:r>
              <a:endParaRPr lang="zh-CN" altLang="en-US" sz="2800" b="1" spc="300" dirty="0">
                <a:solidFill>
                  <a:schemeClr val="accent2">
                    <a:lumMod val="50000"/>
                  </a:schemeClr>
                </a:solidFill>
                <a:latin typeface="微软雅黑" panose="020B0503020204020204" pitchFamily="82" charset="2"/>
                <a:ea typeface="微软雅黑" panose="020B0503020204020204" pitchFamily="82" charset="2"/>
              </a:endParaRPr>
            </a:p>
          </p:txBody>
        </p:sp>
        <p:grpSp>
          <p:nvGrpSpPr>
            <p:cNvPr id="10" name="组合 9"/>
            <p:cNvGrpSpPr/>
            <p:nvPr/>
          </p:nvGrpSpPr>
          <p:grpSpPr>
            <a:xfrm>
              <a:off x="3853897" y="5184602"/>
              <a:ext cx="1177686" cy="105219"/>
              <a:chOff x="3332066" y="-809059"/>
              <a:chExt cx="1177686" cy="105219"/>
            </a:xfrm>
          </p:grpSpPr>
          <p:cxnSp>
            <p:nvCxnSpPr>
              <p:cNvPr id="12" name="直接连接符 11"/>
              <p:cNvCxnSpPr/>
              <p:nvPr/>
            </p:nvCxnSpPr>
            <p:spPr>
              <a:xfrm flipH="1">
                <a:off x="3332066" y="-756450"/>
                <a:ext cx="105454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3" name="矩形 12"/>
              <p:cNvSpPr/>
              <p:nvPr/>
            </p:nvSpPr>
            <p:spPr>
              <a:xfrm rot="2700000">
                <a:off x="4404533" y="-809059"/>
                <a:ext cx="105219" cy="10521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grpSp>
        <p:grpSp>
          <p:nvGrpSpPr>
            <p:cNvPr id="14" name="组合 13"/>
            <p:cNvGrpSpPr/>
            <p:nvPr/>
          </p:nvGrpSpPr>
          <p:grpSpPr>
            <a:xfrm flipH="1">
              <a:off x="7409115" y="5184602"/>
              <a:ext cx="1177686" cy="105219"/>
              <a:chOff x="3332066" y="-809059"/>
              <a:chExt cx="1177686" cy="105219"/>
            </a:xfrm>
          </p:grpSpPr>
          <p:cxnSp>
            <p:nvCxnSpPr>
              <p:cNvPr id="15" name="直接连接符 14"/>
              <p:cNvCxnSpPr/>
              <p:nvPr/>
            </p:nvCxnSpPr>
            <p:spPr>
              <a:xfrm flipH="1">
                <a:off x="3332066" y="-756450"/>
                <a:ext cx="1054541"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6" name="矩形 15"/>
              <p:cNvSpPr/>
              <p:nvPr/>
            </p:nvSpPr>
            <p:spPr>
              <a:xfrm rot="2700000">
                <a:off x="4404533" y="-809059"/>
                <a:ext cx="105219" cy="105219"/>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C00000"/>
                  </a:solidFill>
                </a:endParaRPr>
              </a:p>
            </p:txBody>
          </p:sp>
        </p:grpSp>
      </p:grpSp>
      <p:grpSp>
        <p:nvGrpSpPr>
          <p:cNvPr id="3" name="组合 2"/>
          <p:cNvGrpSpPr/>
          <p:nvPr/>
        </p:nvGrpSpPr>
        <p:grpSpPr>
          <a:xfrm>
            <a:off x="5218760" y="301099"/>
            <a:ext cx="2566372" cy="1521577"/>
            <a:chOff x="3328706" y="756303"/>
            <a:chExt cx="2566372" cy="1521577"/>
          </a:xfrm>
        </p:grpSpPr>
        <p:pic>
          <p:nvPicPr>
            <p:cNvPr id="19" name="图片 18"/>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3328706" y="756303"/>
              <a:ext cx="2566372" cy="1521577"/>
            </a:xfrm>
            <a:prstGeom prst="rect">
              <a:avLst/>
            </a:prstGeom>
          </p:spPr>
        </p:pic>
        <p:pic>
          <p:nvPicPr>
            <p:cNvPr id="20" name="图片 19"/>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4318355" y="1137321"/>
              <a:ext cx="726085" cy="759541"/>
            </a:xfrm>
            <a:prstGeom prst="rect">
              <a:avLst/>
            </a:prstGeom>
          </p:spPr>
        </p:pic>
      </p:grpSp>
      <p:pic>
        <p:nvPicPr>
          <p:cNvPr id="6" name="图片 5"/>
          <p:cNvPicPr>
            <a:picLocks noChangeAspect="1"/>
          </p:cNvPicPr>
          <p:nvPr/>
        </p:nvPicPr>
        <p:blipFill rotWithShape="1">
          <a:blip r:embed="rId12" cstate="print">
            <a:extLst>
              <a:ext uri="{28A0092B-C50C-407E-A947-70E740481C1C}">
                <a14:useLocalDpi xmlns:a14="http://schemas.microsoft.com/office/drawing/2010/main" xmlns="" val="0"/>
              </a:ext>
            </a:extLst>
          </a:blip>
          <a:srcRect l="33861"/>
          <a:stretch/>
        </p:blipFill>
        <p:spPr>
          <a:xfrm>
            <a:off x="-1" y="5210432"/>
            <a:ext cx="12192001" cy="1647568"/>
          </a:xfrm>
          <a:prstGeom prst="rect">
            <a:avLst/>
          </a:prstGeom>
        </p:spPr>
      </p:pic>
      <p:pic>
        <p:nvPicPr>
          <p:cNvPr id="28" name="纯音乐-红旗颂">
            <a:hlinkClick r:id="" action="ppaction://media"/>
          </p:cNvPr>
          <p:cNvPicPr>
            <a:picLocks noChangeAspect="1"/>
          </p:cNvPicPr>
          <p:nvPr>
            <a:videoFile r:link="rId1"/>
            <p:extLst>
              <p:ext uri="{DAA4B4D4-6D71-4841-9C94-3DE7FCFB9230}">
                <p14:media xmlns:p14="http://schemas.microsoft.com/office/powerpoint/2010/main" xmlns="" r:embed="rId13">
                  <p14:trim st="57609"/>
                </p14:media>
              </p:ext>
            </p:extLst>
          </p:nvPr>
        </p:nvPicPr>
        <p:blipFill>
          <a:blip r:embed="rId14" cstate="print"/>
          <a:stretch>
            <a:fillRect/>
          </a:stretch>
        </p:blipFill>
        <p:spPr>
          <a:xfrm>
            <a:off x="5975915" y="-1476903"/>
            <a:ext cx="609600" cy="609600"/>
          </a:xfrm>
          <a:prstGeom prst="rect">
            <a:avLst/>
          </a:prstGeom>
        </p:spPr>
      </p:pic>
      <p:pic>
        <p:nvPicPr>
          <p:cNvPr id="29" name="图片 28"/>
          <p:cNvPicPr>
            <a:picLocks noChangeAspect="1"/>
          </p:cNvPicPr>
          <p:nvPr/>
        </p:nvPicPr>
        <p:blipFill>
          <a:blip r:embed="rId15" cstate="print">
            <a:extLst>
              <a:ext uri="{28A0092B-C50C-407E-A947-70E740481C1C}">
                <a14:useLocalDpi xmlns:a14="http://schemas.microsoft.com/office/drawing/2010/main" xmlns="" val="0"/>
              </a:ext>
            </a:extLst>
          </a:blip>
          <a:stretch>
            <a:fillRect/>
          </a:stretch>
        </p:blipFill>
        <p:spPr>
          <a:xfrm>
            <a:off x="2069856" y="1989320"/>
            <a:ext cx="514691" cy="279049"/>
          </a:xfrm>
          <a:prstGeom prst="rect">
            <a:avLst/>
          </a:prstGeom>
        </p:spPr>
      </p:pic>
      <p:pic>
        <p:nvPicPr>
          <p:cNvPr id="30" name="图片 29"/>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2036864" y="936071"/>
            <a:ext cx="229441" cy="198435"/>
          </a:xfrm>
          <a:prstGeom prst="rect">
            <a:avLst/>
          </a:prstGeom>
        </p:spPr>
      </p:pic>
      <p:pic>
        <p:nvPicPr>
          <p:cNvPr id="31" name="图片 30"/>
          <p:cNvPicPr>
            <a:picLocks noChangeAspect="1"/>
          </p:cNvPicPr>
          <p:nvPr/>
        </p:nvPicPr>
        <p:blipFill>
          <a:blip r:embed="rId17" cstate="print">
            <a:extLst>
              <a:ext uri="{28A0092B-C50C-407E-A947-70E740481C1C}">
                <a14:useLocalDpi xmlns:a14="http://schemas.microsoft.com/office/drawing/2010/main" xmlns="" val="0"/>
              </a:ext>
            </a:extLst>
          </a:blip>
          <a:stretch>
            <a:fillRect/>
          </a:stretch>
        </p:blipFill>
        <p:spPr>
          <a:xfrm>
            <a:off x="1505498" y="1181373"/>
            <a:ext cx="328658" cy="210837"/>
          </a:xfrm>
          <a:prstGeom prst="rect">
            <a:avLst/>
          </a:prstGeom>
        </p:spPr>
      </p:pic>
      <p:grpSp>
        <p:nvGrpSpPr>
          <p:cNvPr id="33" name="组合 32"/>
          <p:cNvGrpSpPr/>
          <p:nvPr/>
        </p:nvGrpSpPr>
        <p:grpSpPr>
          <a:xfrm>
            <a:off x="8368749" y="0"/>
            <a:ext cx="3813756" cy="1696510"/>
            <a:chOff x="8368749" y="0"/>
            <a:chExt cx="3813756" cy="1696510"/>
          </a:xfrm>
        </p:grpSpPr>
        <p:pic>
          <p:nvPicPr>
            <p:cNvPr id="22" name="图片 21"/>
            <p:cNvPicPr>
              <a:picLocks noChangeAspect="1"/>
            </p:cNvPicPr>
            <p:nvPr/>
          </p:nvPicPr>
          <p:blipFill>
            <a:blip r:embed="rId18" cstate="print">
              <a:extLst>
                <a:ext uri="{28A0092B-C50C-407E-A947-70E740481C1C}">
                  <a14:useLocalDpi xmlns:a14="http://schemas.microsoft.com/office/drawing/2010/main" xmlns="" val="0"/>
                </a:ext>
              </a:extLst>
            </a:blip>
            <a:stretch>
              <a:fillRect/>
            </a:stretch>
          </p:blipFill>
          <p:spPr>
            <a:xfrm>
              <a:off x="8368749" y="0"/>
              <a:ext cx="3813756" cy="1696510"/>
            </a:xfrm>
            <a:prstGeom prst="rect">
              <a:avLst/>
            </a:prstGeom>
          </p:spPr>
        </p:pic>
        <p:pic>
          <p:nvPicPr>
            <p:cNvPr id="32" name="图片 31"/>
            <p:cNvPicPr>
              <a:picLocks noChangeAspect="1"/>
            </p:cNvPicPr>
            <p:nvPr/>
          </p:nvPicPr>
          <p:blipFill>
            <a:blip r:embed="rId19" cstate="print">
              <a:extLst>
                <a:ext uri="{28A0092B-C50C-407E-A947-70E740481C1C}">
                  <a14:useLocalDpi xmlns:a14="http://schemas.microsoft.com/office/drawing/2010/main" xmlns="" val="0"/>
                </a:ext>
              </a:extLst>
            </a:blip>
            <a:stretch>
              <a:fillRect/>
            </a:stretch>
          </p:blipFill>
          <p:spPr>
            <a:xfrm rot="1468775" flipH="1">
              <a:off x="9944345" y="61953"/>
              <a:ext cx="1155181" cy="572706"/>
            </a:xfrm>
            <a:prstGeom prst="rect">
              <a:avLst/>
            </a:prstGeom>
          </p:spPr>
        </p:pic>
      </p:grpSp>
    </p:spTree>
    <p:extLst>
      <p:ext uri="{BB962C8B-B14F-4D97-AF65-F5344CB8AC3E}">
        <p14:creationId xmlns:p14="http://schemas.microsoft.com/office/powerpoint/2010/main" xmlns="" val="1125494486"/>
      </p:ext>
    </p:extLst>
  </p:cSld>
  <p:clrMapOvr>
    <a:masterClrMapping/>
  </p:clrMapOvr>
  <mc:AlternateContent xmlns:mc="http://schemas.openxmlformats.org/markup-compatibility/2006">
    <mc:Choice xmlns:p14="http://schemas.microsoft.com/office/powerpoint/2010/main" xmlns="" Requires="p14">
      <p:transition spd="slow" p14:dur="3900" advClick="0" advTm="0">
        <p14:glitter pattern="hexagon"/>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8"/>
                                        </p:tgtEl>
                                      </p:cBhvr>
                                    </p:cmd>
                                  </p:childTnLst>
                                </p:cTn>
                              </p:par>
                              <p:par>
                                <p:cTn id="7" presetID="16" presetClass="entr" presetSubtype="21"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barn(inVertical)">
                                      <p:cBhvr>
                                        <p:cTn id="9" dur="500"/>
                                        <p:tgtEl>
                                          <p:spTgt spid="6"/>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750"/>
                                        <p:tgtEl>
                                          <p:spTgt spid="7"/>
                                        </p:tgtEl>
                                      </p:cBhvr>
                                    </p:animEffect>
                                    <p:anim calcmode="lin" valueType="num">
                                      <p:cBhvr>
                                        <p:cTn id="14" dur="750" fill="hold"/>
                                        <p:tgtEl>
                                          <p:spTgt spid="7"/>
                                        </p:tgtEl>
                                        <p:attrNameLst>
                                          <p:attrName>ppt_x</p:attrName>
                                        </p:attrNameLst>
                                      </p:cBhvr>
                                      <p:tavLst>
                                        <p:tav tm="0">
                                          <p:val>
                                            <p:strVal val="#ppt_x"/>
                                          </p:val>
                                        </p:tav>
                                        <p:tav tm="100000">
                                          <p:val>
                                            <p:strVal val="#ppt_x"/>
                                          </p:val>
                                        </p:tav>
                                      </p:tavLst>
                                    </p:anim>
                                    <p:anim calcmode="lin" valueType="num">
                                      <p:cBhvr>
                                        <p:cTn id="15" dur="750" fill="hold"/>
                                        <p:tgtEl>
                                          <p:spTgt spid="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25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750"/>
                                        <p:tgtEl>
                                          <p:spTgt spid="21"/>
                                        </p:tgtEl>
                                      </p:cBhvr>
                                    </p:animEffect>
                                    <p:anim calcmode="lin" valueType="num">
                                      <p:cBhvr>
                                        <p:cTn id="19" dur="750" fill="hold"/>
                                        <p:tgtEl>
                                          <p:spTgt spid="21"/>
                                        </p:tgtEl>
                                        <p:attrNameLst>
                                          <p:attrName>ppt_x</p:attrName>
                                        </p:attrNameLst>
                                      </p:cBhvr>
                                      <p:tavLst>
                                        <p:tav tm="0">
                                          <p:val>
                                            <p:strVal val="#ppt_x"/>
                                          </p:val>
                                        </p:tav>
                                        <p:tav tm="100000">
                                          <p:val>
                                            <p:strVal val="#ppt_x"/>
                                          </p:val>
                                        </p:tav>
                                      </p:tavLst>
                                    </p:anim>
                                    <p:anim calcmode="lin" valueType="num">
                                      <p:cBhvr>
                                        <p:cTn id="20" dur="750" fill="hold"/>
                                        <p:tgtEl>
                                          <p:spTgt spid="21"/>
                                        </p:tgtEl>
                                        <p:attrNameLst>
                                          <p:attrName>ppt_y</p:attrName>
                                        </p:attrNameLst>
                                      </p:cBhvr>
                                      <p:tavLst>
                                        <p:tav tm="0">
                                          <p:val>
                                            <p:strVal val="#ppt_y+.1"/>
                                          </p:val>
                                        </p:tav>
                                        <p:tav tm="100000">
                                          <p:val>
                                            <p:strVal val="#ppt_y"/>
                                          </p:val>
                                        </p:tav>
                                      </p:tavLst>
                                    </p:anim>
                                  </p:childTnLst>
                                </p:cTn>
                              </p:par>
                              <p:par>
                                <p:cTn id="21" presetID="10" presetClass="entr" presetSubtype="0" fill="hold" nodeType="withEffect">
                                  <p:stCondLst>
                                    <p:cond delay="25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1000"/>
                                        <p:tgtEl>
                                          <p:spTgt spid="23"/>
                                        </p:tgtEl>
                                      </p:cBhvr>
                                    </p:animEffect>
                                  </p:childTnLst>
                                </p:cTn>
                              </p:par>
                            </p:childTnLst>
                          </p:cTn>
                        </p:par>
                        <p:par>
                          <p:cTn id="24" fill="hold">
                            <p:stCondLst>
                              <p:cond delay="1750"/>
                            </p:stCondLst>
                            <p:childTnLst>
                              <p:par>
                                <p:cTn id="25" presetID="10" presetClass="entr" presetSubtype="0"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2250"/>
                            </p:stCondLst>
                            <p:childTnLst>
                              <p:par>
                                <p:cTn id="29" presetID="53" presetClass="entr" presetSubtype="16" fill="hold" nodeType="after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childTnLst>
                          </p:cTn>
                        </p:par>
                        <p:par>
                          <p:cTn id="34" fill="hold">
                            <p:stCondLst>
                              <p:cond delay="2750"/>
                            </p:stCondLst>
                            <p:childTnLst>
                              <p:par>
                                <p:cTn id="35" presetID="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500" fill="hold"/>
                                        <p:tgtEl>
                                          <p:spTgt spid="26"/>
                                        </p:tgtEl>
                                        <p:attrNameLst>
                                          <p:attrName>ppt_x</p:attrName>
                                        </p:attrNameLst>
                                      </p:cBhvr>
                                      <p:tavLst>
                                        <p:tav tm="0">
                                          <p:val>
                                            <p:strVal val="#ppt_x"/>
                                          </p:val>
                                        </p:tav>
                                        <p:tav tm="100000">
                                          <p:val>
                                            <p:strVal val="#ppt_x"/>
                                          </p:val>
                                        </p:tav>
                                      </p:tavLst>
                                    </p:anim>
                                    <p:anim calcmode="lin" valueType="num">
                                      <p:cBhvr additive="base">
                                        <p:cTn id="42" dur="500" fill="hold"/>
                                        <p:tgtEl>
                                          <p:spTgt spid="26"/>
                                        </p:tgtEl>
                                        <p:attrNameLst>
                                          <p:attrName>ppt_y</p:attrName>
                                        </p:attrNameLst>
                                      </p:cBhvr>
                                      <p:tavLst>
                                        <p:tav tm="0">
                                          <p:val>
                                            <p:strVal val="0-#ppt_h/2"/>
                                          </p:val>
                                        </p:tav>
                                        <p:tav tm="100000">
                                          <p:val>
                                            <p:strVal val="#ppt_y"/>
                                          </p:val>
                                        </p:tav>
                                      </p:tavLst>
                                    </p:anim>
                                  </p:childTnLst>
                                </p:cTn>
                              </p:par>
                            </p:childTnLst>
                          </p:cTn>
                        </p:par>
                        <p:par>
                          <p:cTn id="43" fill="hold">
                            <p:stCondLst>
                              <p:cond delay="3250"/>
                            </p:stCondLst>
                            <p:childTnLst>
                              <p:par>
                                <p:cTn id="44" presetID="2" presetClass="entr" presetSubtype="2" fill="hold" grpId="0" nodeType="after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additive="base">
                                        <p:cTn id="46" dur="500" fill="hold"/>
                                        <p:tgtEl>
                                          <p:spTgt spid="8"/>
                                        </p:tgtEl>
                                        <p:attrNameLst>
                                          <p:attrName>ppt_x</p:attrName>
                                        </p:attrNameLst>
                                      </p:cBhvr>
                                      <p:tavLst>
                                        <p:tav tm="0">
                                          <p:val>
                                            <p:strVal val="1+#ppt_w/2"/>
                                          </p:val>
                                        </p:tav>
                                        <p:tav tm="100000">
                                          <p:val>
                                            <p:strVal val="#ppt_x"/>
                                          </p:val>
                                        </p:tav>
                                      </p:tavLst>
                                    </p:anim>
                                    <p:anim calcmode="lin" valueType="num">
                                      <p:cBhvr additive="base">
                                        <p:cTn id="47" dur="500" fill="hold"/>
                                        <p:tgtEl>
                                          <p:spTgt spid="8"/>
                                        </p:tgtEl>
                                        <p:attrNameLst>
                                          <p:attrName>ppt_y</p:attrName>
                                        </p:attrNameLst>
                                      </p:cBhvr>
                                      <p:tavLst>
                                        <p:tav tm="0">
                                          <p:val>
                                            <p:strVal val="#ppt_y"/>
                                          </p:val>
                                        </p:tav>
                                        <p:tav tm="100000">
                                          <p:val>
                                            <p:strVal val="#ppt_y"/>
                                          </p:val>
                                        </p:tav>
                                      </p:tavLst>
                                    </p:anim>
                                  </p:childTnLst>
                                </p:cTn>
                              </p:par>
                            </p:childTnLst>
                          </p:cTn>
                        </p:par>
                        <p:par>
                          <p:cTn id="48" fill="hold">
                            <p:stCondLst>
                              <p:cond delay="3750"/>
                            </p:stCondLst>
                            <p:childTnLst>
                              <p:par>
                                <p:cTn id="49" presetID="16" presetClass="entr" presetSubtype="21"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par>
                          <p:cTn id="52" fill="hold">
                            <p:stCondLst>
                              <p:cond delay="4250"/>
                            </p:stCondLst>
                            <p:childTnLst>
                              <p:par>
                                <p:cTn id="53" presetID="2" presetClass="entr" presetSubtype="9"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 calcmode="lin" valueType="num">
                                      <p:cBhvr additive="base">
                                        <p:cTn id="55" dur="500" fill="hold"/>
                                        <p:tgtEl>
                                          <p:spTgt spid="29"/>
                                        </p:tgtEl>
                                        <p:attrNameLst>
                                          <p:attrName>ppt_x</p:attrName>
                                        </p:attrNameLst>
                                      </p:cBhvr>
                                      <p:tavLst>
                                        <p:tav tm="0">
                                          <p:val>
                                            <p:strVal val="0-#ppt_w/2"/>
                                          </p:val>
                                        </p:tav>
                                        <p:tav tm="100000">
                                          <p:val>
                                            <p:strVal val="#ppt_x"/>
                                          </p:val>
                                        </p:tav>
                                      </p:tavLst>
                                    </p:anim>
                                    <p:anim calcmode="lin" valueType="num">
                                      <p:cBhvr additive="base">
                                        <p:cTn id="56" dur="500" fill="hold"/>
                                        <p:tgtEl>
                                          <p:spTgt spid="29"/>
                                        </p:tgtEl>
                                        <p:attrNameLst>
                                          <p:attrName>ppt_y</p:attrName>
                                        </p:attrNameLst>
                                      </p:cBhvr>
                                      <p:tavLst>
                                        <p:tav tm="0">
                                          <p:val>
                                            <p:strVal val="0-#ppt_h/2"/>
                                          </p:val>
                                        </p:tav>
                                        <p:tav tm="100000">
                                          <p:val>
                                            <p:strVal val="#ppt_y"/>
                                          </p:val>
                                        </p:tav>
                                      </p:tavLst>
                                    </p:anim>
                                  </p:childTnLst>
                                </p:cTn>
                              </p:par>
                              <p:par>
                                <p:cTn id="57" presetID="2" presetClass="entr" presetSubtype="9" fill="hold" nodeType="withEffect">
                                  <p:stCondLst>
                                    <p:cond delay="200"/>
                                  </p:stCondLst>
                                  <p:childTnLst>
                                    <p:set>
                                      <p:cBhvr>
                                        <p:cTn id="58" dur="1" fill="hold">
                                          <p:stCondLst>
                                            <p:cond delay="0"/>
                                          </p:stCondLst>
                                        </p:cTn>
                                        <p:tgtEl>
                                          <p:spTgt spid="30"/>
                                        </p:tgtEl>
                                        <p:attrNameLst>
                                          <p:attrName>style.visibility</p:attrName>
                                        </p:attrNameLst>
                                      </p:cBhvr>
                                      <p:to>
                                        <p:strVal val="visible"/>
                                      </p:to>
                                    </p:set>
                                    <p:anim calcmode="lin" valueType="num">
                                      <p:cBhvr additive="base">
                                        <p:cTn id="59" dur="500" fill="hold"/>
                                        <p:tgtEl>
                                          <p:spTgt spid="30"/>
                                        </p:tgtEl>
                                        <p:attrNameLst>
                                          <p:attrName>ppt_x</p:attrName>
                                        </p:attrNameLst>
                                      </p:cBhvr>
                                      <p:tavLst>
                                        <p:tav tm="0">
                                          <p:val>
                                            <p:strVal val="0-#ppt_w/2"/>
                                          </p:val>
                                        </p:tav>
                                        <p:tav tm="100000">
                                          <p:val>
                                            <p:strVal val="#ppt_x"/>
                                          </p:val>
                                        </p:tav>
                                      </p:tavLst>
                                    </p:anim>
                                    <p:anim calcmode="lin" valueType="num">
                                      <p:cBhvr additive="base">
                                        <p:cTn id="60" dur="500" fill="hold"/>
                                        <p:tgtEl>
                                          <p:spTgt spid="30"/>
                                        </p:tgtEl>
                                        <p:attrNameLst>
                                          <p:attrName>ppt_y</p:attrName>
                                        </p:attrNameLst>
                                      </p:cBhvr>
                                      <p:tavLst>
                                        <p:tav tm="0">
                                          <p:val>
                                            <p:strVal val="0-#ppt_h/2"/>
                                          </p:val>
                                        </p:tav>
                                        <p:tav tm="100000">
                                          <p:val>
                                            <p:strVal val="#ppt_y"/>
                                          </p:val>
                                        </p:tav>
                                      </p:tavLst>
                                    </p:anim>
                                  </p:childTnLst>
                                </p:cTn>
                              </p:par>
                              <p:par>
                                <p:cTn id="61" presetID="2" presetClass="entr" presetSubtype="9" fill="hold" nodeType="withEffect">
                                  <p:stCondLst>
                                    <p:cond delay="300"/>
                                  </p:stCondLst>
                                  <p:childTnLst>
                                    <p:set>
                                      <p:cBhvr>
                                        <p:cTn id="62" dur="1" fill="hold">
                                          <p:stCondLst>
                                            <p:cond delay="0"/>
                                          </p:stCondLst>
                                        </p:cTn>
                                        <p:tgtEl>
                                          <p:spTgt spid="31"/>
                                        </p:tgtEl>
                                        <p:attrNameLst>
                                          <p:attrName>style.visibility</p:attrName>
                                        </p:attrNameLst>
                                      </p:cBhvr>
                                      <p:to>
                                        <p:strVal val="visible"/>
                                      </p:to>
                                    </p:set>
                                    <p:anim calcmode="lin" valueType="num">
                                      <p:cBhvr additive="base">
                                        <p:cTn id="63" dur="500" fill="hold"/>
                                        <p:tgtEl>
                                          <p:spTgt spid="31"/>
                                        </p:tgtEl>
                                        <p:attrNameLst>
                                          <p:attrName>ppt_x</p:attrName>
                                        </p:attrNameLst>
                                      </p:cBhvr>
                                      <p:tavLst>
                                        <p:tav tm="0">
                                          <p:val>
                                            <p:strVal val="0-#ppt_w/2"/>
                                          </p:val>
                                        </p:tav>
                                        <p:tav tm="100000">
                                          <p:val>
                                            <p:strVal val="#ppt_x"/>
                                          </p:val>
                                        </p:tav>
                                      </p:tavLst>
                                    </p:anim>
                                    <p:anim calcmode="lin" valueType="num">
                                      <p:cBhvr additive="base">
                                        <p:cTn id="64"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9" showWhenStopped="0">
                <p:cTn id="65" repeatCount="indefinite" fill="hold" display="0">
                  <p:stCondLst>
                    <p:cond delay="indefinite"/>
                  </p:stCondLst>
                  <p:endCondLst>
                    <p:cond evt="onStopAudio" delay="0">
                      <p:tgtEl>
                        <p:sldTgt/>
                      </p:tgtEl>
                    </p:cond>
                  </p:endCondLst>
                </p:cTn>
                <p:tgtEl>
                  <p:spTgt spid="28"/>
                </p:tgtEl>
              </p:cMediaNode>
            </p:video>
          </p:childTnLst>
        </p:cTn>
      </p:par>
    </p:tnLst>
    <p:bldLst>
      <p:bldP spid="11" grpId="0"/>
      <p:bldP spid="2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党章的基本架构</a:t>
            </a:r>
            <a:endParaRPr lang="zh-CN" altLang="en-US" dirty="0">
              <a:cs typeface="+mn-ea"/>
              <a:sym typeface="+mn-lt"/>
            </a:endParaRPr>
          </a:p>
        </p:txBody>
      </p:sp>
      <p:sp>
        <p:nvSpPr>
          <p:cNvPr id="44" name="矩形 43"/>
          <p:cNvSpPr/>
          <p:nvPr/>
        </p:nvSpPr>
        <p:spPr>
          <a:xfrm>
            <a:off x="837624" y="5533993"/>
            <a:ext cx="10465163" cy="978729"/>
          </a:xfrm>
          <a:prstGeom prst="rect">
            <a:avLst/>
          </a:prstGeom>
          <a:ln w="19050">
            <a:noFill/>
          </a:ln>
        </p:spPr>
        <p:txBody>
          <a:bodyPr wrap="square">
            <a:spAutoFit/>
          </a:bodyPr>
          <a:lstStyle/>
          <a:p>
            <a:pPr algn="just">
              <a:lnSpc>
                <a:spcPct val="120000"/>
              </a:lnSpc>
            </a:pPr>
            <a:r>
              <a:rPr lang="zh-CN" altLang="en-US" sz="2400" dirty="0">
                <a:solidFill>
                  <a:schemeClr val="tx1">
                    <a:lumMod val="85000"/>
                    <a:lumOff val="15000"/>
                  </a:schemeClr>
                </a:solidFill>
                <a:latin typeface="+mj-ea"/>
                <a:ea typeface="+mj-ea"/>
                <a:cs typeface="+mn-ea"/>
                <a:sym typeface="+mn-lt"/>
              </a:rPr>
              <a:t>党章</a:t>
            </a:r>
            <a:r>
              <a:rPr lang="en-US" altLang="zh-CN" sz="2400" dirty="0">
                <a:solidFill>
                  <a:schemeClr val="tx1">
                    <a:lumMod val="85000"/>
                    <a:lumOff val="15000"/>
                  </a:schemeClr>
                </a:solidFill>
                <a:latin typeface="+mj-ea"/>
                <a:ea typeface="+mj-ea"/>
                <a:cs typeface="+mn-ea"/>
                <a:sym typeface="+mn-lt"/>
              </a:rPr>
              <a:t>17000</a:t>
            </a:r>
            <a:r>
              <a:rPr lang="zh-CN" altLang="en-US" sz="2400" dirty="0">
                <a:solidFill>
                  <a:schemeClr val="tx1">
                    <a:lumMod val="85000"/>
                    <a:lumOff val="15000"/>
                  </a:schemeClr>
                </a:solidFill>
                <a:latin typeface="+mj-ea"/>
                <a:ea typeface="+mj-ea"/>
                <a:cs typeface="+mn-ea"/>
                <a:sym typeface="+mn-lt"/>
              </a:rPr>
              <a:t>余字，由总纲和</a:t>
            </a:r>
            <a:r>
              <a:rPr lang="en-US" altLang="zh-CN" sz="2400" dirty="0">
                <a:solidFill>
                  <a:schemeClr val="tx1">
                    <a:lumMod val="85000"/>
                    <a:lumOff val="15000"/>
                  </a:schemeClr>
                </a:solidFill>
                <a:latin typeface="+mj-ea"/>
                <a:ea typeface="+mj-ea"/>
                <a:cs typeface="+mn-ea"/>
                <a:sym typeface="+mn-lt"/>
              </a:rPr>
              <a:t>11</a:t>
            </a:r>
            <a:r>
              <a:rPr lang="zh-CN" altLang="en-US" sz="2400" dirty="0">
                <a:solidFill>
                  <a:schemeClr val="tx1">
                    <a:lumMod val="85000"/>
                    <a:lumOff val="15000"/>
                  </a:schemeClr>
                </a:solidFill>
                <a:latin typeface="+mj-ea"/>
                <a:ea typeface="+mj-ea"/>
                <a:cs typeface="+mn-ea"/>
                <a:sym typeface="+mn-lt"/>
              </a:rPr>
              <a:t>章组成，</a:t>
            </a:r>
            <a:r>
              <a:rPr lang="zh-CN" altLang="en-US" sz="2400">
                <a:solidFill>
                  <a:schemeClr val="tx1">
                    <a:lumMod val="85000"/>
                    <a:lumOff val="15000"/>
                  </a:schemeClr>
                </a:solidFill>
                <a:latin typeface="+mj-ea"/>
                <a:ea typeface="+mj-ea"/>
                <a:cs typeface="+mn-ea"/>
                <a:sym typeface="+mn-lt"/>
              </a:rPr>
              <a:t>共</a:t>
            </a:r>
            <a:r>
              <a:rPr lang="en-US" altLang="zh-CN" sz="2400" smtClean="0">
                <a:solidFill>
                  <a:schemeClr val="tx1">
                    <a:lumMod val="85000"/>
                    <a:lumOff val="15000"/>
                  </a:schemeClr>
                </a:solidFill>
                <a:latin typeface="+mj-ea"/>
                <a:ea typeface="+mj-ea"/>
                <a:cs typeface="+mn-ea"/>
                <a:sym typeface="+mn-lt"/>
              </a:rPr>
              <a:t>55</a:t>
            </a:r>
            <a:r>
              <a:rPr lang="zh-CN" altLang="en-US" sz="2400" smtClean="0">
                <a:solidFill>
                  <a:schemeClr val="tx1">
                    <a:lumMod val="85000"/>
                    <a:lumOff val="15000"/>
                  </a:schemeClr>
                </a:solidFill>
                <a:latin typeface="+mj-ea"/>
                <a:ea typeface="+mj-ea"/>
                <a:cs typeface="+mn-ea"/>
                <a:sym typeface="+mn-lt"/>
              </a:rPr>
              <a:t>条</a:t>
            </a:r>
            <a:r>
              <a:rPr lang="zh-CN" altLang="en-US" sz="2400" dirty="0">
                <a:solidFill>
                  <a:schemeClr val="tx1">
                    <a:lumMod val="85000"/>
                    <a:lumOff val="15000"/>
                  </a:schemeClr>
                </a:solidFill>
                <a:latin typeface="+mj-ea"/>
                <a:ea typeface="+mj-ea"/>
                <a:cs typeface="+mn-ea"/>
                <a:sym typeface="+mn-lt"/>
              </a:rPr>
              <a:t>。总纲占四分之一以上篇幅，</a:t>
            </a:r>
            <a:r>
              <a:rPr lang="en-US" altLang="zh-CN" sz="2400" dirty="0">
                <a:solidFill>
                  <a:schemeClr val="tx1">
                    <a:lumMod val="85000"/>
                    <a:lumOff val="15000"/>
                  </a:schemeClr>
                </a:solidFill>
                <a:latin typeface="+mj-ea"/>
                <a:ea typeface="+mj-ea"/>
                <a:cs typeface="+mn-ea"/>
                <a:sym typeface="+mn-lt"/>
              </a:rPr>
              <a:t>6000</a:t>
            </a:r>
            <a:r>
              <a:rPr lang="zh-CN" altLang="en-US" sz="2400" dirty="0">
                <a:solidFill>
                  <a:schemeClr val="tx1">
                    <a:lumMod val="85000"/>
                    <a:lumOff val="15000"/>
                  </a:schemeClr>
                </a:solidFill>
                <a:latin typeface="+mj-ea"/>
                <a:ea typeface="+mj-ea"/>
                <a:cs typeface="+mn-ea"/>
                <a:sym typeface="+mn-lt"/>
              </a:rPr>
              <a:t>余字，</a:t>
            </a:r>
            <a:r>
              <a:rPr lang="en-US" altLang="zh-CN" sz="2400" dirty="0">
                <a:solidFill>
                  <a:schemeClr val="tx1">
                    <a:lumMod val="85000"/>
                    <a:lumOff val="15000"/>
                  </a:schemeClr>
                </a:solidFill>
                <a:latin typeface="+mj-ea"/>
                <a:ea typeface="+mj-ea"/>
                <a:cs typeface="+mn-ea"/>
                <a:sym typeface="+mn-lt"/>
              </a:rPr>
              <a:t>1—11</a:t>
            </a:r>
            <a:r>
              <a:rPr lang="zh-CN" altLang="en-US" sz="2400" dirty="0">
                <a:solidFill>
                  <a:schemeClr val="tx1">
                    <a:lumMod val="85000"/>
                    <a:lumOff val="15000"/>
                  </a:schemeClr>
                </a:solidFill>
                <a:latin typeface="+mj-ea"/>
                <a:ea typeface="+mj-ea"/>
                <a:cs typeface="+mn-ea"/>
                <a:sym typeface="+mn-lt"/>
              </a:rPr>
              <a:t>章实际是它的具体化。</a:t>
            </a:r>
          </a:p>
        </p:txBody>
      </p:sp>
      <p:sp>
        <p:nvSpPr>
          <p:cNvPr id="28" name="圆角矩形 27"/>
          <p:cNvSpPr/>
          <p:nvPr/>
        </p:nvSpPr>
        <p:spPr>
          <a:xfrm>
            <a:off x="6970788" y="3881103"/>
            <a:ext cx="18425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11</a:t>
            </a:r>
            <a:r>
              <a:rPr lang="zh-CN" altLang="en-US" sz="3200" b="1" dirty="0" smtClean="0"/>
              <a:t>章</a:t>
            </a:r>
            <a:endParaRPr lang="zh-CN" altLang="en-US" sz="3200" b="1" dirty="0"/>
          </a:p>
        </p:txBody>
      </p:sp>
      <p:sp>
        <p:nvSpPr>
          <p:cNvPr id="29" name="圆角矩形 28"/>
          <p:cNvSpPr/>
          <p:nvPr/>
        </p:nvSpPr>
        <p:spPr>
          <a:xfrm>
            <a:off x="4197169" y="3881103"/>
            <a:ext cx="18425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总纲</a:t>
            </a:r>
            <a:endParaRPr lang="zh-CN" altLang="en-US" sz="3200" b="1" dirty="0"/>
          </a:p>
        </p:txBody>
      </p:sp>
      <p:sp>
        <p:nvSpPr>
          <p:cNvPr id="30" name="圆角矩形 29"/>
          <p:cNvSpPr/>
          <p:nvPr/>
        </p:nvSpPr>
        <p:spPr>
          <a:xfrm>
            <a:off x="9744405" y="3881103"/>
            <a:ext cx="18425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smtClean="0"/>
              <a:t>55</a:t>
            </a:r>
            <a:r>
              <a:rPr lang="zh-CN" altLang="en-US" sz="3200" b="1" smtClean="0"/>
              <a:t>条</a:t>
            </a:r>
            <a:endParaRPr lang="zh-CN" altLang="en-US" sz="3200" b="1" dirty="0"/>
          </a:p>
        </p:txBody>
      </p:sp>
      <p:sp>
        <p:nvSpPr>
          <p:cNvPr id="31" name="圆角矩形 30"/>
          <p:cNvSpPr/>
          <p:nvPr/>
        </p:nvSpPr>
        <p:spPr>
          <a:xfrm>
            <a:off x="836579" y="3881103"/>
            <a:ext cx="2498818"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smtClean="0"/>
              <a:t>17000</a:t>
            </a:r>
            <a:r>
              <a:rPr lang="zh-CN" altLang="en-US" sz="3200" b="1" dirty="0" smtClean="0"/>
              <a:t>字</a:t>
            </a:r>
            <a:endParaRPr lang="zh-CN" altLang="en-US" sz="3200" b="1" dirty="0"/>
          </a:p>
        </p:txBody>
      </p:sp>
      <p:cxnSp>
        <p:nvCxnSpPr>
          <p:cNvPr id="9" name="直接连接符 8"/>
          <p:cNvCxnSpPr/>
          <p:nvPr/>
        </p:nvCxnSpPr>
        <p:spPr>
          <a:xfrm>
            <a:off x="2161309" y="3299212"/>
            <a:ext cx="8514608"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2161309"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5130141"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7908967"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0675917" y="3299212"/>
            <a:ext cx="0" cy="58189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6412676" y="2607199"/>
            <a:ext cx="0" cy="69201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16" name="组合 15"/>
          <p:cNvGrpSpPr/>
          <p:nvPr/>
        </p:nvGrpSpPr>
        <p:grpSpPr>
          <a:xfrm>
            <a:off x="2873942" y="1795136"/>
            <a:ext cx="6732817" cy="940861"/>
            <a:chOff x="2873942" y="1795136"/>
            <a:chExt cx="6732817" cy="940861"/>
          </a:xfrm>
        </p:grpSpPr>
        <p:sp>
          <p:nvSpPr>
            <p:cNvPr id="43" name="文本框 62"/>
            <p:cNvSpPr txBox="1"/>
            <p:nvPr/>
          </p:nvSpPr>
          <p:spPr>
            <a:xfrm>
              <a:off x="3549072" y="1923935"/>
              <a:ext cx="5508902" cy="683264"/>
            </a:xfrm>
            <a:prstGeom prst="rect">
              <a:avLst/>
            </a:prstGeom>
            <a:solidFill>
              <a:srgbClr val="C00000"/>
            </a:solidFill>
            <a:effectLst/>
          </p:spPr>
          <p:txBody>
            <a:bodyPr wrap="square" rtlCol="0">
              <a:spAutoFit/>
            </a:bodyPr>
            <a:lstStyle/>
            <a:p>
              <a:pPr algn="ctr">
                <a:lnSpc>
                  <a:spcPct val="120000"/>
                </a:lnSpc>
              </a:pPr>
              <a:r>
                <a:rPr lang="zh-CN" altLang="en-US" sz="3200" b="1" dirty="0">
                  <a:solidFill>
                    <a:schemeClr val="bg1"/>
                  </a:solidFill>
                  <a:cs typeface="+mn-ea"/>
                  <a:sym typeface="+mn-lt"/>
                </a:rPr>
                <a:t>中国共产党章程</a:t>
              </a:r>
            </a:p>
          </p:txBody>
        </p:sp>
        <p:grpSp>
          <p:nvGrpSpPr>
            <p:cNvPr id="7" name="组合 6"/>
            <p:cNvGrpSpPr/>
            <p:nvPr/>
          </p:nvGrpSpPr>
          <p:grpSpPr>
            <a:xfrm>
              <a:off x="2873942" y="1795136"/>
              <a:ext cx="1586906" cy="940861"/>
              <a:chOff x="3115723" y="1732919"/>
              <a:chExt cx="1586906" cy="940861"/>
            </a:xfrm>
          </p:grpSpPr>
          <p:pic>
            <p:nvPicPr>
              <p:cNvPr id="41" name="图片 4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15723" y="1732919"/>
                <a:ext cx="1586906" cy="940861"/>
              </a:xfrm>
              <a:prstGeom prst="rect">
                <a:avLst/>
              </a:prstGeom>
            </p:spPr>
          </p:pic>
          <p:pic>
            <p:nvPicPr>
              <p:cNvPr id="42" name="图片 4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689736" y="1895088"/>
                <a:ext cx="448972" cy="469659"/>
              </a:xfrm>
              <a:prstGeom prst="rect">
                <a:avLst/>
              </a:prstGeom>
            </p:spPr>
          </p:pic>
        </p:grpSp>
        <p:grpSp>
          <p:nvGrpSpPr>
            <p:cNvPr id="68" name="组合 67"/>
            <p:cNvGrpSpPr/>
            <p:nvPr/>
          </p:nvGrpSpPr>
          <p:grpSpPr>
            <a:xfrm flipH="1">
              <a:off x="8019853" y="1795136"/>
              <a:ext cx="1586906" cy="940861"/>
              <a:chOff x="3115723" y="1732919"/>
              <a:chExt cx="1586906" cy="940861"/>
            </a:xfrm>
          </p:grpSpPr>
          <p:pic>
            <p:nvPicPr>
              <p:cNvPr id="69" name="图片 6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115723" y="1732919"/>
                <a:ext cx="1586906" cy="940861"/>
              </a:xfrm>
              <a:prstGeom prst="rect">
                <a:avLst/>
              </a:prstGeom>
            </p:spPr>
          </p:pic>
          <p:pic>
            <p:nvPicPr>
              <p:cNvPr id="70" name="图片 6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H="1">
                <a:off x="3563391" y="1895088"/>
                <a:ext cx="448972" cy="469659"/>
              </a:xfrm>
              <a:prstGeom prst="rect">
                <a:avLst/>
              </a:prstGeom>
            </p:spPr>
          </p:pic>
        </p:grpSp>
      </p:grpSp>
    </p:spTree>
    <p:extLst>
      <p:ext uri="{BB962C8B-B14F-4D97-AF65-F5344CB8AC3E}">
        <p14:creationId xmlns:p14="http://schemas.microsoft.com/office/powerpoint/2010/main" xmlns="" val="271931569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66"/>
                                        </p:tgtEl>
                                        <p:attrNameLst>
                                          <p:attrName>style.visibility</p:attrName>
                                        </p:attrNameLst>
                                      </p:cBhvr>
                                      <p:to>
                                        <p:strVal val="visible"/>
                                      </p:to>
                                    </p:set>
                                    <p:animEffect transition="in" filter="wipe(up)">
                                      <p:cBhvr>
                                        <p:cTn id="11" dur="500"/>
                                        <p:tgtEl>
                                          <p:spTgt spid="66"/>
                                        </p:tgtEl>
                                      </p:cBhvr>
                                    </p:animEffect>
                                  </p:childTnLst>
                                </p:cTn>
                              </p:par>
                            </p:childTnLst>
                          </p:cTn>
                        </p:par>
                        <p:par>
                          <p:cTn id="12" fill="hold">
                            <p:stCondLst>
                              <p:cond delay="2000"/>
                            </p:stCondLst>
                            <p:childTnLst>
                              <p:par>
                                <p:cTn id="13" presetID="16" presetClass="entr" presetSubtype="37"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outVertical)">
                                      <p:cBhvr>
                                        <p:cTn id="15" dur="500"/>
                                        <p:tgtEl>
                                          <p:spTgt spid="9"/>
                                        </p:tgtEl>
                                      </p:cBhvr>
                                    </p:animEffect>
                                  </p:childTnLst>
                                </p:cTn>
                              </p:par>
                            </p:childTnLst>
                          </p:cTn>
                        </p:par>
                        <p:par>
                          <p:cTn id="16" fill="hold">
                            <p:stCondLst>
                              <p:cond delay="2500"/>
                            </p:stCondLst>
                            <p:childTnLst>
                              <p:par>
                                <p:cTn id="17" presetID="22" presetClass="entr" presetSubtype="1"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p:stCondLst>
                              <p:cond delay="3000"/>
                            </p:stCondLst>
                            <p:childTnLst>
                              <p:par>
                                <p:cTn id="21" presetID="16" presetClass="entr" presetSubtype="21"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par>
                          <p:cTn id="24" fill="hold">
                            <p:stCondLst>
                              <p:cond delay="3500"/>
                            </p:stCondLst>
                            <p:childTnLst>
                              <p:par>
                                <p:cTn id="25" presetID="22" presetClass="entr" presetSubtype="1" fill="hold"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up)">
                                      <p:cBhvr>
                                        <p:cTn id="27" dur="500"/>
                                        <p:tgtEl>
                                          <p:spTgt spid="46"/>
                                        </p:tgtEl>
                                      </p:cBhvr>
                                    </p:animEffect>
                                  </p:childTnLst>
                                </p:cTn>
                              </p:par>
                            </p:childTnLst>
                          </p:cTn>
                        </p:par>
                        <p:par>
                          <p:cTn id="28" fill="hold">
                            <p:stCondLst>
                              <p:cond delay="4000"/>
                            </p:stCondLst>
                            <p:childTnLst>
                              <p:par>
                                <p:cTn id="29" presetID="16" presetClass="entr" presetSubtype="21" fill="hold" grpId="0" nodeType="after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barn(inVertical)">
                                      <p:cBhvr>
                                        <p:cTn id="31" dur="500"/>
                                        <p:tgtEl>
                                          <p:spTgt spid="29"/>
                                        </p:tgtEl>
                                      </p:cBhvr>
                                    </p:animEffect>
                                  </p:childTnLst>
                                </p:cTn>
                              </p:par>
                            </p:childTnLst>
                          </p:cTn>
                        </p:par>
                        <p:par>
                          <p:cTn id="32" fill="hold">
                            <p:stCondLst>
                              <p:cond delay="4500"/>
                            </p:stCondLst>
                            <p:childTnLst>
                              <p:par>
                                <p:cTn id="33" presetID="22" presetClass="entr" presetSubtype="1"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up)">
                                      <p:cBhvr>
                                        <p:cTn id="35" dur="500"/>
                                        <p:tgtEl>
                                          <p:spTgt spid="47"/>
                                        </p:tgtEl>
                                      </p:cBhvr>
                                    </p:animEffect>
                                  </p:childTnLst>
                                </p:cTn>
                              </p:par>
                            </p:childTnLst>
                          </p:cTn>
                        </p:par>
                        <p:par>
                          <p:cTn id="36" fill="hold">
                            <p:stCondLst>
                              <p:cond delay="5000"/>
                            </p:stCondLst>
                            <p:childTnLst>
                              <p:par>
                                <p:cTn id="37" presetID="16" presetClass="entr" presetSubtype="21"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barn(inVertical)">
                                      <p:cBhvr>
                                        <p:cTn id="39" dur="500"/>
                                        <p:tgtEl>
                                          <p:spTgt spid="28"/>
                                        </p:tgtEl>
                                      </p:cBhvr>
                                    </p:animEffect>
                                  </p:childTnLst>
                                </p:cTn>
                              </p:par>
                            </p:childTnLst>
                          </p:cTn>
                        </p:par>
                        <p:par>
                          <p:cTn id="40" fill="hold">
                            <p:stCondLst>
                              <p:cond delay="5500"/>
                            </p:stCondLst>
                            <p:childTnLst>
                              <p:par>
                                <p:cTn id="41" presetID="22" presetClass="entr" presetSubtype="1" fill="hold" nodeType="after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wipe(up)">
                                      <p:cBhvr>
                                        <p:cTn id="43" dur="500"/>
                                        <p:tgtEl>
                                          <p:spTgt spid="48"/>
                                        </p:tgtEl>
                                      </p:cBhvr>
                                    </p:animEffect>
                                  </p:childTnLst>
                                </p:cTn>
                              </p:par>
                            </p:childTnLst>
                          </p:cTn>
                        </p:par>
                        <p:par>
                          <p:cTn id="44" fill="hold">
                            <p:stCondLst>
                              <p:cond delay="6000"/>
                            </p:stCondLst>
                            <p:childTnLst>
                              <p:par>
                                <p:cTn id="45" presetID="16" presetClass="entr" presetSubtype="21" fill="hold" grpId="0" nodeType="after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barn(inVertical)">
                                      <p:cBhvr>
                                        <p:cTn id="47" dur="500"/>
                                        <p:tgtEl>
                                          <p:spTgt spid="30"/>
                                        </p:tgtEl>
                                      </p:cBhvr>
                                    </p:animEffect>
                                  </p:childTnLst>
                                </p:cTn>
                              </p:par>
                            </p:childTnLst>
                          </p:cTn>
                        </p:par>
                        <p:par>
                          <p:cTn id="48" fill="hold">
                            <p:stCondLst>
                              <p:cond delay="6500"/>
                            </p:stCondLst>
                            <p:childTnLst>
                              <p:par>
                                <p:cTn id="49" presetID="42" presetClass="entr" presetSubtype="0" fill="hold" grpId="0" nodeType="after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fade">
                                      <p:cBhvr>
                                        <p:cTn id="51" dur="1000"/>
                                        <p:tgtEl>
                                          <p:spTgt spid="44"/>
                                        </p:tgtEl>
                                      </p:cBhvr>
                                    </p:animEffect>
                                    <p:anim calcmode="lin" valueType="num">
                                      <p:cBhvr>
                                        <p:cTn id="52" dur="1000" fill="hold"/>
                                        <p:tgtEl>
                                          <p:spTgt spid="44"/>
                                        </p:tgtEl>
                                        <p:attrNameLst>
                                          <p:attrName>ppt_x</p:attrName>
                                        </p:attrNameLst>
                                      </p:cBhvr>
                                      <p:tavLst>
                                        <p:tav tm="0">
                                          <p:val>
                                            <p:strVal val="#ppt_x"/>
                                          </p:val>
                                        </p:tav>
                                        <p:tav tm="100000">
                                          <p:val>
                                            <p:strVal val="#ppt_x"/>
                                          </p:val>
                                        </p:tav>
                                      </p:tavLst>
                                    </p:anim>
                                    <p:anim calcmode="lin" valueType="num">
                                      <p:cBhvr>
                                        <p:cTn id="53"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28" grpId="0" animBg="1"/>
      <p:bldP spid="29" grpId="0" animBg="1"/>
      <p:bldP spid="30" grpId="0" animBg="1"/>
      <p:bldP spid="3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党章的主要内容</a:t>
            </a:r>
            <a:endParaRPr lang="zh-CN" altLang="en-US" dirty="0">
              <a:cs typeface="+mn-ea"/>
              <a:sym typeface="+mn-lt"/>
            </a:endParaRPr>
          </a:p>
        </p:txBody>
      </p:sp>
      <p:grpSp>
        <p:nvGrpSpPr>
          <p:cNvPr id="2" name="组合 1"/>
          <p:cNvGrpSpPr/>
          <p:nvPr/>
        </p:nvGrpSpPr>
        <p:grpSpPr>
          <a:xfrm>
            <a:off x="3695733" y="2423020"/>
            <a:ext cx="672000" cy="3285715"/>
            <a:chOff x="3695733" y="2423020"/>
            <a:chExt cx="672000" cy="3285715"/>
          </a:xfrm>
        </p:grpSpPr>
        <p:sp>
          <p:nvSpPr>
            <p:cNvPr id="6" name="矩形 5"/>
            <p:cNvSpPr/>
            <p:nvPr/>
          </p:nvSpPr>
          <p:spPr>
            <a:xfrm>
              <a:off x="3695733"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第一章</a:t>
              </a:r>
            </a:p>
          </p:txBody>
        </p:sp>
        <p:sp>
          <p:nvSpPr>
            <p:cNvPr id="49" name="矩形 48"/>
            <p:cNvSpPr/>
            <p:nvPr/>
          </p:nvSpPr>
          <p:spPr>
            <a:xfrm>
              <a:off x="3695733"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zh-CN" altLang="en-US" sz="2000" b="1" dirty="0">
                  <a:solidFill>
                    <a:schemeClr val="tx1">
                      <a:lumMod val="75000"/>
                      <a:lumOff val="25000"/>
                    </a:schemeClr>
                  </a:solidFill>
                  <a:cs typeface="+mn-ea"/>
                  <a:sym typeface="+mn-lt"/>
                </a:rPr>
                <a:t>党</a:t>
              </a:r>
              <a:r>
                <a:rPr lang="zh-CN" altLang="en-US" sz="2000" b="1" dirty="0" smtClean="0">
                  <a:solidFill>
                    <a:schemeClr val="tx1">
                      <a:lumMod val="75000"/>
                      <a:lumOff val="25000"/>
                    </a:schemeClr>
                  </a:solidFill>
                  <a:cs typeface="+mn-ea"/>
                  <a:sym typeface="+mn-lt"/>
                </a:rPr>
                <a:t>员</a:t>
              </a: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p:txBody>
        </p:sp>
      </p:grpSp>
      <p:grpSp>
        <p:nvGrpSpPr>
          <p:cNvPr id="5" name="组合 4"/>
          <p:cNvGrpSpPr/>
          <p:nvPr/>
        </p:nvGrpSpPr>
        <p:grpSpPr>
          <a:xfrm>
            <a:off x="5192528" y="2423020"/>
            <a:ext cx="672000" cy="3285715"/>
            <a:chOff x="5192528" y="2423020"/>
            <a:chExt cx="672000" cy="3285715"/>
          </a:xfrm>
        </p:grpSpPr>
        <p:sp>
          <p:nvSpPr>
            <p:cNvPr id="54" name="矩形 53"/>
            <p:cNvSpPr/>
            <p:nvPr/>
          </p:nvSpPr>
          <p:spPr>
            <a:xfrm>
              <a:off x="5192528"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第三章</a:t>
              </a:r>
            </a:p>
          </p:txBody>
        </p:sp>
        <p:sp>
          <p:nvSpPr>
            <p:cNvPr id="55" name="矩形 54"/>
            <p:cNvSpPr/>
            <p:nvPr/>
          </p:nvSpPr>
          <p:spPr>
            <a:xfrm>
              <a:off x="5192528"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党的中央组织</a:t>
              </a:r>
            </a:p>
          </p:txBody>
        </p:sp>
      </p:grpSp>
      <p:grpSp>
        <p:nvGrpSpPr>
          <p:cNvPr id="7" name="组合 6"/>
          <p:cNvGrpSpPr/>
          <p:nvPr/>
        </p:nvGrpSpPr>
        <p:grpSpPr>
          <a:xfrm>
            <a:off x="5940925" y="2423020"/>
            <a:ext cx="672000" cy="3285715"/>
            <a:chOff x="5940925" y="2423020"/>
            <a:chExt cx="672000" cy="3285715"/>
          </a:xfrm>
        </p:grpSpPr>
        <p:sp>
          <p:nvSpPr>
            <p:cNvPr id="57" name="矩形 56"/>
            <p:cNvSpPr/>
            <p:nvPr/>
          </p:nvSpPr>
          <p:spPr>
            <a:xfrm>
              <a:off x="5940925"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第四章</a:t>
              </a:r>
            </a:p>
          </p:txBody>
        </p:sp>
        <p:sp>
          <p:nvSpPr>
            <p:cNvPr id="58" name="矩形 57"/>
            <p:cNvSpPr/>
            <p:nvPr/>
          </p:nvSpPr>
          <p:spPr>
            <a:xfrm>
              <a:off x="5940925"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党的地方组织</a:t>
              </a:r>
            </a:p>
          </p:txBody>
        </p:sp>
      </p:grpSp>
      <p:grpSp>
        <p:nvGrpSpPr>
          <p:cNvPr id="8" name="组合 7"/>
          <p:cNvGrpSpPr/>
          <p:nvPr/>
        </p:nvGrpSpPr>
        <p:grpSpPr>
          <a:xfrm>
            <a:off x="6689323" y="2423020"/>
            <a:ext cx="672000" cy="3285715"/>
            <a:chOff x="6689323" y="2423020"/>
            <a:chExt cx="672000" cy="3285715"/>
          </a:xfrm>
        </p:grpSpPr>
        <p:sp>
          <p:nvSpPr>
            <p:cNvPr id="60" name="矩形 59"/>
            <p:cNvSpPr/>
            <p:nvPr/>
          </p:nvSpPr>
          <p:spPr>
            <a:xfrm>
              <a:off x="6689323"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第五章</a:t>
              </a:r>
            </a:p>
          </p:txBody>
        </p:sp>
        <p:sp>
          <p:nvSpPr>
            <p:cNvPr id="61" name="矩形 60"/>
            <p:cNvSpPr/>
            <p:nvPr/>
          </p:nvSpPr>
          <p:spPr>
            <a:xfrm>
              <a:off x="6689323"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党的基层组织</a:t>
              </a:r>
            </a:p>
          </p:txBody>
        </p:sp>
      </p:grpSp>
      <p:grpSp>
        <p:nvGrpSpPr>
          <p:cNvPr id="9" name="组合 8"/>
          <p:cNvGrpSpPr/>
          <p:nvPr/>
        </p:nvGrpSpPr>
        <p:grpSpPr>
          <a:xfrm>
            <a:off x="7437720" y="2423020"/>
            <a:ext cx="672000" cy="3285715"/>
            <a:chOff x="7437720" y="2423020"/>
            <a:chExt cx="672000" cy="3285715"/>
          </a:xfrm>
        </p:grpSpPr>
        <p:sp>
          <p:nvSpPr>
            <p:cNvPr id="63" name="矩形 62"/>
            <p:cNvSpPr/>
            <p:nvPr/>
          </p:nvSpPr>
          <p:spPr>
            <a:xfrm>
              <a:off x="7437720"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第六章</a:t>
              </a:r>
            </a:p>
          </p:txBody>
        </p:sp>
        <p:sp>
          <p:nvSpPr>
            <p:cNvPr id="64" name="矩形 63"/>
            <p:cNvSpPr/>
            <p:nvPr/>
          </p:nvSpPr>
          <p:spPr>
            <a:xfrm>
              <a:off x="7437720"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党的干部</a:t>
              </a: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zh-CN" altLang="en-US" sz="2000" b="1" dirty="0">
                <a:solidFill>
                  <a:schemeClr val="tx1">
                    <a:lumMod val="75000"/>
                    <a:lumOff val="25000"/>
                  </a:schemeClr>
                </a:solidFill>
                <a:cs typeface="+mn-ea"/>
                <a:sym typeface="+mn-lt"/>
              </a:endParaRPr>
            </a:p>
          </p:txBody>
        </p:sp>
      </p:grpSp>
      <p:grpSp>
        <p:nvGrpSpPr>
          <p:cNvPr id="10" name="组合 9"/>
          <p:cNvGrpSpPr/>
          <p:nvPr/>
        </p:nvGrpSpPr>
        <p:grpSpPr>
          <a:xfrm>
            <a:off x="8186117" y="2423020"/>
            <a:ext cx="672000" cy="3285715"/>
            <a:chOff x="8186117" y="2423020"/>
            <a:chExt cx="672000" cy="3285715"/>
          </a:xfrm>
        </p:grpSpPr>
        <p:sp>
          <p:nvSpPr>
            <p:cNvPr id="66" name="矩形 65"/>
            <p:cNvSpPr/>
            <p:nvPr/>
          </p:nvSpPr>
          <p:spPr>
            <a:xfrm>
              <a:off x="8186117"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第七章</a:t>
              </a:r>
            </a:p>
          </p:txBody>
        </p:sp>
        <p:sp>
          <p:nvSpPr>
            <p:cNvPr id="67" name="矩形 66"/>
            <p:cNvSpPr/>
            <p:nvPr/>
          </p:nvSpPr>
          <p:spPr>
            <a:xfrm>
              <a:off x="8186117"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党的纪律</a:t>
              </a: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zh-CN" altLang="en-US" sz="2000" b="1" dirty="0">
                <a:solidFill>
                  <a:schemeClr val="tx1">
                    <a:lumMod val="75000"/>
                    <a:lumOff val="25000"/>
                  </a:schemeClr>
                </a:solidFill>
                <a:cs typeface="+mn-ea"/>
                <a:sym typeface="+mn-lt"/>
              </a:endParaRPr>
            </a:p>
          </p:txBody>
        </p:sp>
      </p:grpSp>
      <p:grpSp>
        <p:nvGrpSpPr>
          <p:cNvPr id="11" name="组合 10"/>
          <p:cNvGrpSpPr/>
          <p:nvPr/>
        </p:nvGrpSpPr>
        <p:grpSpPr>
          <a:xfrm>
            <a:off x="8934515" y="2423020"/>
            <a:ext cx="672000" cy="3285715"/>
            <a:chOff x="8934515" y="2423020"/>
            <a:chExt cx="672000" cy="3285715"/>
          </a:xfrm>
        </p:grpSpPr>
        <p:sp>
          <p:nvSpPr>
            <p:cNvPr id="69" name="矩形 68"/>
            <p:cNvSpPr/>
            <p:nvPr/>
          </p:nvSpPr>
          <p:spPr>
            <a:xfrm>
              <a:off x="8934515"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第八章</a:t>
              </a:r>
            </a:p>
          </p:txBody>
        </p:sp>
        <p:sp>
          <p:nvSpPr>
            <p:cNvPr id="70" name="矩形 69"/>
            <p:cNvSpPr/>
            <p:nvPr/>
          </p:nvSpPr>
          <p:spPr>
            <a:xfrm>
              <a:off x="8934515"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dirty="0">
                  <a:solidFill>
                    <a:schemeClr val="tx1">
                      <a:lumMod val="75000"/>
                      <a:lumOff val="25000"/>
                    </a:schemeClr>
                  </a:solidFill>
                  <a:cs typeface="+mn-ea"/>
                  <a:sym typeface="+mn-lt"/>
                </a:rPr>
                <a:t>党的纪</a:t>
              </a:r>
              <a:r>
                <a:rPr lang="zh-CN" altLang="en-US" b="1" dirty="0" smtClean="0">
                  <a:solidFill>
                    <a:schemeClr val="tx1">
                      <a:lumMod val="75000"/>
                      <a:lumOff val="25000"/>
                    </a:schemeClr>
                  </a:solidFill>
                  <a:cs typeface="+mn-ea"/>
                  <a:sym typeface="+mn-lt"/>
                </a:rPr>
                <a:t>律检</a:t>
              </a:r>
              <a:r>
                <a:rPr lang="zh-CN" altLang="en-US" b="1" dirty="0">
                  <a:solidFill>
                    <a:schemeClr val="tx1">
                      <a:lumMod val="75000"/>
                      <a:lumOff val="25000"/>
                    </a:schemeClr>
                  </a:solidFill>
                  <a:cs typeface="+mn-ea"/>
                  <a:sym typeface="+mn-lt"/>
                </a:rPr>
                <a:t>查机</a:t>
              </a:r>
              <a:r>
                <a:rPr lang="zh-CN" altLang="en-US" b="1" dirty="0" smtClean="0">
                  <a:solidFill>
                    <a:schemeClr val="tx1">
                      <a:lumMod val="75000"/>
                      <a:lumOff val="25000"/>
                    </a:schemeClr>
                  </a:solidFill>
                  <a:cs typeface="+mn-ea"/>
                  <a:sym typeface="+mn-lt"/>
                </a:rPr>
                <a:t>关</a:t>
              </a:r>
              <a:endParaRPr lang="en-US" altLang="zh-CN" b="1" dirty="0">
                <a:solidFill>
                  <a:schemeClr val="tx1">
                    <a:lumMod val="75000"/>
                    <a:lumOff val="25000"/>
                  </a:schemeClr>
                </a:solidFill>
                <a:cs typeface="+mn-ea"/>
                <a:sym typeface="+mn-lt"/>
              </a:endParaRPr>
            </a:p>
          </p:txBody>
        </p:sp>
      </p:grpSp>
      <p:grpSp>
        <p:nvGrpSpPr>
          <p:cNvPr id="12" name="组合 11"/>
          <p:cNvGrpSpPr/>
          <p:nvPr/>
        </p:nvGrpSpPr>
        <p:grpSpPr>
          <a:xfrm>
            <a:off x="9682912" y="2423020"/>
            <a:ext cx="672000" cy="3285715"/>
            <a:chOff x="9682912" y="2423020"/>
            <a:chExt cx="672000" cy="3285715"/>
          </a:xfrm>
        </p:grpSpPr>
        <p:sp>
          <p:nvSpPr>
            <p:cNvPr id="72" name="矩形 71"/>
            <p:cNvSpPr/>
            <p:nvPr/>
          </p:nvSpPr>
          <p:spPr>
            <a:xfrm>
              <a:off x="9682912"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第九章</a:t>
              </a:r>
            </a:p>
          </p:txBody>
        </p:sp>
        <p:sp>
          <p:nvSpPr>
            <p:cNvPr id="73" name="矩形 72"/>
            <p:cNvSpPr/>
            <p:nvPr/>
          </p:nvSpPr>
          <p:spPr>
            <a:xfrm>
              <a:off x="9682912"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a:t>
              </a:r>
              <a:r>
                <a:rPr lang="zh-CN" altLang="en-US" sz="2000" b="1" dirty="0" smtClean="0">
                  <a:solidFill>
                    <a:schemeClr val="tx1">
                      <a:lumMod val="75000"/>
                      <a:lumOff val="25000"/>
                    </a:schemeClr>
                  </a:solidFill>
                  <a:cs typeface="+mn-ea"/>
                  <a:sym typeface="+mn-lt"/>
                </a:rPr>
                <a:t>组</a:t>
              </a: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p:txBody>
        </p:sp>
      </p:grpSp>
      <p:grpSp>
        <p:nvGrpSpPr>
          <p:cNvPr id="13" name="组合 12"/>
          <p:cNvGrpSpPr/>
          <p:nvPr/>
        </p:nvGrpSpPr>
        <p:grpSpPr>
          <a:xfrm>
            <a:off x="10431309" y="2423020"/>
            <a:ext cx="672000" cy="3285715"/>
            <a:chOff x="10431309" y="2423020"/>
            <a:chExt cx="672000" cy="3285715"/>
          </a:xfrm>
        </p:grpSpPr>
        <p:sp>
          <p:nvSpPr>
            <p:cNvPr id="75" name="矩形 74"/>
            <p:cNvSpPr/>
            <p:nvPr/>
          </p:nvSpPr>
          <p:spPr>
            <a:xfrm>
              <a:off x="10431309"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第十章</a:t>
              </a:r>
            </a:p>
          </p:txBody>
        </p:sp>
        <p:sp>
          <p:nvSpPr>
            <p:cNvPr id="76" name="矩形 75"/>
            <p:cNvSpPr/>
            <p:nvPr/>
          </p:nvSpPr>
          <p:spPr>
            <a:xfrm>
              <a:off x="10431309"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b="1" dirty="0">
                  <a:solidFill>
                    <a:schemeClr val="tx1">
                      <a:lumMod val="75000"/>
                      <a:lumOff val="25000"/>
                    </a:schemeClr>
                  </a:solidFill>
                  <a:cs typeface="+mn-ea"/>
                  <a:sym typeface="+mn-lt"/>
                </a:rPr>
                <a:t>党和</a:t>
              </a:r>
              <a:r>
                <a:rPr lang="zh-CN" altLang="en-US" b="1" dirty="0" smtClean="0">
                  <a:solidFill>
                    <a:schemeClr val="tx1">
                      <a:lumMod val="75000"/>
                      <a:lumOff val="25000"/>
                    </a:schemeClr>
                  </a:solidFill>
                  <a:cs typeface="+mn-ea"/>
                  <a:sym typeface="+mn-lt"/>
                </a:rPr>
                <a:t>共青团</a:t>
              </a:r>
              <a:r>
                <a:rPr lang="zh-CN" altLang="en-US" b="1" dirty="0">
                  <a:solidFill>
                    <a:schemeClr val="tx1">
                      <a:lumMod val="75000"/>
                      <a:lumOff val="25000"/>
                    </a:schemeClr>
                  </a:solidFill>
                  <a:cs typeface="+mn-ea"/>
                  <a:sym typeface="+mn-lt"/>
                </a:rPr>
                <a:t>的</a:t>
              </a:r>
              <a:r>
                <a:rPr lang="zh-CN" altLang="en-US" b="1" dirty="0" smtClean="0">
                  <a:solidFill>
                    <a:schemeClr val="tx1">
                      <a:lumMod val="75000"/>
                      <a:lumOff val="25000"/>
                    </a:schemeClr>
                  </a:solidFill>
                  <a:cs typeface="+mn-ea"/>
                  <a:sym typeface="+mn-lt"/>
                </a:rPr>
                <a:t>关系</a:t>
              </a:r>
              <a:endParaRPr lang="en-US" altLang="zh-CN" b="1" dirty="0">
                <a:solidFill>
                  <a:schemeClr val="tx1">
                    <a:lumMod val="75000"/>
                    <a:lumOff val="25000"/>
                  </a:schemeClr>
                </a:solidFill>
                <a:cs typeface="+mn-ea"/>
                <a:sym typeface="+mn-lt"/>
              </a:endParaRPr>
            </a:p>
          </p:txBody>
        </p:sp>
      </p:grpSp>
      <p:grpSp>
        <p:nvGrpSpPr>
          <p:cNvPr id="14" name="组合 13"/>
          <p:cNvGrpSpPr/>
          <p:nvPr/>
        </p:nvGrpSpPr>
        <p:grpSpPr>
          <a:xfrm>
            <a:off x="11179707" y="2423020"/>
            <a:ext cx="672000" cy="3285715"/>
            <a:chOff x="11179707" y="2423020"/>
            <a:chExt cx="672000" cy="3285715"/>
          </a:xfrm>
        </p:grpSpPr>
        <p:sp>
          <p:nvSpPr>
            <p:cNvPr id="78" name="矩形 77"/>
            <p:cNvSpPr/>
            <p:nvPr/>
          </p:nvSpPr>
          <p:spPr>
            <a:xfrm>
              <a:off x="11179707"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spc="-200" dirty="0">
                  <a:solidFill>
                    <a:schemeClr val="accent4">
                      <a:lumMod val="20000"/>
                      <a:lumOff val="80000"/>
                    </a:schemeClr>
                  </a:solidFill>
                  <a:cs typeface="+mn-ea"/>
                  <a:sym typeface="+mn-lt"/>
                </a:rPr>
                <a:t>第</a:t>
              </a:r>
              <a:endParaRPr lang="en-US" altLang="zh-CN" sz="1867" b="1" spc="-200" dirty="0">
                <a:solidFill>
                  <a:schemeClr val="accent4">
                    <a:lumMod val="20000"/>
                    <a:lumOff val="80000"/>
                  </a:schemeClr>
                </a:solidFill>
                <a:cs typeface="+mn-ea"/>
                <a:sym typeface="+mn-lt"/>
              </a:endParaRPr>
            </a:p>
            <a:p>
              <a:pPr algn="ctr"/>
              <a:r>
                <a:rPr lang="zh-CN" altLang="en-US" sz="1867" b="1" spc="-200" dirty="0">
                  <a:solidFill>
                    <a:schemeClr val="accent4">
                      <a:lumMod val="20000"/>
                      <a:lumOff val="80000"/>
                    </a:schemeClr>
                  </a:solidFill>
                  <a:cs typeface="+mn-ea"/>
                  <a:sym typeface="+mn-lt"/>
                </a:rPr>
                <a:t>十</a:t>
              </a:r>
              <a:endParaRPr lang="en-US" altLang="zh-CN" sz="1867" b="1" spc="-200" dirty="0">
                <a:solidFill>
                  <a:schemeClr val="accent4">
                    <a:lumMod val="20000"/>
                    <a:lumOff val="80000"/>
                  </a:schemeClr>
                </a:solidFill>
                <a:cs typeface="+mn-ea"/>
                <a:sym typeface="+mn-lt"/>
              </a:endParaRPr>
            </a:p>
            <a:p>
              <a:pPr algn="ctr"/>
              <a:r>
                <a:rPr lang="zh-CN" altLang="en-US" sz="1867" b="1" spc="-200" dirty="0">
                  <a:solidFill>
                    <a:schemeClr val="accent4">
                      <a:lumMod val="20000"/>
                      <a:lumOff val="80000"/>
                    </a:schemeClr>
                  </a:solidFill>
                  <a:cs typeface="+mn-ea"/>
                  <a:sym typeface="+mn-lt"/>
                </a:rPr>
                <a:t>一</a:t>
              </a:r>
              <a:endParaRPr lang="en-US" altLang="zh-CN" sz="1867" b="1" spc="-200" dirty="0">
                <a:solidFill>
                  <a:schemeClr val="accent4">
                    <a:lumMod val="20000"/>
                    <a:lumOff val="80000"/>
                  </a:schemeClr>
                </a:solidFill>
                <a:cs typeface="+mn-ea"/>
                <a:sym typeface="+mn-lt"/>
              </a:endParaRPr>
            </a:p>
            <a:p>
              <a:pPr algn="ctr"/>
              <a:r>
                <a:rPr lang="zh-CN" altLang="en-US" sz="1867" b="1" spc="-200" dirty="0">
                  <a:solidFill>
                    <a:schemeClr val="accent4">
                      <a:lumMod val="20000"/>
                      <a:lumOff val="80000"/>
                    </a:schemeClr>
                  </a:solidFill>
                  <a:cs typeface="+mn-ea"/>
                  <a:sym typeface="+mn-lt"/>
                </a:rPr>
                <a:t>章</a:t>
              </a:r>
            </a:p>
          </p:txBody>
        </p:sp>
        <p:sp>
          <p:nvSpPr>
            <p:cNvPr id="79" name="矩形 78"/>
            <p:cNvSpPr/>
            <p:nvPr/>
          </p:nvSpPr>
          <p:spPr>
            <a:xfrm>
              <a:off x="11179707" y="3618965"/>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chemeClr val="tx1">
                      <a:lumMod val="75000"/>
                      <a:lumOff val="25000"/>
                    </a:schemeClr>
                  </a:solidFill>
                  <a:cs typeface="+mn-ea"/>
                  <a:sym typeface="+mn-lt"/>
                </a:rPr>
                <a:t>党</a:t>
              </a:r>
              <a:r>
                <a:rPr lang="zh-CN" altLang="en-US" sz="2000" b="1" dirty="0">
                  <a:solidFill>
                    <a:schemeClr val="tx1">
                      <a:lumMod val="75000"/>
                      <a:lumOff val="25000"/>
                    </a:schemeClr>
                  </a:solidFill>
                  <a:cs typeface="+mn-ea"/>
                  <a:sym typeface="+mn-lt"/>
                </a:rPr>
                <a:t>徽党</a:t>
              </a:r>
              <a:r>
                <a:rPr lang="zh-CN" altLang="en-US" sz="2000" b="1" dirty="0" smtClean="0">
                  <a:solidFill>
                    <a:schemeClr val="tx1">
                      <a:lumMod val="75000"/>
                      <a:lumOff val="25000"/>
                    </a:schemeClr>
                  </a:solidFill>
                  <a:cs typeface="+mn-ea"/>
                  <a:sym typeface="+mn-lt"/>
                </a:rPr>
                <a:t>旗</a:t>
              </a:r>
              <a:endParaRPr lang="en-US" altLang="zh-CN" sz="2000" b="1" dirty="0" smtClean="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a:p>
              <a:pPr algn="ctr"/>
              <a:endParaRPr lang="en-US" altLang="zh-CN" sz="2000" b="1" dirty="0">
                <a:solidFill>
                  <a:schemeClr val="tx1">
                    <a:lumMod val="75000"/>
                    <a:lumOff val="25000"/>
                  </a:schemeClr>
                </a:solidFill>
                <a:cs typeface="+mn-ea"/>
                <a:sym typeface="+mn-lt"/>
              </a:endParaRPr>
            </a:p>
          </p:txBody>
        </p:sp>
      </p:grpSp>
      <p:grpSp>
        <p:nvGrpSpPr>
          <p:cNvPr id="4" name="组合 3"/>
          <p:cNvGrpSpPr/>
          <p:nvPr/>
        </p:nvGrpSpPr>
        <p:grpSpPr>
          <a:xfrm>
            <a:off x="4433532" y="2423020"/>
            <a:ext cx="682599" cy="3285716"/>
            <a:chOff x="4433532" y="2423020"/>
            <a:chExt cx="682599" cy="3285716"/>
          </a:xfrm>
        </p:grpSpPr>
        <p:sp>
          <p:nvSpPr>
            <p:cNvPr id="51" name="矩形 50"/>
            <p:cNvSpPr/>
            <p:nvPr/>
          </p:nvSpPr>
          <p:spPr>
            <a:xfrm>
              <a:off x="4444131" y="2423020"/>
              <a:ext cx="672000" cy="120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accent4">
                      <a:lumMod val="20000"/>
                      <a:lumOff val="80000"/>
                    </a:schemeClr>
                  </a:solidFill>
                  <a:cs typeface="+mn-ea"/>
                  <a:sym typeface="+mn-lt"/>
                </a:rPr>
                <a:t>第二章</a:t>
              </a:r>
            </a:p>
          </p:txBody>
        </p:sp>
        <p:sp>
          <p:nvSpPr>
            <p:cNvPr id="45" name="矩形 44"/>
            <p:cNvSpPr/>
            <p:nvPr/>
          </p:nvSpPr>
          <p:spPr>
            <a:xfrm>
              <a:off x="4433532" y="3618966"/>
              <a:ext cx="672000" cy="208977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tx1">
                      <a:lumMod val="75000"/>
                      <a:lumOff val="25000"/>
                    </a:schemeClr>
                  </a:solidFill>
                  <a:cs typeface="+mn-ea"/>
                  <a:sym typeface="+mn-lt"/>
                </a:rPr>
                <a:t>党的组织制度</a:t>
              </a:r>
            </a:p>
          </p:txBody>
        </p:sp>
      </p:grpSp>
      <p:grpSp>
        <p:nvGrpSpPr>
          <p:cNvPr id="15" name="组合 14"/>
          <p:cNvGrpSpPr/>
          <p:nvPr/>
        </p:nvGrpSpPr>
        <p:grpSpPr>
          <a:xfrm>
            <a:off x="335360" y="2423020"/>
            <a:ext cx="3168352" cy="3285715"/>
            <a:chOff x="335360" y="2423020"/>
            <a:chExt cx="3168352" cy="3285715"/>
          </a:xfrm>
        </p:grpSpPr>
        <p:sp>
          <p:nvSpPr>
            <p:cNvPr id="16" name="圆角矩形 15"/>
            <p:cNvSpPr/>
            <p:nvPr/>
          </p:nvSpPr>
          <p:spPr>
            <a:xfrm>
              <a:off x="335360" y="2423020"/>
              <a:ext cx="3168352" cy="3285715"/>
            </a:xfrm>
            <a:prstGeom prst="roundRect">
              <a:avLst>
                <a:gd name="adj"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1" name="TextBox 20"/>
            <p:cNvSpPr txBox="1"/>
            <p:nvPr/>
          </p:nvSpPr>
          <p:spPr>
            <a:xfrm>
              <a:off x="719404" y="4451027"/>
              <a:ext cx="2400265" cy="666785"/>
            </a:xfrm>
            <a:prstGeom prst="rect">
              <a:avLst/>
            </a:prstGeom>
            <a:noFill/>
          </p:spPr>
          <p:txBody>
            <a:bodyPr wrap="square" rtlCol="0">
              <a:spAutoFit/>
            </a:bodyPr>
            <a:lstStyle/>
            <a:p>
              <a:pPr algn="ctr"/>
              <a:r>
                <a:rPr lang="zh-CN" altLang="en-US" sz="3733" b="1" dirty="0">
                  <a:solidFill>
                    <a:schemeClr val="bg1"/>
                  </a:solidFill>
                  <a:cs typeface="+mn-ea"/>
                  <a:sym typeface="+mn-lt"/>
                </a:rPr>
                <a:t>总  纲</a:t>
              </a:r>
            </a:p>
          </p:txBody>
        </p:sp>
        <p:sp>
          <p:nvSpPr>
            <p:cNvPr id="160" name="文本框 62"/>
            <p:cNvSpPr txBox="1"/>
            <p:nvPr/>
          </p:nvSpPr>
          <p:spPr>
            <a:xfrm>
              <a:off x="517583" y="3803875"/>
              <a:ext cx="2803907" cy="542393"/>
            </a:xfrm>
            <a:prstGeom prst="rect">
              <a:avLst/>
            </a:prstGeom>
            <a:noFill/>
            <a:effectLst/>
          </p:spPr>
          <p:txBody>
            <a:bodyPr wrap="square" rtlCol="0">
              <a:spAutoFit/>
            </a:bodyPr>
            <a:lstStyle/>
            <a:p>
              <a:pPr algn="ctr">
                <a:lnSpc>
                  <a:spcPct val="120000"/>
                </a:lnSpc>
              </a:pPr>
              <a:r>
                <a:rPr lang="zh-CN" altLang="en-US" sz="2667" b="1" dirty="0">
                  <a:solidFill>
                    <a:schemeClr val="bg1"/>
                  </a:solidFill>
                  <a:cs typeface="+mn-ea"/>
                  <a:sym typeface="+mn-lt"/>
                </a:rPr>
                <a:t>中国共产党章程</a:t>
              </a:r>
            </a:p>
          </p:txBody>
        </p:sp>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56494" y="2919941"/>
              <a:ext cx="726085" cy="759541"/>
            </a:xfrm>
            <a:prstGeom prst="rect">
              <a:avLst/>
            </a:prstGeom>
          </p:spPr>
        </p:pic>
      </p:grpSp>
    </p:spTree>
    <p:extLst>
      <p:ext uri="{BB962C8B-B14F-4D97-AF65-F5344CB8AC3E}">
        <p14:creationId xmlns:p14="http://schemas.microsoft.com/office/powerpoint/2010/main" xmlns="" val="3462547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1000"/>
                                        <p:tgtEl>
                                          <p:spTgt spid="15"/>
                                        </p:tgtEl>
                                      </p:cBhvr>
                                    </p:animEffect>
                                  </p:childTnLst>
                                </p:cTn>
                              </p:par>
                            </p:childTnLst>
                          </p:cTn>
                        </p:par>
                        <p:par>
                          <p:cTn id="8" fill="hold">
                            <p:stCondLst>
                              <p:cond delay="1000"/>
                            </p:stCondLst>
                            <p:childTnLst>
                              <p:par>
                                <p:cTn id="9" presetID="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400" fill="hold"/>
                                        <p:tgtEl>
                                          <p:spTgt spid="2"/>
                                        </p:tgtEl>
                                        <p:attrNameLst>
                                          <p:attrName>ppt_x</p:attrName>
                                        </p:attrNameLst>
                                      </p:cBhvr>
                                      <p:tavLst>
                                        <p:tav tm="0">
                                          <p:val>
                                            <p:strVal val="#ppt_x"/>
                                          </p:val>
                                        </p:tav>
                                        <p:tav tm="100000">
                                          <p:val>
                                            <p:strVal val="#ppt_x"/>
                                          </p:val>
                                        </p:tav>
                                      </p:tavLst>
                                    </p:anim>
                                    <p:anim calcmode="lin" valueType="num">
                                      <p:cBhvr additive="base">
                                        <p:cTn id="12" dur="4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400"/>
                            </p:stCondLst>
                            <p:childTnLst>
                              <p:par>
                                <p:cTn id="14" presetID="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400" fill="hold"/>
                                        <p:tgtEl>
                                          <p:spTgt spid="4"/>
                                        </p:tgtEl>
                                        <p:attrNameLst>
                                          <p:attrName>ppt_x</p:attrName>
                                        </p:attrNameLst>
                                      </p:cBhvr>
                                      <p:tavLst>
                                        <p:tav tm="0">
                                          <p:val>
                                            <p:strVal val="#ppt_x"/>
                                          </p:val>
                                        </p:tav>
                                        <p:tav tm="100000">
                                          <p:val>
                                            <p:strVal val="#ppt_x"/>
                                          </p:val>
                                        </p:tav>
                                      </p:tavLst>
                                    </p:anim>
                                    <p:anim calcmode="lin" valueType="num">
                                      <p:cBhvr additive="base">
                                        <p:cTn id="17" dur="400" fill="hold"/>
                                        <p:tgtEl>
                                          <p:spTgt spid="4"/>
                                        </p:tgtEl>
                                        <p:attrNameLst>
                                          <p:attrName>ppt_y</p:attrName>
                                        </p:attrNameLst>
                                      </p:cBhvr>
                                      <p:tavLst>
                                        <p:tav tm="0">
                                          <p:val>
                                            <p:strVal val="1+#ppt_h/2"/>
                                          </p:val>
                                        </p:tav>
                                        <p:tav tm="100000">
                                          <p:val>
                                            <p:strVal val="#ppt_y"/>
                                          </p:val>
                                        </p:tav>
                                      </p:tavLst>
                                    </p:anim>
                                  </p:childTnLst>
                                </p:cTn>
                              </p:par>
                            </p:childTnLst>
                          </p:cTn>
                        </p:par>
                        <p:par>
                          <p:cTn id="18" fill="hold">
                            <p:stCondLst>
                              <p:cond delay="1800"/>
                            </p:stCondLst>
                            <p:childTnLst>
                              <p:par>
                                <p:cTn id="19" presetID="2" presetClass="entr" presetSubtype="4"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400" fill="hold"/>
                                        <p:tgtEl>
                                          <p:spTgt spid="5"/>
                                        </p:tgtEl>
                                        <p:attrNameLst>
                                          <p:attrName>ppt_x</p:attrName>
                                        </p:attrNameLst>
                                      </p:cBhvr>
                                      <p:tavLst>
                                        <p:tav tm="0">
                                          <p:val>
                                            <p:strVal val="#ppt_x"/>
                                          </p:val>
                                        </p:tav>
                                        <p:tav tm="100000">
                                          <p:val>
                                            <p:strVal val="#ppt_x"/>
                                          </p:val>
                                        </p:tav>
                                      </p:tavLst>
                                    </p:anim>
                                    <p:anim calcmode="lin" valueType="num">
                                      <p:cBhvr additive="base">
                                        <p:cTn id="22" dur="400" fill="hold"/>
                                        <p:tgtEl>
                                          <p:spTgt spid="5"/>
                                        </p:tgtEl>
                                        <p:attrNameLst>
                                          <p:attrName>ppt_y</p:attrName>
                                        </p:attrNameLst>
                                      </p:cBhvr>
                                      <p:tavLst>
                                        <p:tav tm="0">
                                          <p:val>
                                            <p:strVal val="1+#ppt_h/2"/>
                                          </p:val>
                                        </p:tav>
                                        <p:tav tm="100000">
                                          <p:val>
                                            <p:strVal val="#ppt_y"/>
                                          </p:val>
                                        </p:tav>
                                      </p:tavLst>
                                    </p:anim>
                                  </p:childTnLst>
                                </p:cTn>
                              </p:par>
                            </p:childTnLst>
                          </p:cTn>
                        </p:par>
                        <p:par>
                          <p:cTn id="23" fill="hold">
                            <p:stCondLst>
                              <p:cond delay="2200"/>
                            </p:stCondLst>
                            <p:childTnLst>
                              <p:par>
                                <p:cTn id="24" presetID="2" presetClass="entr" presetSubtype="4"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400" fill="hold"/>
                                        <p:tgtEl>
                                          <p:spTgt spid="7"/>
                                        </p:tgtEl>
                                        <p:attrNameLst>
                                          <p:attrName>ppt_x</p:attrName>
                                        </p:attrNameLst>
                                      </p:cBhvr>
                                      <p:tavLst>
                                        <p:tav tm="0">
                                          <p:val>
                                            <p:strVal val="#ppt_x"/>
                                          </p:val>
                                        </p:tav>
                                        <p:tav tm="100000">
                                          <p:val>
                                            <p:strVal val="#ppt_x"/>
                                          </p:val>
                                        </p:tav>
                                      </p:tavLst>
                                    </p:anim>
                                    <p:anim calcmode="lin" valueType="num">
                                      <p:cBhvr additive="base">
                                        <p:cTn id="27" dur="400" fill="hold"/>
                                        <p:tgtEl>
                                          <p:spTgt spid="7"/>
                                        </p:tgtEl>
                                        <p:attrNameLst>
                                          <p:attrName>ppt_y</p:attrName>
                                        </p:attrNameLst>
                                      </p:cBhvr>
                                      <p:tavLst>
                                        <p:tav tm="0">
                                          <p:val>
                                            <p:strVal val="1+#ppt_h/2"/>
                                          </p:val>
                                        </p:tav>
                                        <p:tav tm="100000">
                                          <p:val>
                                            <p:strVal val="#ppt_y"/>
                                          </p:val>
                                        </p:tav>
                                      </p:tavLst>
                                    </p:anim>
                                  </p:childTnLst>
                                </p:cTn>
                              </p:par>
                            </p:childTnLst>
                          </p:cTn>
                        </p:par>
                        <p:par>
                          <p:cTn id="28" fill="hold">
                            <p:stCondLst>
                              <p:cond delay="2600"/>
                            </p:stCondLst>
                            <p:childTnLst>
                              <p:par>
                                <p:cTn id="29" presetID="2" presetClass="entr" presetSubtype="4"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400" fill="hold"/>
                                        <p:tgtEl>
                                          <p:spTgt spid="8"/>
                                        </p:tgtEl>
                                        <p:attrNameLst>
                                          <p:attrName>ppt_x</p:attrName>
                                        </p:attrNameLst>
                                      </p:cBhvr>
                                      <p:tavLst>
                                        <p:tav tm="0">
                                          <p:val>
                                            <p:strVal val="#ppt_x"/>
                                          </p:val>
                                        </p:tav>
                                        <p:tav tm="100000">
                                          <p:val>
                                            <p:strVal val="#ppt_x"/>
                                          </p:val>
                                        </p:tav>
                                      </p:tavLst>
                                    </p:anim>
                                    <p:anim calcmode="lin" valueType="num">
                                      <p:cBhvr additive="base">
                                        <p:cTn id="32" dur="400" fill="hold"/>
                                        <p:tgtEl>
                                          <p:spTgt spid="8"/>
                                        </p:tgtEl>
                                        <p:attrNameLst>
                                          <p:attrName>ppt_y</p:attrName>
                                        </p:attrNameLst>
                                      </p:cBhvr>
                                      <p:tavLst>
                                        <p:tav tm="0">
                                          <p:val>
                                            <p:strVal val="1+#ppt_h/2"/>
                                          </p:val>
                                        </p:tav>
                                        <p:tav tm="100000">
                                          <p:val>
                                            <p:strVal val="#ppt_y"/>
                                          </p:val>
                                        </p:tav>
                                      </p:tavLst>
                                    </p:anim>
                                  </p:childTnLst>
                                </p:cTn>
                              </p:par>
                            </p:childTnLst>
                          </p:cTn>
                        </p:par>
                        <p:par>
                          <p:cTn id="33" fill="hold">
                            <p:stCondLst>
                              <p:cond delay="3000"/>
                            </p:stCondLst>
                            <p:childTnLst>
                              <p:par>
                                <p:cTn id="34" presetID="2" presetClass="entr" presetSubtype="4"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400" fill="hold"/>
                                        <p:tgtEl>
                                          <p:spTgt spid="9"/>
                                        </p:tgtEl>
                                        <p:attrNameLst>
                                          <p:attrName>ppt_x</p:attrName>
                                        </p:attrNameLst>
                                      </p:cBhvr>
                                      <p:tavLst>
                                        <p:tav tm="0">
                                          <p:val>
                                            <p:strVal val="#ppt_x"/>
                                          </p:val>
                                        </p:tav>
                                        <p:tav tm="100000">
                                          <p:val>
                                            <p:strVal val="#ppt_x"/>
                                          </p:val>
                                        </p:tav>
                                      </p:tavLst>
                                    </p:anim>
                                    <p:anim calcmode="lin" valueType="num">
                                      <p:cBhvr additive="base">
                                        <p:cTn id="37" dur="400" fill="hold"/>
                                        <p:tgtEl>
                                          <p:spTgt spid="9"/>
                                        </p:tgtEl>
                                        <p:attrNameLst>
                                          <p:attrName>ppt_y</p:attrName>
                                        </p:attrNameLst>
                                      </p:cBhvr>
                                      <p:tavLst>
                                        <p:tav tm="0">
                                          <p:val>
                                            <p:strVal val="1+#ppt_h/2"/>
                                          </p:val>
                                        </p:tav>
                                        <p:tav tm="100000">
                                          <p:val>
                                            <p:strVal val="#ppt_y"/>
                                          </p:val>
                                        </p:tav>
                                      </p:tavLst>
                                    </p:anim>
                                  </p:childTnLst>
                                </p:cTn>
                              </p:par>
                            </p:childTnLst>
                          </p:cTn>
                        </p:par>
                        <p:par>
                          <p:cTn id="38" fill="hold">
                            <p:stCondLst>
                              <p:cond delay="3400"/>
                            </p:stCondLst>
                            <p:childTnLst>
                              <p:par>
                                <p:cTn id="39" presetID="2" presetClass="entr" presetSubtype="4"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400" fill="hold"/>
                                        <p:tgtEl>
                                          <p:spTgt spid="10"/>
                                        </p:tgtEl>
                                        <p:attrNameLst>
                                          <p:attrName>ppt_x</p:attrName>
                                        </p:attrNameLst>
                                      </p:cBhvr>
                                      <p:tavLst>
                                        <p:tav tm="0">
                                          <p:val>
                                            <p:strVal val="#ppt_x"/>
                                          </p:val>
                                        </p:tav>
                                        <p:tav tm="100000">
                                          <p:val>
                                            <p:strVal val="#ppt_x"/>
                                          </p:val>
                                        </p:tav>
                                      </p:tavLst>
                                    </p:anim>
                                    <p:anim calcmode="lin" valueType="num">
                                      <p:cBhvr additive="base">
                                        <p:cTn id="42" dur="400" fill="hold"/>
                                        <p:tgtEl>
                                          <p:spTgt spid="10"/>
                                        </p:tgtEl>
                                        <p:attrNameLst>
                                          <p:attrName>ppt_y</p:attrName>
                                        </p:attrNameLst>
                                      </p:cBhvr>
                                      <p:tavLst>
                                        <p:tav tm="0">
                                          <p:val>
                                            <p:strVal val="1+#ppt_h/2"/>
                                          </p:val>
                                        </p:tav>
                                        <p:tav tm="100000">
                                          <p:val>
                                            <p:strVal val="#ppt_y"/>
                                          </p:val>
                                        </p:tav>
                                      </p:tavLst>
                                    </p:anim>
                                  </p:childTnLst>
                                </p:cTn>
                              </p:par>
                            </p:childTnLst>
                          </p:cTn>
                        </p:par>
                        <p:par>
                          <p:cTn id="43" fill="hold">
                            <p:stCondLst>
                              <p:cond delay="3800"/>
                            </p:stCondLst>
                            <p:childTnLst>
                              <p:par>
                                <p:cTn id="44" presetID="2" presetClass="entr" presetSubtype="4"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400" fill="hold"/>
                                        <p:tgtEl>
                                          <p:spTgt spid="11"/>
                                        </p:tgtEl>
                                        <p:attrNameLst>
                                          <p:attrName>ppt_x</p:attrName>
                                        </p:attrNameLst>
                                      </p:cBhvr>
                                      <p:tavLst>
                                        <p:tav tm="0">
                                          <p:val>
                                            <p:strVal val="#ppt_x"/>
                                          </p:val>
                                        </p:tav>
                                        <p:tav tm="100000">
                                          <p:val>
                                            <p:strVal val="#ppt_x"/>
                                          </p:val>
                                        </p:tav>
                                      </p:tavLst>
                                    </p:anim>
                                    <p:anim calcmode="lin" valueType="num">
                                      <p:cBhvr additive="base">
                                        <p:cTn id="47" dur="400" fill="hold"/>
                                        <p:tgtEl>
                                          <p:spTgt spid="11"/>
                                        </p:tgtEl>
                                        <p:attrNameLst>
                                          <p:attrName>ppt_y</p:attrName>
                                        </p:attrNameLst>
                                      </p:cBhvr>
                                      <p:tavLst>
                                        <p:tav tm="0">
                                          <p:val>
                                            <p:strVal val="1+#ppt_h/2"/>
                                          </p:val>
                                        </p:tav>
                                        <p:tav tm="100000">
                                          <p:val>
                                            <p:strVal val="#ppt_y"/>
                                          </p:val>
                                        </p:tav>
                                      </p:tavLst>
                                    </p:anim>
                                  </p:childTnLst>
                                </p:cTn>
                              </p:par>
                            </p:childTnLst>
                          </p:cTn>
                        </p:par>
                        <p:par>
                          <p:cTn id="48" fill="hold">
                            <p:stCondLst>
                              <p:cond delay="4200"/>
                            </p:stCondLst>
                            <p:childTnLst>
                              <p:par>
                                <p:cTn id="49" presetID="2" presetClass="entr" presetSubtype="4" fill="hold"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400" fill="hold"/>
                                        <p:tgtEl>
                                          <p:spTgt spid="12"/>
                                        </p:tgtEl>
                                        <p:attrNameLst>
                                          <p:attrName>ppt_x</p:attrName>
                                        </p:attrNameLst>
                                      </p:cBhvr>
                                      <p:tavLst>
                                        <p:tav tm="0">
                                          <p:val>
                                            <p:strVal val="#ppt_x"/>
                                          </p:val>
                                        </p:tav>
                                        <p:tav tm="100000">
                                          <p:val>
                                            <p:strVal val="#ppt_x"/>
                                          </p:val>
                                        </p:tav>
                                      </p:tavLst>
                                    </p:anim>
                                    <p:anim calcmode="lin" valueType="num">
                                      <p:cBhvr additive="base">
                                        <p:cTn id="52" dur="400" fill="hold"/>
                                        <p:tgtEl>
                                          <p:spTgt spid="12"/>
                                        </p:tgtEl>
                                        <p:attrNameLst>
                                          <p:attrName>ppt_y</p:attrName>
                                        </p:attrNameLst>
                                      </p:cBhvr>
                                      <p:tavLst>
                                        <p:tav tm="0">
                                          <p:val>
                                            <p:strVal val="1+#ppt_h/2"/>
                                          </p:val>
                                        </p:tav>
                                        <p:tav tm="100000">
                                          <p:val>
                                            <p:strVal val="#ppt_y"/>
                                          </p:val>
                                        </p:tav>
                                      </p:tavLst>
                                    </p:anim>
                                  </p:childTnLst>
                                </p:cTn>
                              </p:par>
                            </p:childTnLst>
                          </p:cTn>
                        </p:par>
                        <p:par>
                          <p:cTn id="53" fill="hold">
                            <p:stCondLst>
                              <p:cond delay="4600"/>
                            </p:stCondLst>
                            <p:childTnLst>
                              <p:par>
                                <p:cTn id="54" presetID="2" presetClass="entr" presetSubtype="4" fill="hold"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400" fill="hold"/>
                                        <p:tgtEl>
                                          <p:spTgt spid="13"/>
                                        </p:tgtEl>
                                        <p:attrNameLst>
                                          <p:attrName>ppt_x</p:attrName>
                                        </p:attrNameLst>
                                      </p:cBhvr>
                                      <p:tavLst>
                                        <p:tav tm="0">
                                          <p:val>
                                            <p:strVal val="#ppt_x"/>
                                          </p:val>
                                        </p:tav>
                                        <p:tav tm="100000">
                                          <p:val>
                                            <p:strVal val="#ppt_x"/>
                                          </p:val>
                                        </p:tav>
                                      </p:tavLst>
                                    </p:anim>
                                    <p:anim calcmode="lin" valueType="num">
                                      <p:cBhvr additive="base">
                                        <p:cTn id="57" dur="400" fill="hold"/>
                                        <p:tgtEl>
                                          <p:spTgt spid="13"/>
                                        </p:tgtEl>
                                        <p:attrNameLst>
                                          <p:attrName>ppt_y</p:attrName>
                                        </p:attrNameLst>
                                      </p:cBhvr>
                                      <p:tavLst>
                                        <p:tav tm="0">
                                          <p:val>
                                            <p:strVal val="1+#ppt_h/2"/>
                                          </p:val>
                                        </p:tav>
                                        <p:tav tm="100000">
                                          <p:val>
                                            <p:strVal val="#ppt_y"/>
                                          </p:val>
                                        </p:tav>
                                      </p:tavLst>
                                    </p:anim>
                                  </p:childTnLst>
                                </p:cTn>
                              </p:par>
                            </p:childTnLst>
                          </p:cTn>
                        </p:par>
                        <p:par>
                          <p:cTn id="58" fill="hold">
                            <p:stCondLst>
                              <p:cond delay="5000"/>
                            </p:stCondLst>
                            <p:childTnLst>
                              <p:par>
                                <p:cTn id="59" presetID="2" presetClass="entr" presetSubtype="4" fill="hold" nodeType="after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400" fill="hold"/>
                                        <p:tgtEl>
                                          <p:spTgt spid="14"/>
                                        </p:tgtEl>
                                        <p:attrNameLst>
                                          <p:attrName>ppt_x</p:attrName>
                                        </p:attrNameLst>
                                      </p:cBhvr>
                                      <p:tavLst>
                                        <p:tav tm="0">
                                          <p:val>
                                            <p:strVal val="#ppt_x"/>
                                          </p:val>
                                        </p:tav>
                                        <p:tav tm="100000">
                                          <p:val>
                                            <p:strVal val="#ppt_x"/>
                                          </p:val>
                                        </p:tav>
                                      </p:tavLst>
                                    </p:anim>
                                    <p:anim calcmode="lin" valueType="num">
                                      <p:cBhvr additive="base">
                                        <p:cTn id="62" dur="4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4878494" y="3241219"/>
            <a:ext cx="2339102"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党章的发展历程</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03</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317634317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党章的制定修改和四大体系</a:t>
            </a:r>
            <a:endParaRPr lang="zh-CN" altLang="en-US" dirty="0">
              <a:cs typeface="+mn-ea"/>
              <a:sym typeface="+mn-lt"/>
            </a:endParaRPr>
          </a:p>
        </p:txBody>
      </p:sp>
      <p:sp>
        <p:nvSpPr>
          <p:cNvPr id="4" name="TextBox 3"/>
          <p:cNvSpPr txBox="1"/>
          <p:nvPr/>
        </p:nvSpPr>
        <p:spPr>
          <a:xfrm>
            <a:off x="1359781" y="1822609"/>
            <a:ext cx="10088032" cy="707886"/>
          </a:xfrm>
          <a:prstGeom prst="rect">
            <a:avLst/>
          </a:prstGeom>
          <a:noFill/>
        </p:spPr>
        <p:txBody>
          <a:bodyPr wrap="square" rtlCol="0">
            <a:spAutoFit/>
          </a:bodyPr>
          <a:lstStyle/>
          <a:p>
            <a:pPr algn="just"/>
            <a:r>
              <a:rPr lang="zh-CN" altLang="en-US" sz="2000" b="1" dirty="0">
                <a:solidFill>
                  <a:schemeClr val="tx1">
                    <a:lumMod val="85000"/>
                    <a:lumOff val="15000"/>
                  </a:schemeClr>
                </a:solidFill>
                <a:latin typeface="+mj-ea"/>
                <a:ea typeface="+mj-ea"/>
                <a:cs typeface="+mn-ea"/>
                <a:sym typeface="+mn-lt"/>
              </a:rPr>
              <a:t>中国共产党自</a:t>
            </a:r>
            <a:r>
              <a:rPr lang="en-US" altLang="zh-CN" sz="2000" b="1" dirty="0">
                <a:solidFill>
                  <a:schemeClr val="tx1">
                    <a:lumMod val="85000"/>
                    <a:lumOff val="15000"/>
                  </a:schemeClr>
                </a:solidFill>
                <a:latin typeface="+mj-ea"/>
                <a:ea typeface="+mj-ea"/>
                <a:cs typeface="+mn-ea"/>
                <a:sym typeface="+mn-lt"/>
              </a:rPr>
              <a:t>1921</a:t>
            </a:r>
            <a:r>
              <a:rPr lang="zh-CN" altLang="en-US" sz="2000" b="1" dirty="0">
                <a:solidFill>
                  <a:schemeClr val="tx1">
                    <a:lumMod val="85000"/>
                    <a:lumOff val="15000"/>
                  </a:schemeClr>
                </a:solidFill>
                <a:latin typeface="+mj-ea"/>
                <a:ea typeface="+mj-ea"/>
                <a:cs typeface="+mn-ea"/>
                <a:sym typeface="+mn-lt"/>
              </a:rPr>
              <a:t>年诞生至十八大，先后制定、修改过次十八次党章。</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包含一大的</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中国共产党第一个纲领</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和十三大的</a:t>
            </a:r>
            <a:r>
              <a:rPr lang="en-US" altLang="zh-CN" sz="2000" b="1" dirty="0">
                <a:solidFill>
                  <a:schemeClr val="tx1">
                    <a:lumMod val="85000"/>
                    <a:lumOff val="15000"/>
                  </a:schemeClr>
                </a:solidFill>
                <a:latin typeface="+mj-ea"/>
                <a:ea typeface="+mj-ea"/>
                <a:cs typeface="+mn-ea"/>
                <a:sym typeface="+mn-lt"/>
              </a:rPr>
              <a:t>《</a:t>
            </a:r>
            <a:r>
              <a:rPr lang="zh-CN" altLang="en-US" sz="2000" b="1" dirty="0">
                <a:solidFill>
                  <a:schemeClr val="tx1">
                    <a:lumMod val="85000"/>
                    <a:lumOff val="15000"/>
                  </a:schemeClr>
                </a:solidFill>
                <a:latin typeface="+mj-ea"/>
                <a:ea typeface="+mj-ea"/>
                <a:cs typeface="+mn-ea"/>
                <a:sym typeface="+mn-lt"/>
              </a:rPr>
              <a:t>中国共产党章程部分条文修正案</a:t>
            </a:r>
            <a:r>
              <a:rPr lang="en-US" altLang="zh-CN" sz="2000" b="1" dirty="0">
                <a:solidFill>
                  <a:schemeClr val="tx1">
                    <a:lumMod val="85000"/>
                    <a:lumOff val="15000"/>
                  </a:schemeClr>
                </a:solidFill>
                <a:latin typeface="+mj-ea"/>
                <a:ea typeface="+mj-ea"/>
                <a:cs typeface="+mn-ea"/>
                <a:sym typeface="+mn-lt"/>
              </a:rPr>
              <a:t>》）</a:t>
            </a:r>
            <a:endParaRPr lang="zh-CN" altLang="en-US" sz="2000" b="1" dirty="0">
              <a:solidFill>
                <a:schemeClr val="tx1">
                  <a:lumMod val="85000"/>
                  <a:lumOff val="15000"/>
                </a:schemeClr>
              </a:solidFill>
              <a:latin typeface="+mj-ea"/>
              <a:ea typeface="+mj-ea"/>
              <a:cs typeface="+mn-ea"/>
              <a:sym typeface="+mn-lt"/>
            </a:endParaRPr>
          </a:p>
        </p:txBody>
      </p:sp>
      <p:grpSp>
        <p:nvGrpSpPr>
          <p:cNvPr id="10" name="组合 9"/>
          <p:cNvGrpSpPr/>
          <p:nvPr/>
        </p:nvGrpSpPr>
        <p:grpSpPr>
          <a:xfrm>
            <a:off x="8220012" y="4760668"/>
            <a:ext cx="2357884" cy="1332670"/>
            <a:chOff x="704011" y="4760668"/>
            <a:chExt cx="2357884" cy="1332670"/>
          </a:xfrm>
        </p:grpSpPr>
        <p:sp>
          <p:nvSpPr>
            <p:cNvPr id="19" name="圆角矩形 18"/>
            <p:cNvSpPr/>
            <p:nvPr/>
          </p:nvSpPr>
          <p:spPr>
            <a:xfrm>
              <a:off x="704011"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a:solidFill>
                    <a:schemeClr val="bg1"/>
                  </a:solidFill>
                  <a:latin typeface="+mj-ea"/>
                  <a:cs typeface="+mn-ea"/>
                  <a:sym typeface="+mn-lt"/>
                </a:rPr>
                <a:t>十二大党章体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12-18</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5" name="直接连接符 4"/>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5" name="组合 24"/>
          <p:cNvGrpSpPr/>
          <p:nvPr/>
        </p:nvGrpSpPr>
        <p:grpSpPr>
          <a:xfrm>
            <a:off x="1670385" y="4880480"/>
            <a:ext cx="2357884" cy="1332670"/>
            <a:chOff x="937044" y="4760668"/>
            <a:chExt cx="2357884" cy="1332670"/>
          </a:xfrm>
        </p:grpSpPr>
        <p:sp>
          <p:nvSpPr>
            <p:cNvPr id="26" name="圆角矩形 25"/>
            <p:cNvSpPr/>
            <p:nvPr/>
          </p:nvSpPr>
          <p:spPr>
            <a:xfrm>
              <a:off x="937044"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smtClean="0">
                  <a:solidFill>
                    <a:schemeClr val="bg1"/>
                  </a:solidFill>
                  <a:latin typeface="+mj-ea"/>
                  <a:cs typeface="+mn-ea"/>
                  <a:sym typeface="+mn-lt"/>
                </a:rPr>
                <a:t>九大</a:t>
              </a:r>
              <a:r>
                <a:rPr lang="zh-CN" altLang="en-US" sz="2000" b="1" dirty="0">
                  <a:solidFill>
                    <a:schemeClr val="bg1"/>
                  </a:solidFill>
                  <a:latin typeface="+mj-ea"/>
                  <a:cs typeface="+mn-ea"/>
                  <a:sym typeface="+mn-lt"/>
                </a:rPr>
                <a:t>党章体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9-11</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27" name="直接连接符 26"/>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8" name="组合 27"/>
          <p:cNvGrpSpPr/>
          <p:nvPr/>
        </p:nvGrpSpPr>
        <p:grpSpPr>
          <a:xfrm>
            <a:off x="8220012" y="2869600"/>
            <a:ext cx="2357884" cy="1332670"/>
            <a:chOff x="704011" y="4760668"/>
            <a:chExt cx="2357884" cy="1332670"/>
          </a:xfrm>
        </p:grpSpPr>
        <p:sp>
          <p:nvSpPr>
            <p:cNvPr id="29" name="圆角矩形 28"/>
            <p:cNvSpPr/>
            <p:nvPr/>
          </p:nvSpPr>
          <p:spPr>
            <a:xfrm>
              <a:off x="704011"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smtClean="0">
                  <a:solidFill>
                    <a:schemeClr val="bg1"/>
                  </a:solidFill>
                  <a:latin typeface="+mj-ea"/>
                  <a:cs typeface="+mn-ea"/>
                  <a:sym typeface="+mn-lt"/>
                </a:rPr>
                <a:t>七大</a:t>
              </a:r>
              <a:r>
                <a:rPr lang="zh-CN" altLang="en-US" sz="2000" b="1" dirty="0">
                  <a:solidFill>
                    <a:schemeClr val="bg1"/>
                  </a:solidFill>
                  <a:latin typeface="+mj-ea"/>
                  <a:cs typeface="+mn-ea"/>
                  <a:sym typeface="+mn-lt"/>
                </a:rPr>
                <a:t>党章体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7-8</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30" name="直接连接符 29"/>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31" name="组合 30"/>
          <p:cNvGrpSpPr/>
          <p:nvPr/>
        </p:nvGrpSpPr>
        <p:grpSpPr>
          <a:xfrm>
            <a:off x="1670385" y="2869600"/>
            <a:ext cx="2357884" cy="1332670"/>
            <a:chOff x="937044" y="4760668"/>
            <a:chExt cx="2357884" cy="1332670"/>
          </a:xfrm>
        </p:grpSpPr>
        <p:sp>
          <p:nvSpPr>
            <p:cNvPr id="32" name="圆角矩形 31"/>
            <p:cNvSpPr/>
            <p:nvPr/>
          </p:nvSpPr>
          <p:spPr>
            <a:xfrm>
              <a:off x="937044" y="4760668"/>
              <a:ext cx="2357884"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2000" b="1" dirty="0" smtClean="0">
                  <a:solidFill>
                    <a:schemeClr val="bg1"/>
                  </a:solidFill>
                  <a:latin typeface="+mj-ea"/>
                  <a:cs typeface="+mn-ea"/>
                  <a:sym typeface="+mn-lt"/>
                </a:rPr>
                <a:t>建党初期党</a:t>
              </a:r>
              <a:r>
                <a:rPr lang="zh-CN" altLang="en-US" sz="2000" b="1" dirty="0">
                  <a:solidFill>
                    <a:schemeClr val="bg1"/>
                  </a:solidFill>
                  <a:latin typeface="+mj-ea"/>
                  <a:cs typeface="+mn-ea"/>
                  <a:sym typeface="+mn-lt"/>
                </a:rPr>
                <a:t>章体</a:t>
              </a:r>
              <a:r>
                <a:rPr lang="zh-CN" altLang="en-US" sz="2000" b="1" dirty="0" smtClean="0">
                  <a:solidFill>
                    <a:schemeClr val="bg1"/>
                  </a:solidFill>
                  <a:latin typeface="+mj-ea"/>
                  <a:cs typeface="+mn-ea"/>
                  <a:sym typeface="+mn-lt"/>
                </a:rPr>
                <a:t>系</a:t>
              </a:r>
              <a:endParaRPr lang="en-US" altLang="zh-CN" sz="2000" b="1" dirty="0" smtClean="0">
                <a:solidFill>
                  <a:schemeClr val="bg1"/>
                </a:solidFill>
                <a:latin typeface="+mj-ea"/>
                <a:cs typeface="+mn-ea"/>
                <a:sym typeface="+mn-lt"/>
              </a:endParaRPr>
            </a:p>
            <a:p>
              <a:pPr algn="ctr">
                <a:lnSpc>
                  <a:spcPct val="150000"/>
                </a:lnSpc>
              </a:pPr>
              <a:r>
                <a:rPr lang="en-US" altLang="zh-CN" sz="2000" b="1" dirty="0" smtClean="0">
                  <a:solidFill>
                    <a:schemeClr val="bg1"/>
                  </a:solidFill>
                  <a:latin typeface="+mj-ea"/>
                  <a:cs typeface="+mn-ea"/>
                  <a:sym typeface="+mn-lt"/>
                </a:rPr>
                <a:t>1-6</a:t>
              </a:r>
              <a:r>
                <a:rPr lang="zh-CN" altLang="en-US" sz="2000" b="1" dirty="0" smtClean="0">
                  <a:solidFill>
                    <a:schemeClr val="bg1"/>
                  </a:solidFill>
                  <a:latin typeface="+mj-ea"/>
                  <a:cs typeface="+mn-ea"/>
                  <a:sym typeface="+mn-lt"/>
                </a:rPr>
                <a:t>大</a:t>
              </a:r>
              <a:r>
                <a:rPr lang="zh-CN" altLang="en-US" sz="2000" b="1" dirty="0">
                  <a:solidFill>
                    <a:schemeClr val="bg1"/>
                  </a:solidFill>
                  <a:latin typeface="+mj-ea"/>
                  <a:cs typeface="+mn-ea"/>
                  <a:sym typeface="+mn-lt"/>
                </a:rPr>
                <a:t>党</a:t>
              </a:r>
              <a:r>
                <a:rPr lang="zh-CN" altLang="en-US" sz="2000" b="1" dirty="0" smtClean="0">
                  <a:solidFill>
                    <a:schemeClr val="bg1"/>
                  </a:solidFill>
                  <a:latin typeface="+mj-ea"/>
                  <a:cs typeface="+mn-ea"/>
                  <a:sym typeface="+mn-lt"/>
                </a:rPr>
                <a:t>章</a:t>
              </a:r>
              <a:endParaRPr lang="zh-CN" altLang="en-US" sz="2000" b="1" dirty="0">
                <a:solidFill>
                  <a:schemeClr val="bg1"/>
                </a:solidFill>
                <a:latin typeface="+mj-ea"/>
                <a:cs typeface="+mn-ea"/>
                <a:sym typeface="+mn-lt"/>
              </a:endParaRPr>
            </a:p>
          </p:txBody>
        </p:sp>
        <p:cxnSp>
          <p:nvCxnSpPr>
            <p:cNvPr id="33" name="直接连接符 32"/>
            <p:cNvCxnSpPr/>
            <p:nvPr/>
          </p:nvCxnSpPr>
          <p:spPr>
            <a:xfrm>
              <a:off x="1009355" y="5438878"/>
              <a:ext cx="187440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椭圆 10"/>
          <p:cNvSpPr/>
          <p:nvPr/>
        </p:nvSpPr>
        <p:spPr>
          <a:xfrm>
            <a:off x="5088204" y="3547810"/>
            <a:ext cx="1986091" cy="198609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smtClean="0">
                <a:solidFill>
                  <a:schemeClr val="accent4">
                    <a:lumMod val="20000"/>
                    <a:lumOff val="80000"/>
                  </a:schemeClr>
                </a:solidFill>
                <a:cs typeface="+mn-ea"/>
                <a:sym typeface="+mn-lt"/>
              </a:rPr>
              <a:t>党章</a:t>
            </a:r>
            <a:endParaRPr lang="en-US" altLang="zh-CN" sz="3600" b="1" dirty="0" smtClean="0">
              <a:solidFill>
                <a:schemeClr val="accent4">
                  <a:lumMod val="20000"/>
                  <a:lumOff val="80000"/>
                </a:schemeClr>
              </a:solidFill>
              <a:cs typeface="+mn-ea"/>
              <a:sym typeface="+mn-lt"/>
            </a:endParaRPr>
          </a:p>
          <a:p>
            <a:pPr algn="ctr"/>
            <a:r>
              <a:rPr lang="zh-CN" altLang="en-US" sz="3600" b="1" dirty="0" smtClean="0">
                <a:solidFill>
                  <a:schemeClr val="accent4">
                    <a:lumMod val="20000"/>
                    <a:lumOff val="80000"/>
                  </a:schemeClr>
                </a:solidFill>
                <a:cs typeface="+mn-ea"/>
                <a:sym typeface="+mn-lt"/>
              </a:rPr>
              <a:t>体</a:t>
            </a:r>
            <a:r>
              <a:rPr lang="zh-CN" altLang="en-US" sz="3600" b="1" dirty="0">
                <a:solidFill>
                  <a:schemeClr val="accent4">
                    <a:lumMod val="20000"/>
                    <a:lumOff val="80000"/>
                  </a:schemeClr>
                </a:solidFill>
                <a:cs typeface="+mn-ea"/>
                <a:sym typeface="+mn-lt"/>
              </a:rPr>
              <a:t>系</a:t>
            </a:r>
          </a:p>
        </p:txBody>
      </p:sp>
      <p:cxnSp>
        <p:nvCxnSpPr>
          <p:cNvPr id="13" name="直接连接符 12"/>
          <p:cNvCxnSpPr>
            <a:stCxn id="11" idx="4"/>
          </p:cNvCxnSpPr>
          <p:nvPr/>
        </p:nvCxnSpPr>
        <p:spPr>
          <a:xfrm>
            <a:off x="6081250" y="5533901"/>
            <a:ext cx="22667" cy="1472541"/>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16" name="任意多边形 15"/>
          <p:cNvSpPr/>
          <p:nvPr/>
        </p:nvSpPr>
        <p:spPr>
          <a:xfrm>
            <a:off x="6702693" y="2908114"/>
            <a:ext cx="1526907" cy="1034494"/>
          </a:xfrm>
          <a:custGeom>
            <a:avLst/>
            <a:gdLst>
              <a:gd name="connsiteX0" fmla="*/ 184995 w 1526907"/>
              <a:gd name="connsiteY0" fmla="*/ 1034494 h 1034494"/>
              <a:gd name="connsiteX1" fmla="*/ 30616 w 1526907"/>
              <a:gd name="connsiteY1" fmla="*/ 167595 h 1034494"/>
              <a:gd name="connsiteX2" fmla="*/ 719385 w 1526907"/>
              <a:gd name="connsiteY2" fmla="*/ 48842 h 1034494"/>
              <a:gd name="connsiteX3" fmla="*/ 1146897 w 1526907"/>
              <a:gd name="connsiteY3" fmla="*/ 749486 h 1034494"/>
              <a:gd name="connsiteX4" fmla="*/ 1526907 w 1526907"/>
              <a:gd name="connsiteY4" fmla="*/ 606982 h 10344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6907" h="1034494">
                <a:moveTo>
                  <a:pt x="184995" y="1034494"/>
                </a:moveTo>
                <a:cubicBezTo>
                  <a:pt x="63273" y="683182"/>
                  <a:pt x="-58449" y="331870"/>
                  <a:pt x="30616" y="167595"/>
                </a:cubicBezTo>
                <a:cubicBezTo>
                  <a:pt x="119681" y="3320"/>
                  <a:pt x="533338" y="-48140"/>
                  <a:pt x="719385" y="48842"/>
                </a:cubicBezTo>
                <a:cubicBezTo>
                  <a:pt x="905432" y="145824"/>
                  <a:pt x="1012310" y="656463"/>
                  <a:pt x="1146897" y="749486"/>
                </a:cubicBezTo>
                <a:cubicBezTo>
                  <a:pt x="1281484" y="842509"/>
                  <a:pt x="1425967" y="496146"/>
                  <a:pt x="1526907" y="606982"/>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任意多边形 19"/>
          <p:cNvSpPr/>
          <p:nvPr/>
        </p:nvSpPr>
        <p:spPr>
          <a:xfrm>
            <a:off x="4025735" y="2836064"/>
            <a:ext cx="1475583" cy="1118419"/>
          </a:xfrm>
          <a:custGeom>
            <a:avLst/>
            <a:gdLst>
              <a:gd name="connsiteX0" fmla="*/ 0 w 1475583"/>
              <a:gd name="connsiteY0" fmla="*/ 560279 h 1118419"/>
              <a:gd name="connsiteX1" fmla="*/ 926275 w 1475583"/>
              <a:gd name="connsiteY1" fmla="*/ 2139 h 1118419"/>
              <a:gd name="connsiteX2" fmla="*/ 1472540 w 1475583"/>
              <a:gd name="connsiteY2" fmla="*/ 382149 h 1118419"/>
              <a:gd name="connsiteX3" fmla="*/ 1151907 w 1475583"/>
              <a:gd name="connsiteY3" fmla="*/ 738409 h 1118419"/>
              <a:gd name="connsiteX4" fmla="*/ 1258784 w 1475583"/>
              <a:gd name="connsiteY4" fmla="*/ 1118419 h 1118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5583" h="1118419">
                <a:moveTo>
                  <a:pt x="0" y="560279"/>
                </a:moveTo>
                <a:cubicBezTo>
                  <a:pt x="340426" y="296053"/>
                  <a:pt x="680852" y="31827"/>
                  <a:pt x="926275" y="2139"/>
                </a:cubicBezTo>
                <a:cubicBezTo>
                  <a:pt x="1171698" y="-27549"/>
                  <a:pt x="1434935" y="259437"/>
                  <a:pt x="1472540" y="382149"/>
                </a:cubicBezTo>
                <a:cubicBezTo>
                  <a:pt x="1510145" y="504861"/>
                  <a:pt x="1187533" y="615697"/>
                  <a:pt x="1151907" y="738409"/>
                </a:cubicBezTo>
                <a:cubicBezTo>
                  <a:pt x="1116281" y="861121"/>
                  <a:pt x="1256805" y="991749"/>
                  <a:pt x="1258784" y="111841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任意多边形 20"/>
          <p:cNvSpPr/>
          <p:nvPr/>
        </p:nvSpPr>
        <p:spPr>
          <a:xfrm>
            <a:off x="4037610" y="4949811"/>
            <a:ext cx="1128156" cy="1083032"/>
          </a:xfrm>
          <a:custGeom>
            <a:avLst/>
            <a:gdLst>
              <a:gd name="connsiteX0" fmla="*/ 0 w 1128156"/>
              <a:gd name="connsiteY0" fmla="*/ 619716 h 1083032"/>
              <a:gd name="connsiteX1" fmla="*/ 570016 w 1128156"/>
              <a:gd name="connsiteY1" fmla="*/ 1082854 h 1083032"/>
              <a:gd name="connsiteX2" fmla="*/ 1080655 w 1128156"/>
              <a:gd name="connsiteY2" fmla="*/ 667218 h 1083032"/>
              <a:gd name="connsiteX3" fmla="*/ 997528 w 1128156"/>
              <a:gd name="connsiteY3" fmla="*/ 85327 h 1083032"/>
              <a:gd name="connsiteX4" fmla="*/ 1128156 w 1128156"/>
              <a:gd name="connsiteY4" fmla="*/ 2199 h 10830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8156" h="1083032">
                <a:moveTo>
                  <a:pt x="0" y="619716"/>
                </a:moveTo>
                <a:cubicBezTo>
                  <a:pt x="194953" y="847326"/>
                  <a:pt x="389907" y="1074937"/>
                  <a:pt x="570016" y="1082854"/>
                </a:cubicBezTo>
                <a:cubicBezTo>
                  <a:pt x="750125" y="1090771"/>
                  <a:pt x="1009403" y="833472"/>
                  <a:pt x="1080655" y="667218"/>
                </a:cubicBezTo>
                <a:cubicBezTo>
                  <a:pt x="1151907" y="500964"/>
                  <a:pt x="989611" y="196163"/>
                  <a:pt x="997528" y="85327"/>
                </a:cubicBezTo>
                <a:cubicBezTo>
                  <a:pt x="1005445" y="-25510"/>
                  <a:pt x="1102426" y="4178"/>
                  <a:pt x="1128156" y="2199"/>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任意多边形 21"/>
          <p:cNvSpPr/>
          <p:nvPr/>
        </p:nvSpPr>
        <p:spPr>
          <a:xfrm>
            <a:off x="6899564" y="5153891"/>
            <a:ext cx="1306285" cy="832640"/>
          </a:xfrm>
          <a:custGeom>
            <a:avLst/>
            <a:gdLst>
              <a:gd name="connsiteX0" fmla="*/ 1306285 w 1306285"/>
              <a:gd name="connsiteY0" fmla="*/ 201880 h 832640"/>
              <a:gd name="connsiteX1" fmla="*/ 855023 w 1306285"/>
              <a:gd name="connsiteY1" fmla="*/ 546265 h 832640"/>
              <a:gd name="connsiteX2" fmla="*/ 534389 w 1306285"/>
              <a:gd name="connsiteY2" fmla="*/ 831273 h 832640"/>
              <a:gd name="connsiteX3" fmla="*/ 166254 w 1306285"/>
              <a:gd name="connsiteY3" fmla="*/ 427512 h 832640"/>
              <a:gd name="connsiteX4" fmla="*/ 0 w 1306285"/>
              <a:gd name="connsiteY4" fmla="*/ 0 h 832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6285" h="832640">
                <a:moveTo>
                  <a:pt x="1306285" y="201880"/>
                </a:moveTo>
                <a:cubicBezTo>
                  <a:pt x="1144978" y="321623"/>
                  <a:pt x="983672" y="441366"/>
                  <a:pt x="855023" y="546265"/>
                </a:cubicBezTo>
                <a:cubicBezTo>
                  <a:pt x="726374" y="651164"/>
                  <a:pt x="649184" y="851065"/>
                  <a:pt x="534389" y="831273"/>
                </a:cubicBezTo>
                <a:cubicBezTo>
                  <a:pt x="419594" y="811481"/>
                  <a:pt x="255319" y="566057"/>
                  <a:pt x="166254" y="427512"/>
                </a:cubicBezTo>
                <a:cubicBezTo>
                  <a:pt x="77189" y="288967"/>
                  <a:pt x="59377" y="122712"/>
                  <a:pt x="0" y="0"/>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9865921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750"/>
                                        <p:tgtEl>
                                          <p:spTgt spid="11"/>
                                        </p:tgtEl>
                                      </p:cBhvr>
                                    </p:animEffect>
                                  </p:childTnLst>
                                </p:cTn>
                              </p:par>
                            </p:childTnLst>
                          </p:cTn>
                        </p:par>
                        <p:par>
                          <p:cTn id="12" fill="hold">
                            <p:stCondLst>
                              <p:cond delay="1250"/>
                            </p:stCondLst>
                            <p:childTnLst>
                              <p:par>
                                <p:cTn id="13" presetID="22" presetClass="entr" presetSubtype="2"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wipe(right)">
                                      <p:cBhvr>
                                        <p:cTn id="15" dur="500"/>
                                        <p:tgtEl>
                                          <p:spTgt spid="20"/>
                                        </p:tgtEl>
                                      </p:cBhvr>
                                    </p:animEffect>
                                  </p:childTnLst>
                                </p:cTn>
                              </p:par>
                            </p:childTnLst>
                          </p:cTn>
                        </p:par>
                        <p:par>
                          <p:cTn id="16" fill="hold">
                            <p:stCondLst>
                              <p:cond delay="1750"/>
                            </p:stCondLst>
                            <p:childTnLst>
                              <p:par>
                                <p:cTn id="17" presetID="42" presetClass="entr" presetSubtype="0" fill="hold"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par>
                          <p:cTn id="26" fill="hold">
                            <p:stCondLst>
                              <p:cond delay="3250"/>
                            </p:stCondLst>
                            <p:childTnLst>
                              <p:par>
                                <p:cTn id="27" presetID="42" presetClass="entr" presetSubtype="0" fill="hold"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1000"/>
                                        <p:tgtEl>
                                          <p:spTgt spid="28"/>
                                        </p:tgtEl>
                                      </p:cBhvr>
                                    </p:animEffect>
                                    <p:anim calcmode="lin" valueType="num">
                                      <p:cBhvr>
                                        <p:cTn id="30" dur="1000" fill="hold"/>
                                        <p:tgtEl>
                                          <p:spTgt spid="28"/>
                                        </p:tgtEl>
                                        <p:attrNameLst>
                                          <p:attrName>ppt_x</p:attrName>
                                        </p:attrNameLst>
                                      </p:cBhvr>
                                      <p:tavLst>
                                        <p:tav tm="0">
                                          <p:val>
                                            <p:strVal val="#ppt_x"/>
                                          </p:val>
                                        </p:tav>
                                        <p:tav tm="100000">
                                          <p:val>
                                            <p:strVal val="#ppt_x"/>
                                          </p:val>
                                        </p:tav>
                                      </p:tavLst>
                                    </p:anim>
                                    <p:anim calcmode="lin" valueType="num">
                                      <p:cBhvr>
                                        <p:cTn id="31" dur="1000" fill="hold"/>
                                        <p:tgtEl>
                                          <p:spTgt spid="28"/>
                                        </p:tgtEl>
                                        <p:attrNameLst>
                                          <p:attrName>ppt_y</p:attrName>
                                        </p:attrNameLst>
                                      </p:cBhvr>
                                      <p:tavLst>
                                        <p:tav tm="0">
                                          <p:val>
                                            <p:strVal val="#ppt_y+.1"/>
                                          </p:val>
                                        </p:tav>
                                        <p:tav tm="100000">
                                          <p:val>
                                            <p:strVal val="#ppt_y"/>
                                          </p:val>
                                        </p:tav>
                                      </p:tavLst>
                                    </p:anim>
                                  </p:childTnLst>
                                </p:cTn>
                              </p:par>
                            </p:childTnLst>
                          </p:cTn>
                        </p:par>
                        <p:par>
                          <p:cTn id="32" fill="hold">
                            <p:stCondLst>
                              <p:cond delay="4250"/>
                            </p:stCondLst>
                            <p:childTnLst>
                              <p:par>
                                <p:cTn id="33" presetID="22" presetClass="entr" presetSubtype="2" fill="hold" grpId="0" nodeType="after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wipe(right)">
                                      <p:cBhvr>
                                        <p:cTn id="35" dur="500"/>
                                        <p:tgtEl>
                                          <p:spTgt spid="21"/>
                                        </p:tgtEl>
                                      </p:cBhvr>
                                    </p:animEffect>
                                  </p:childTnLst>
                                </p:cTn>
                              </p:par>
                            </p:childTnLst>
                          </p:cTn>
                        </p:par>
                        <p:par>
                          <p:cTn id="36" fill="hold">
                            <p:stCondLst>
                              <p:cond delay="4750"/>
                            </p:stCondLst>
                            <p:childTnLst>
                              <p:par>
                                <p:cTn id="37" presetID="42" presetClass="entr" presetSubtype="0" fill="hold"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par>
                          <p:cTn id="42" fill="hold">
                            <p:stCondLst>
                              <p:cond delay="5750"/>
                            </p:stCondLst>
                            <p:childTnLst>
                              <p:par>
                                <p:cTn id="43" presetID="22" presetClass="entr" presetSubtype="8" fill="hold" grpId="0" nodeType="after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6250"/>
                            </p:stCondLst>
                            <p:childTnLst>
                              <p:par>
                                <p:cTn id="47" presetID="42"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up)">
                                      <p:cBhvr>
                                        <p:cTn id="5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P spid="16"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2434314" y="605951"/>
            <a:ext cx="3279233" cy="855581"/>
            <a:chOff x="2434314" y="605951"/>
            <a:chExt cx="3279233" cy="855581"/>
          </a:xfrm>
        </p:grpSpPr>
        <p:sp>
          <p:nvSpPr>
            <p:cNvPr id="12" name="TextBox 11"/>
            <p:cNvSpPr txBox="1"/>
            <p:nvPr/>
          </p:nvSpPr>
          <p:spPr>
            <a:xfrm>
              <a:off x="3601313" y="605951"/>
              <a:ext cx="2112234" cy="523220"/>
            </a:xfrm>
            <a:prstGeom prst="rect">
              <a:avLst/>
            </a:prstGeom>
            <a:noFill/>
          </p:spPr>
          <p:txBody>
            <a:bodyPr wrap="square" rtlCol="0">
              <a:spAutoFit/>
            </a:bodyPr>
            <a:lstStyle/>
            <a:p>
              <a:pPr algn="r"/>
              <a:r>
                <a:rPr lang="en-US" altLang="zh-CN" sz="2800" b="1" dirty="0">
                  <a:solidFill>
                    <a:schemeClr val="tx1">
                      <a:lumMod val="75000"/>
                      <a:lumOff val="25000"/>
                    </a:schemeClr>
                  </a:solidFill>
                  <a:latin typeface="+mj-ea"/>
                  <a:ea typeface="+mj-ea"/>
                  <a:cs typeface="+mn-ea"/>
                  <a:sym typeface="+mn-lt"/>
                </a:rPr>
                <a:t>1921</a:t>
              </a:r>
              <a:r>
                <a:rPr lang="zh-CN" altLang="en-US" sz="2800" b="1" dirty="0">
                  <a:solidFill>
                    <a:schemeClr val="tx1">
                      <a:lumMod val="75000"/>
                      <a:lumOff val="25000"/>
                    </a:schemeClr>
                  </a:solidFill>
                  <a:latin typeface="+mj-ea"/>
                  <a:ea typeface="+mj-ea"/>
                  <a:cs typeface="+mn-ea"/>
                  <a:sym typeface="+mn-lt"/>
                </a:rPr>
                <a:t>年</a:t>
              </a:r>
              <a:r>
                <a:rPr lang="en-US" altLang="zh-CN" sz="2800" b="1" dirty="0">
                  <a:solidFill>
                    <a:schemeClr val="tx1">
                      <a:lumMod val="75000"/>
                      <a:lumOff val="25000"/>
                    </a:schemeClr>
                  </a:solidFill>
                  <a:latin typeface="+mj-ea"/>
                  <a:ea typeface="+mj-ea"/>
                  <a:cs typeface="+mn-ea"/>
                  <a:sym typeface="+mn-lt"/>
                </a:rPr>
                <a:t>7</a:t>
              </a:r>
              <a:r>
                <a:rPr lang="zh-CN" altLang="en-US" sz="2800" b="1" dirty="0">
                  <a:solidFill>
                    <a:schemeClr val="tx1">
                      <a:lumMod val="75000"/>
                      <a:lumOff val="25000"/>
                    </a:schemeClr>
                  </a:solidFill>
                  <a:latin typeface="+mj-ea"/>
                  <a:ea typeface="+mj-ea"/>
                  <a:cs typeface="+mn-ea"/>
                  <a:sym typeface="+mn-lt"/>
                </a:rPr>
                <a:t>月</a:t>
              </a:r>
            </a:p>
          </p:txBody>
        </p:sp>
        <p:sp>
          <p:nvSpPr>
            <p:cNvPr id="92" name="TextBox 91"/>
            <p:cNvSpPr txBox="1"/>
            <p:nvPr/>
          </p:nvSpPr>
          <p:spPr>
            <a:xfrm>
              <a:off x="2434314" y="1081876"/>
              <a:ext cx="3264362" cy="379656"/>
            </a:xfrm>
            <a:prstGeom prst="rect">
              <a:avLst/>
            </a:prstGeom>
            <a:noFill/>
          </p:spPr>
          <p:txBody>
            <a:bodyPr wrap="square" rtlCol="0">
              <a:spAutoFit/>
            </a:bodyPr>
            <a:lstStyle/>
            <a:p>
              <a:pPr algn="r"/>
              <a:r>
                <a:rPr lang="zh-CN" altLang="en-US" b="1" dirty="0">
                  <a:solidFill>
                    <a:schemeClr val="tx1">
                      <a:lumMod val="75000"/>
                      <a:lumOff val="25000"/>
                    </a:schemeClr>
                  </a:solidFill>
                  <a:cs typeface="+mn-ea"/>
                  <a:sym typeface="+mn-lt"/>
                </a:rPr>
                <a:t>上海法租界贝勒路树德里</a:t>
              </a:r>
              <a:r>
                <a:rPr lang="en-US" altLang="zh-CN" dirty="0">
                  <a:solidFill>
                    <a:schemeClr val="tx1">
                      <a:lumMod val="75000"/>
                      <a:lumOff val="25000"/>
                    </a:schemeClr>
                  </a:solidFill>
                  <a:cs typeface="+mn-ea"/>
                  <a:sym typeface="+mn-lt"/>
                </a:rPr>
                <a:t>3</a:t>
              </a:r>
              <a:r>
                <a:rPr lang="zh-CN" altLang="en-US" b="1" dirty="0">
                  <a:solidFill>
                    <a:schemeClr val="tx1">
                      <a:lumMod val="75000"/>
                      <a:lumOff val="25000"/>
                    </a:schemeClr>
                  </a:solidFill>
                  <a:cs typeface="+mn-ea"/>
                  <a:sym typeface="+mn-lt"/>
                </a:rPr>
                <a:t>号</a:t>
              </a:r>
            </a:p>
          </p:txBody>
        </p:sp>
      </p:grpSp>
      <p:cxnSp>
        <p:nvCxnSpPr>
          <p:cNvPr id="26" name="直接连接符 25"/>
          <p:cNvCxnSpPr/>
          <p:nvPr/>
        </p:nvCxnSpPr>
        <p:spPr>
          <a:xfrm>
            <a:off x="5996066" y="0"/>
            <a:ext cx="105566" cy="68580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774051" y="756967"/>
            <a:ext cx="478346" cy="478346"/>
            <a:chOff x="5809676" y="698325"/>
            <a:chExt cx="478346" cy="478346"/>
          </a:xfrm>
        </p:grpSpPr>
        <p:sp>
          <p:nvSpPr>
            <p:cNvPr id="14" name="椭圆 13"/>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4" name="组合 3"/>
          <p:cNvGrpSpPr/>
          <p:nvPr/>
        </p:nvGrpSpPr>
        <p:grpSpPr>
          <a:xfrm>
            <a:off x="6341696" y="551449"/>
            <a:ext cx="3839999" cy="942924"/>
            <a:chOff x="6341696" y="551449"/>
            <a:chExt cx="3839999" cy="942924"/>
          </a:xfrm>
        </p:grpSpPr>
        <p:sp>
          <p:nvSpPr>
            <p:cNvPr id="8" name="TextBox 7"/>
            <p:cNvSpPr txBox="1"/>
            <p:nvPr/>
          </p:nvSpPr>
          <p:spPr>
            <a:xfrm>
              <a:off x="6341696" y="551449"/>
              <a:ext cx="3839999" cy="502766"/>
            </a:xfrm>
            <a:prstGeom prst="rect">
              <a:avLst/>
            </a:prstGeom>
            <a:noFill/>
          </p:spPr>
          <p:txBody>
            <a:bodyPr wrap="square" rtlCol="0">
              <a:spAutoFit/>
            </a:bodyPr>
            <a:lstStyle/>
            <a:p>
              <a:r>
                <a:rPr lang="zh-CN" altLang="en-US" sz="2667" b="1" dirty="0">
                  <a:solidFill>
                    <a:srgbClr val="C00000"/>
                  </a:solidFill>
                  <a:cs typeface="+mn-ea"/>
                  <a:sym typeface="+mn-lt"/>
                </a:rPr>
                <a:t>第一次全国代表大会</a:t>
              </a:r>
            </a:p>
          </p:txBody>
        </p:sp>
        <p:sp>
          <p:nvSpPr>
            <p:cNvPr id="32" name="TextBox 7"/>
            <p:cNvSpPr txBox="1"/>
            <p:nvPr/>
          </p:nvSpPr>
          <p:spPr>
            <a:xfrm>
              <a:off x="6341696" y="971153"/>
              <a:ext cx="3839999" cy="523220"/>
            </a:xfrm>
            <a:prstGeom prst="rect">
              <a:avLst/>
            </a:prstGeom>
            <a:noFill/>
          </p:spPr>
          <p:txBody>
            <a:bodyPr wrap="square" rtlCol="0">
              <a:spAutoFit/>
            </a:bodyPr>
            <a:lstStyle/>
            <a:p>
              <a:r>
                <a:rPr lang="zh-CN" altLang="en-US" sz="2800" b="1" dirty="0">
                  <a:solidFill>
                    <a:srgbClr val="C00000"/>
                  </a:solidFill>
                  <a:cs typeface="+mn-ea"/>
                  <a:sym typeface="+mn-lt"/>
                </a:rPr>
                <a:t>中国共产党第一</a:t>
              </a:r>
              <a:r>
                <a:rPr lang="zh-CN" altLang="en-US" sz="2800" b="1" dirty="0" smtClean="0">
                  <a:solidFill>
                    <a:srgbClr val="C00000"/>
                  </a:solidFill>
                  <a:cs typeface="+mn-ea"/>
                  <a:sym typeface="+mn-lt"/>
                </a:rPr>
                <a:t>个纲领</a:t>
              </a:r>
              <a:endParaRPr lang="zh-CN" altLang="en-US" sz="2800" b="1" dirty="0">
                <a:solidFill>
                  <a:srgbClr val="C00000"/>
                </a:solidFill>
                <a:cs typeface="+mn-ea"/>
                <a:sym typeface="+mn-lt"/>
              </a:endParaRPr>
            </a:p>
          </p:txBody>
        </p:sp>
      </p:grpSp>
      <p:sp>
        <p:nvSpPr>
          <p:cNvPr id="9" name="TextBox 8"/>
          <p:cNvSpPr txBox="1"/>
          <p:nvPr/>
        </p:nvSpPr>
        <p:spPr>
          <a:xfrm>
            <a:off x="1507844" y="1605096"/>
            <a:ext cx="4434626" cy="830997"/>
          </a:xfrm>
          <a:prstGeom prst="rect">
            <a:avLst/>
          </a:prstGeom>
          <a:noFill/>
        </p:spPr>
        <p:txBody>
          <a:bodyPr wrap="square" rtlCol="0">
            <a:spAutoFit/>
          </a:bodyPr>
          <a:lstStyle/>
          <a:p>
            <a:pPr algn="r"/>
            <a:r>
              <a:rPr lang="zh-CN" altLang="en-US" sz="1600" dirty="0" smtClean="0">
                <a:solidFill>
                  <a:schemeClr val="accent2">
                    <a:lumMod val="50000"/>
                  </a:schemeClr>
                </a:solidFill>
                <a:latin typeface="楷体" panose="02010609060101010101" pitchFamily="49" charset="-122"/>
                <a:ea typeface="楷体" panose="02010609060101010101" pitchFamily="49" charset="-122"/>
                <a:cs typeface="+mn-ea"/>
                <a:sym typeface="+mn-lt"/>
              </a:rPr>
              <a:t>中</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国共产党在上海召开第一次全国代表大会，大会讨论和通过了</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中国共产党第一个纲领</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标志着中国共产党的诞生。</a:t>
            </a:r>
          </a:p>
        </p:txBody>
      </p:sp>
      <p:grpSp>
        <p:nvGrpSpPr>
          <p:cNvPr id="5" name="组合 4"/>
          <p:cNvGrpSpPr/>
          <p:nvPr/>
        </p:nvGrpSpPr>
        <p:grpSpPr>
          <a:xfrm>
            <a:off x="6341696" y="1557250"/>
            <a:ext cx="5321725" cy="1465478"/>
            <a:chOff x="6341696" y="1557250"/>
            <a:chExt cx="5321725" cy="1465478"/>
          </a:xfrm>
        </p:grpSpPr>
        <p:sp>
          <p:nvSpPr>
            <p:cNvPr id="16" name="圆角矩形 15"/>
            <p:cNvSpPr/>
            <p:nvPr/>
          </p:nvSpPr>
          <p:spPr>
            <a:xfrm>
              <a:off x="6341696" y="1557250"/>
              <a:ext cx="5321725" cy="1465478"/>
            </a:xfrm>
            <a:prstGeom prst="roundRect">
              <a:avLst>
                <a:gd name="adj" fmla="val 694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b="1" dirty="0">
                <a:solidFill>
                  <a:schemeClr val="accent2">
                    <a:lumMod val="40000"/>
                    <a:lumOff val="60000"/>
                  </a:schemeClr>
                </a:solidFill>
                <a:cs typeface="+mn-ea"/>
                <a:sym typeface="+mn-lt"/>
              </a:endParaRPr>
            </a:p>
          </p:txBody>
        </p:sp>
        <p:sp>
          <p:nvSpPr>
            <p:cNvPr id="2" name="矩形 1"/>
            <p:cNvSpPr/>
            <p:nvPr/>
          </p:nvSpPr>
          <p:spPr>
            <a:xfrm>
              <a:off x="6472639" y="1681053"/>
              <a:ext cx="5107338" cy="1241622"/>
            </a:xfrm>
            <a:prstGeom prst="rect">
              <a:avLst/>
            </a:prstGeom>
          </p:spPr>
          <p:txBody>
            <a:bodyPr wrap="square">
              <a:spAutoFit/>
            </a:bodyPr>
            <a:lstStyle/>
            <a:p>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纲领</a:t>
              </a:r>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共１５条约７００字，确定了党的名称、奋斗目标、基本政策、提出了发展党员、建立地方和中央机构等组织制度，兼有党纲和党章的内容，是党的第一个正式文献。</a:t>
              </a:r>
            </a:p>
          </p:txBody>
        </p:sp>
      </p:grpSp>
      <p:grpSp>
        <p:nvGrpSpPr>
          <p:cNvPr id="7" name="组合 6"/>
          <p:cNvGrpSpPr/>
          <p:nvPr/>
        </p:nvGrpSpPr>
        <p:grpSpPr>
          <a:xfrm>
            <a:off x="6383043" y="3646035"/>
            <a:ext cx="3264362" cy="855581"/>
            <a:chOff x="6383043" y="3646035"/>
            <a:chExt cx="3264362" cy="855581"/>
          </a:xfrm>
        </p:grpSpPr>
        <p:sp>
          <p:nvSpPr>
            <p:cNvPr id="35" name="TextBox 11"/>
            <p:cNvSpPr txBox="1"/>
            <p:nvPr/>
          </p:nvSpPr>
          <p:spPr>
            <a:xfrm>
              <a:off x="6383043" y="3646035"/>
              <a:ext cx="2112234" cy="523220"/>
            </a:xfrm>
            <a:prstGeom prst="rect">
              <a:avLst/>
            </a:prstGeom>
            <a:noFill/>
          </p:spPr>
          <p:txBody>
            <a:bodyPr wrap="square" rtlCol="0">
              <a:spAutoFit/>
            </a:bodyPr>
            <a:lstStyle/>
            <a:p>
              <a:r>
                <a:rPr lang="en-US" altLang="zh-CN" sz="2800" b="1" dirty="0" smtClean="0">
                  <a:solidFill>
                    <a:schemeClr val="tx1">
                      <a:lumMod val="75000"/>
                      <a:lumOff val="25000"/>
                    </a:schemeClr>
                  </a:solidFill>
                  <a:latin typeface="+mj-ea"/>
                  <a:ea typeface="+mj-ea"/>
                  <a:cs typeface="+mn-ea"/>
                  <a:sym typeface="+mn-lt"/>
                </a:rPr>
                <a:t>1922</a:t>
              </a:r>
              <a:r>
                <a:rPr lang="zh-CN" altLang="en-US" sz="2800" b="1" dirty="0" smtClean="0">
                  <a:solidFill>
                    <a:schemeClr val="tx1">
                      <a:lumMod val="75000"/>
                      <a:lumOff val="25000"/>
                    </a:schemeClr>
                  </a:solidFill>
                  <a:latin typeface="+mj-ea"/>
                  <a:ea typeface="+mj-ea"/>
                  <a:cs typeface="+mn-ea"/>
                  <a:sym typeface="+mn-lt"/>
                </a:rPr>
                <a:t>年</a:t>
              </a:r>
              <a:r>
                <a:rPr lang="en-US" altLang="zh-CN" sz="2800" b="1" dirty="0">
                  <a:solidFill>
                    <a:schemeClr val="tx1">
                      <a:lumMod val="75000"/>
                      <a:lumOff val="25000"/>
                    </a:schemeClr>
                  </a:solidFill>
                  <a:latin typeface="+mj-ea"/>
                  <a:ea typeface="+mj-ea"/>
                  <a:cs typeface="+mn-ea"/>
                  <a:sym typeface="+mn-lt"/>
                </a:rPr>
                <a:t>7</a:t>
              </a:r>
              <a:r>
                <a:rPr lang="zh-CN" altLang="en-US" sz="2800" b="1" dirty="0">
                  <a:solidFill>
                    <a:schemeClr val="tx1">
                      <a:lumMod val="75000"/>
                      <a:lumOff val="25000"/>
                    </a:schemeClr>
                  </a:solidFill>
                  <a:latin typeface="+mj-ea"/>
                  <a:ea typeface="+mj-ea"/>
                  <a:cs typeface="+mn-ea"/>
                  <a:sym typeface="+mn-lt"/>
                </a:rPr>
                <a:t>月</a:t>
              </a:r>
            </a:p>
          </p:txBody>
        </p:sp>
        <p:sp>
          <p:nvSpPr>
            <p:cNvPr id="36" name="TextBox 91"/>
            <p:cNvSpPr txBox="1"/>
            <p:nvPr/>
          </p:nvSpPr>
          <p:spPr>
            <a:xfrm>
              <a:off x="6383043" y="4121960"/>
              <a:ext cx="3264362" cy="379656"/>
            </a:xfrm>
            <a:prstGeom prst="rect">
              <a:avLst/>
            </a:prstGeom>
            <a:noFill/>
          </p:spPr>
          <p:txBody>
            <a:bodyPr wrap="square" rtlCol="0">
              <a:spAutoFit/>
            </a:bodyPr>
            <a:lstStyle/>
            <a:p>
              <a:r>
                <a:rPr lang="zh-CN" altLang="en-US" b="1" dirty="0">
                  <a:solidFill>
                    <a:schemeClr val="tx1">
                      <a:lumMod val="75000"/>
                      <a:lumOff val="25000"/>
                    </a:schemeClr>
                  </a:solidFill>
                  <a:cs typeface="+mn-ea"/>
                  <a:sym typeface="+mn-lt"/>
                </a:rPr>
                <a:t>上海南成都路辅德里６２５号</a:t>
              </a:r>
            </a:p>
          </p:txBody>
        </p:sp>
      </p:grpSp>
      <p:grpSp>
        <p:nvGrpSpPr>
          <p:cNvPr id="37" name="组合 36"/>
          <p:cNvGrpSpPr/>
          <p:nvPr/>
        </p:nvGrpSpPr>
        <p:grpSpPr>
          <a:xfrm>
            <a:off x="5821551" y="3797051"/>
            <a:ext cx="478346" cy="478346"/>
            <a:chOff x="5809676" y="698325"/>
            <a:chExt cx="478346" cy="478346"/>
          </a:xfrm>
        </p:grpSpPr>
        <p:sp>
          <p:nvSpPr>
            <p:cNvPr id="38" name="椭圆 37"/>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6" name="组合 5"/>
          <p:cNvGrpSpPr/>
          <p:nvPr/>
        </p:nvGrpSpPr>
        <p:grpSpPr>
          <a:xfrm>
            <a:off x="1874656" y="3591533"/>
            <a:ext cx="3839999" cy="942924"/>
            <a:chOff x="1874656" y="3591533"/>
            <a:chExt cx="3839999" cy="942924"/>
          </a:xfrm>
        </p:grpSpPr>
        <p:sp>
          <p:nvSpPr>
            <p:cNvPr id="34" name="TextBox 7"/>
            <p:cNvSpPr txBox="1"/>
            <p:nvPr/>
          </p:nvSpPr>
          <p:spPr>
            <a:xfrm>
              <a:off x="1874656" y="3591533"/>
              <a:ext cx="3839999" cy="502766"/>
            </a:xfrm>
            <a:prstGeom prst="rect">
              <a:avLst/>
            </a:prstGeom>
            <a:noFill/>
          </p:spPr>
          <p:txBody>
            <a:bodyPr wrap="square" rtlCol="0">
              <a:spAutoFit/>
            </a:bodyPr>
            <a:lstStyle/>
            <a:p>
              <a:pPr algn="r"/>
              <a:r>
                <a:rPr lang="zh-CN" altLang="en-US" sz="2667" b="1" dirty="0" smtClean="0">
                  <a:solidFill>
                    <a:srgbClr val="C00000"/>
                  </a:solidFill>
                  <a:cs typeface="+mn-ea"/>
                  <a:sym typeface="+mn-lt"/>
                </a:rPr>
                <a:t>第二次</a:t>
              </a:r>
              <a:r>
                <a:rPr lang="zh-CN" altLang="en-US" sz="2667" b="1" dirty="0">
                  <a:solidFill>
                    <a:srgbClr val="C00000"/>
                  </a:solidFill>
                  <a:cs typeface="+mn-ea"/>
                  <a:sym typeface="+mn-lt"/>
                </a:rPr>
                <a:t>全国代表大会</a:t>
              </a:r>
            </a:p>
          </p:txBody>
        </p:sp>
        <p:sp>
          <p:nvSpPr>
            <p:cNvPr id="40" name="TextBox 7"/>
            <p:cNvSpPr txBox="1"/>
            <p:nvPr/>
          </p:nvSpPr>
          <p:spPr>
            <a:xfrm>
              <a:off x="1874656" y="4011237"/>
              <a:ext cx="3839999" cy="523220"/>
            </a:xfrm>
            <a:prstGeom prst="rect">
              <a:avLst/>
            </a:prstGeom>
            <a:noFill/>
          </p:spPr>
          <p:txBody>
            <a:bodyPr wrap="square" rtlCol="0">
              <a:spAutoFit/>
            </a:bodyPr>
            <a:lstStyle/>
            <a:p>
              <a:pPr algn="r"/>
              <a:r>
                <a:rPr lang="zh-CN" altLang="en-US" sz="2800" b="1" dirty="0">
                  <a:solidFill>
                    <a:srgbClr val="C00000"/>
                  </a:solidFill>
                  <a:cs typeface="+mn-ea"/>
                  <a:sym typeface="+mn-lt"/>
                </a:rPr>
                <a:t>中国共产党第</a:t>
              </a:r>
              <a:r>
                <a:rPr lang="zh-CN" altLang="en-US" sz="2800" b="1" dirty="0" smtClean="0">
                  <a:solidFill>
                    <a:srgbClr val="C00000"/>
                  </a:solidFill>
                  <a:cs typeface="+mn-ea"/>
                  <a:sym typeface="+mn-lt"/>
                </a:rPr>
                <a:t>一部章程</a:t>
              </a:r>
              <a:endParaRPr lang="zh-CN" altLang="en-US" sz="2800" b="1" dirty="0">
                <a:solidFill>
                  <a:srgbClr val="C00000"/>
                </a:solidFill>
                <a:cs typeface="+mn-ea"/>
                <a:sym typeface="+mn-lt"/>
              </a:endParaRPr>
            </a:p>
          </p:txBody>
        </p:sp>
      </p:grpSp>
      <p:sp>
        <p:nvSpPr>
          <p:cNvPr id="42" name="TextBox 8"/>
          <p:cNvSpPr txBox="1"/>
          <p:nvPr/>
        </p:nvSpPr>
        <p:spPr>
          <a:xfrm>
            <a:off x="6383043" y="4645180"/>
            <a:ext cx="4434626" cy="830997"/>
          </a:xfrm>
          <a:prstGeom prst="rect">
            <a:avLst/>
          </a:prstGeom>
          <a:noFill/>
        </p:spPr>
        <p:txBody>
          <a:bodyPr wrap="square" rtlCol="0">
            <a:spAutoFit/>
          </a:bodyPr>
          <a:lstStyle/>
          <a:p>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１９２２年７月在上海召开的中国共产党第二次全国代表大会，讨论和通过了</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中国共产党章程</a:t>
            </a:r>
            <a:r>
              <a:rPr lang="en-US" altLang="zh-CN" sz="1600" dirty="0">
                <a:solidFill>
                  <a:schemeClr val="accent2">
                    <a:lumMod val="50000"/>
                  </a:schemeClr>
                </a:solidFill>
                <a:latin typeface="楷体" panose="02010609060101010101" pitchFamily="49" charset="-122"/>
                <a:ea typeface="楷体" panose="02010609060101010101" pitchFamily="49" charset="-122"/>
                <a:cs typeface="+mn-ea"/>
                <a:sym typeface="+mn-lt"/>
              </a:rPr>
              <a:t>》 </a:t>
            </a:r>
            <a:r>
              <a:rPr lang="zh-CN" altLang="en-US" sz="1600" dirty="0">
                <a:solidFill>
                  <a:schemeClr val="accent2">
                    <a:lumMod val="50000"/>
                  </a:schemeClr>
                </a:solidFill>
                <a:latin typeface="楷体" panose="02010609060101010101" pitchFamily="49" charset="-122"/>
                <a:ea typeface="楷体" panose="02010609060101010101" pitchFamily="49" charset="-122"/>
                <a:cs typeface="+mn-ea"/>
                <a:sym typeface="+mn-lt"/>
              </a:rPr>
              <a:t>，共六章，二十九条。</a:t>
            </a:r>
          </a:p>
        </p:txBody>
      </p:sp>
      <p:grpSp>
        <p:nvGrpSpPr>
          <p:cNvPr id="10" name="组合 9"/>
          <p:cNvGrpSpPr/>
          <p:nvPr/>
        </p:nvGrpSpPr>
        <p:grpSpPr>
          <a:xfrm>
            <a:off x="356518" y="4597333"/>
            <a:ext cx="5321725" cy="1654481"/>
            <a:chOff x="356518" y="4597333"/>
            <a:chExt cx="5321725" cy="1654481"/>
          </a:xfrm>
        </p:grpSpPr>
        <p:sp>
          <p:nvSpPr>
            <p:cNvPr id="41" name="圆角矩形 40"/>
            <p:cNvSpPr/>
            <p:nvPr/>
          </p:nvSpPr>
          <p:spPr>
            <a:xfrm>
              <a:off x="356518" y="4597333"/>
              <a:ext cx="5321725" cy="1654481"/>
            </a:xfrm>
            <a:prstGeom prst="roundRect">
              <a:avLst>
                <a:gd name="adj" fmla="val 694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b="1" dirty="0">
                <a:solidFill>
                  <a:schemeClr val="accent2">
                    <a:lumMod val="40000"/>
                    <a:lumOff val="60000"/>
                  </a:schemeClr>
                </a:solidFill>
                <a:cs typeface="+mn-ea"/>
                <a:sym typeface="+mn-lt"/>
              </a:endParaRPr>
            </a:p>
          </p:txBody>
        </p:sp>
        <p:sp>
          <p:nvSpPr>
            <p:cNvPr id="43" name="矩形 42"/>
            <p:cNvSpPr/>
            <p:nvPr/>
          </p:nvSpPr>
          <p:spPr>
            <a:xfrm>
              <a:off x="487461" y="4721137"/>
              <a:ext cx="5107338" cy="1477328"/>
            </a:xfrm>
            <a:prstGeom prst="rect">
              <a:avLst/>
            </a:prstGeom>
          </p:spPr>
          <p:txBody>
            <a:bodyPr wrap="square">
              <a:spAutoFit/>
            </a:bodyPr>
            <a:lstStyle/>
            <a:p>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章程</a:t>
              </a:r>
              <a:r>
                <a:rPr lang="en-US" altLang="zh-CN" b="1" dirty="0">
                  <a:solidFill>
                    <a:schemeClr val="accent4">
                      <a:lumMod val="20000"/>
                      <a:lumOff val="80000"/>
                    </a:schemeClr>
                  </a:solidFill>
                  <a:cs typeface="+mn-ea"/>
                  <a:sym typeface="+mn-lt"/>
                </a:rPr>
                <a:t>】</a:t>
              </a:r>
              <a:r>
                <a:rPr lang="zh-CN" altLang="en-US" b="1" dirty="0">
                  <a:solidFill>
                    <a:schemeClr val="accent4">
                      <a:lumMod val="20000"/>
                      <a:lumOff val="80000"/>
                    </a:schemeClr>
                  </a:solidFill>
                  <a:cs typeface="+mn-ea"/>
                  <a:sym typeface="+mn-lt"/>
                </a:rPr>
                <a:t>第一次明确提出了彻底地反对帝国主义和反对封建主义的民主革命纲领，即党的最低纲领；第一次详尽地规定了党员条件和入党手续，对党的组织原则、组织机构、党的纪律和制度，作了具体的规定。</a:t>
              </a:r>
            </a:p>
          </p:txBody>
        </p:sp>
      </p:grpSp>
    </p:spTree>
    <p:extLst>
      <p:ext uri="{BB962C8B-B14F-4D97-AF65-F5344CB8AC3E}">
        <p14:creationId xmlns:p14="http://schemas.microsoft.com/office/powerpoint/2010/main" xmlns="" val="4049459245"/>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0-#ppt_w/2"/>
                                          </p:val>
                                        </p:tav>
                                        <p:tav tm="100000">
                                          <p:val>
                                            <p:strVal val="#ppt_x"/>
                                          </p:val>
                                        </p:tav>
                                      </p:tavLst>
                                    </p:anim>
                                    <p:anim calcmode="lin" valueType="num">
                                      <p:cBhvr additive="base">
                                        <p:cTn id="23" dur="5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1+#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nodeType="after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additive="base">
                                        <p:cTn id="32" dur="500" fill="hold"/>
                                        <p:tgtEl>
                                          <p:spTgt spid="5"/>
                                        </p:tgtEl>
                                        <p:attrNameLst>
                                          <p:attrName>ppt_x</p:attrName>
                                        </p:attrNameLst>
                                      </p:cBhvr>
                                      <p:tavLst>
                                        <p:tav tm="0">
                                          <p:val>
                                            <p:strVal val="1+#ppt_w/2"/>
                                          </p:val>
                                        </p:tav>
                                        <p:tav tm="100000">
                                          <p:val>
                                            <p:strVal val="#ppt_x"/>
                                          </p:val>
                                        </p:tav>
                                      </p:tavLst>
                                    </p:anim>
                                    <p:anim calcmode="lin" valueType="num">
                                      <p:cBhvr additive="base">
                                        <p:cTn id="33" dur="500" fill="hold"/>
                                        <p:tgtEl>
                                          <p:spTgt spid="5"/>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53" presetClass="entr" presetSubtype="16" fill="hold" nodeType="afterEffect">
                                  <p:stCondLst>
                                    <p:cond delay="0"/>
                                  </p:stCondLst>
                                  <p:childTnLst>
                                    <p:set>
                                      <p:cBhvr>
                                        <p:cTn id="36" dur="1" fill="hold">
                                          <p:stCondLst>
                                            <p:cond delay="0"/>
                                          </p:stCondLst>
                                        </p:cTn>
                                        <p:tgtEl>
                                          <p:spTgt spid="37"/>
                                        </p:tgtEl>
                                        <p:attrNameLst>
                                          <p:attrName>style.visibility</p:attrName>
                                        </p:attrNameLst>
                                      </p:cBhvr>
                                      <p:to>
                                        <p:strVal val="visible"/>
                                      </p:to>
                                    </p:set>
                                    <p:anim calcmode="lin" valueType="num">
                                      <p:cBhvr>
                                        <p:cTn id="37" dur="500" fill="hold"/>
                                        <p:tgtEl>
                                          <p:spTgt spid="37"/>
                                        </p:tgtEl>
                                        <p:attrNameLst>
                                          <p:attrName>ppt_w</p:attrName>
                                        </p:attrNameLst>
                                      </p:cBhvr>
                                      <p:tavLst>
                                        <p:tav tm="0">
                                          <p:val>
                                            <p:fltVal val="0"/>
                                          </p:val>
                                        </p:tav>
                                        <p:tav tm="100000">
                                          <p:val>
                                            <p:strVal val="#ppt_w"/>
                                          </p:val>
                                        </p:tav>
                                      </p:tavLst>
                                    </p:anim>
                                    <p:anim calcmode="lin" valueType="num">
                                      <p:cBhvr>
                                        <p:cTn id="38" dur="500" fill="hold"/>
                                        <p:tgtEl>
                                          <p:spTgt spid="37"/>
                                        </p:tgtEl>
                                        <p:attrNameLst>
                                          <p:attrName>ppt_h</p:attrName>
                                        </p:attrNameLst>
                                      </p:cBhvr>
                                      <p:tavLst>
                                        <p:tav tm="0">
                                          <p:val>
                                            <p:fltVal val="0"/>
                                          </p:val>
                                        </p:tav>
                                        <p:tav tm="100000">
                                          <p:val>
                                            <p:strVal val="#ppt_h"/>
                                          </p:val>
                                        </p:tav>
                                      </p:tavLst>
                                    </p:anim>
                                    <p:animEffect transition="in" filter="fade">
                                      <p:cBhvr>
                                        <p:cTn id="39" dur="500"/>
                                        <p:tgtEl>
                                          <p:spTgt spid="37"/>
                                        </p:tgtEl>
                                      </p:cBhvr>
                                    </p:animEffect>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2"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additive="base">
                                        <p:cTn id="48" dur="500" fill="hold"/>
                                        <p:tgtEl>
                                          <p:spTgt spid="42"/>
                                        </p:tgtEl>
                                        <p:attrNameLst>
                                          <p:attrName>ppt_x</p:attrName>
                                        </p:attrNameLst>
                                      </p:cBhvr>
                                      <p:tavLst>
                                        <p:tav tm="0">
                                          <p:val>
                                            <p:strVal val="1+#ppt_w/2"/>
                                          </p:val>
                                        </p:tav>
                                        <p:tav tm="100000">
                                          <p:val>
                                            <p:strVal val="#ppt_x"/>
                                          </p:val>
                                        </p:tav>
                                      </p:tavLst>
                                    </p:anim>
                                    <p:anim calcmode="lin" valueType="num">
                                      <p:cBhvr additive="base">
                                        <p:cTn id="49" dur="500" fill="hold"/>
                                        <p:tgtEl>
                                          <p:spTgt spid="42"/>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8" fill="hold" nodeType="after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additive="base">
                                        <p:cTn id="53" dur="500" fill="hold"/>
                                        <p:tgtEl>
                                          <p:spTgt spid="6"/>
                                        </p:tgtEl>
                                        <p:attrNameLst>
                                          <p:attrName>ppt_x</p:attrName>
                                        </p:attrNameLst>
                                      </p:cBhvr>
                                      <p:tavLst>
                                        <p:tav tm="0">
                                          <p:val>
                                            <p:strVal val="0-#ppt_w/2"/>
                                          </p:val>
                                        </p:tav>
                                        <p:tav tm="100000">
                                          <p:val>
                                            <p:strVal val="#ppt_x"/>
                                          </p:val>
                                        </p:tav>
                                      </p:tavLst>
                                    </p:anim>
                                    <p:anim calcmode="lin" valueType="num">
                                      <p:cBhvr additive="base">
                                        <p:cTn id="54" dur="500" fill="hold"/>
                                        <p:tgtEl>
                                          <p:spTgt spid="6"/>
                                        </p:tgtEl>
                                        <p:attrNameLst>
                                          <p:attrName>ppt_y</p:attrName>
                                        </p:attrNameLst>
                                      </p:cBhvr>
                                      <p:tavLst>
                                        <p:tav tm="0">
                                          <p:val>
                                            <p:strVal val="#ppt_y"/>
                                          </p:val>
                                        </p:tav>
                                        <p:tav tm="100000">
                                          <p:val>
                                            <p:strVal val="#ppt_y"/>
                                          </p:val>
                                        </p:tav>
                                      </p:tavLst>
                                    </p:anim>
                                  </p:childTnLst>
                                </p:cTn>
                              </p:par>
                            </p:childTnLst>
                          </p:cTn>
                        </p:par>
                        <p:par>
                          <p:cTn id="55" fill="hold">
                            <p:stCondLst>
                              <p:cond delay="5000"/>
                            </p:stCondLst>
                            <p:childTnLst>
                              <p:par>
                                <p:cTn id="56" presetID="2" presetClass="entr" presetSubtype="8"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 calcmode="lin" valueType="num">
                                      <p:cBhvr additive="base">
                                        <p:cTn id="58" dur="500" fill="hold"/>
                                        <p:tgtEl>
                                          <p:spTgt spid="10"/>
                                        </p:tgtEl>
                                        <p:attrNameLst>
                                          <p:attrName>ppt_x</p:attrName>
                                        </p:attrNameLst>
                                      </p:cBhvr>
                                      <p:tavLst>
                                        <p:tav tm="0">
                                          <p:val>
                                            <p:strVal val="0-#ppt_w/2"/>
                                          </p:val>
                                        </p:tav>
                                        <p:tav tm="100000">
                                          <p:val>
                                            <p:strVal val="#ppt_x"/>
                                          </p:val>
                                        </p:tav>
                                      </p:tavLst>
                                    </p:anim>
                                    <p:anim calcmode="lin" valueType="num">
                                      <p:cBhvr additive="base">
                                        <p:cTn id="5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434314" y="605951"/>
            <a:ext cx="3279233" cy="855581"/>
            <a:chOff x="2434314" y="605951"/>
            <a:chExt cx="3279233" cy="855581"/>
          </a:xfrm>
        </p:grpSpPr>
        <p:sp>
          <p:nvSpPr>
            <p:cNvPr id="12" name="TextBox 11"/>
            <p:cNvSpPr txBox="1"/>
            <p:nvPr/>
          </p:nvSpPr>
          <p:spPr>
            <a:xfrm>
              <a:off x="3601313" y="605951"/>
              <a:ext cx="2112234" cy="523220"/>
            </a:xfrm>
            <a:prstGeom prst="rect">
              <a:avLst/>
            </a:prstGeom>
            <a:noFill/>
          </p:spPr>
          <p:txBody>
            <a:bodyPr wrap="square" rtlCol="0">
              <a:spAutoFit/>
            </a:bodyPr>
            <a:lstStyle/>
            <a:p>
              <a:pPr algn="r"/>
              <a:r>
                <a:rPr lang="en-US" altLang="zh-CN" sz="2800" b="1" dirty="0" smtClean="0">
                  <a:solidFill>
                    <a:schemeClr val="tx1">
                      <a:lumMod val="75000"/>
                      <a:lumOff val="25000"/>
                    </a:schemeClr>
                  </a:solidFill>
                  <a:latin typeface="+mj-ea"/>
                  <a:ea typeface="+mj-ea"/>
                  <a:cs typeface="+mn-ea"/>
                  <a:sym typeface="+mn-lt"/>
                </a:rPr>
                <a:t>1927</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92" name="TextBox 91"/>
            <p:cNvSpPr txBox="1"/>
            <p:nvPr/>
          </p:nvSpPr>
          <p:spPr>
            <a:xfrm>
              <a:off x="2434314" y="1081876"/>
              <a:ext cx="3264362" cy="379656"/>
            </a:xfrm>
            <a:prstGeom prst="rect">
              <a:avLst/>
            </a:prstGeom>
            <a:noFill/>
          </p:spPr>
          <p:txBody>
            <a:bodyPr wrap="square" rtlCol="0">
              <a:spAutoFit/>
            </a:bodyPr>
            <a:lstStyle/>
            <a:p>
              <a:pPr algn="r"/>
              <a:r>
                <a:rPr lang="zh-CN" altLang="en-US" b="1" dirty="0" smtClean="0">
                  <a:solidFill>
                    <a:schemeClr val="tx1">
                      <a:lumMod val="75000"/>
                      <a:lumOff val="25000"/>
                    </a:schemeClr>
                  </a:solidFill>
                  <a:cs typeface="+mn-ea"/>
                  <a:sym typeface="+mn-lt"/>
                </a:rPr>
                <a:t>武汉</a:t>
              </a:r>
              <a:endParaRPr lang="zh-CN" altLang="en-US" b="1" dirty="0">
                <a:solidFill>
                  <a:schemeClr val="tx1">
                    <a:lumMod val="75000"/>
                    <a:lumOff val="25000"/>
                  </a:schemeClr>
                </a:solidFill>
                <a:cs typeface="+mn-ea"/>
                <a:sym typeface="+mn-lt"/>
              </a:endParaRPr>
            </a:p>
          </p:txBody>
        </p:sp>
      </p:grpSp>
      <p:cxnSp>
        <p:nvCxnSpPr>
          <p:cNvPr id="26" name="直接连接符 25"/>
          <p:cNvCxnSpPr/>
          <p:nvPr/>
        </p:nvCxnSpPr>
        <p:spPr>
          <a:xfrm>
            <a:off x="5996066" y="0"/>
            <a:ext cx="105566" cy="6858000"/>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p:nvGrpSpPr>
        <p:grpSpPr>
          <a:xfrm>
            <a:off x="5774051" y="756967"/>
            <a:ext cx="478346" cy="478346"/>
            <a:chOff x="5809676" y="698325"/>
            <a:chExt cx="478346" cy="478346"/>
          </a:xfrm>
        </p:grpSpPr>
        <p:sp>
          <p:nvSpPr>
            <p:cNvPr id="14" name="椭圆 13"/>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 name="图片 2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3" name="组合 2"/>
          <p:cNvGrpSpPr/>
          <p:nvPr/>
        </p:nvGrpSpPr>
        <p:grpSpPr>
          <a:xfrm>
            <a:off x="6341696" y="551449"/>
            <a:ext cx="4920891" cy="881369"/>
            <a:chOff x="6341696" y="551449"/>
            <a:chExt cx="4920891" cy="881369"/>
          </a:xfrm>
        </p:grpSpPr>
        <p:sp>
          <p:nvSpPr>
            <p:cNvPr id="8" name="TextBox 7"/>
            <p:cNvSpPr txBox="1"/>
            <p:nvPr/>
          </p:nvSpPr>
          <p:spPr>
            <a:xfrm>
              <a:off x="6341696" y="551449"/>
              <a:ext cx="3839999" cy="502766"/>
            </a:xfrm>
            <a:prstGeom prst="rect">
              <a:avLst/>
            </a:prstGeom>
            <a:noFill/>
          </p:spPr>
          <p:txBody>
            <a:bodyPr wrap="square" rtlCol="0">
              <a:spAutoFit/>
            </a:bodyPr>
            <a:lstStyle/>
            <a:p>
              <a:r>
                <a:rPr lang="zh-CN" altLang="en-US" sz="2667" b="1" dirty="0" smtClean="0">
                  <a:solidFill>
                    <a:srgbClr val="C00000"/>
                  </a:solidFill>
                  <a:cs typeface="+mn-ea"/>
                  <a:sym typeface="+mn-lt"/>
                </a:rPr>
                <a:t>五大党章</a:t>
              </a:r>
              <a:endParaRPr lang="zh-CN" altLang="en-US" sz="2667" b="1" dirty="0">
                <a:solidFill>
                  <a:srgbClr val="C00000"/>
                </a:solidFill>
                <a:cs typeface="+mn-ea"/>
                <a:sym typeface="+mn-lt"/>
              </a:endParaRPr>
            </a:p>
          </p:txBody>
        </p:sp>
        <p:sp>
          <p:nvSpPr>
            <p:cNvPr id="32" name="TextBox 7"/>
            <p:cNvSpPr txBox="1"/>
            <p:nvPr/>
          </p:nvSpPr>
          <p:spPr>
            <a:xfrm>
              <a:off x="6341696" y="971153"/>
              <a:ext cx="4920891" cy="461665"/>
            </a:xfrm>
            <a:prstGeom prst="rect">
              <a:avLst/>
            </a:prstGeom>
            <a:noFill/>
          </p:spPr>
          <p:txBody>
            <a:bodyPr wrap="square" rtlCol="0">
              <a:spAutoFit/>
            </a:bodyPr>
            <a:lstStyle/>
            <a:p>
              <a:r>
                <a:rPr lang="zh-CN" altLang="en-US" sz="2400" b="1" dirty="0">
                  <a:solidFill>
                    <a:schemeClr val="tx1">
                      <a:lumMod val="75000"/>
                      <a:lumOff val="25000"/>
                    </a:schemeClr>
                  </a:solidFill>
                  <a:cs typeface="+mn-ea"/>
                  <a:sym typeface="+mn-lt"/>
                </a:rPr>
                <a:t>确立中国共产党的政党体制</a:t>
              </a:r>
            </a:p>
          </p:txBody>
        </p:sp>
      </p:grpSp>
      <p:grpSp>
        <p:nvGrpSpPr>
          <p:cNvPr id="5" name="组合 4"/>
          <p:cNvGrpSpPr/>
          <p:nvPr/>
        </p:nvGrpSpPr>
        <p:grpSpPr>
          <a:xfrm>
            <a:off x="6383043" y="1908463"/>
            <a:ext cx="3264362" cy="879331"/>
            <a:chOff x="6383043" y="1908463"/>
            <a:chExt cx="3264362" cy="879331"/>
          </a:xfrm>
        </p:grpSpPr>
        <p:sp>
          <p:nvSpPr>
            <p:cNvPr id="35" name="TextBox 11"/>
            <p:cNvSpPr txBox="1"/>
            <p:nvPr/>
          </p:nvSpPr>
          <p:spPr>
            <a:xfrm>
              <a:off x="6383043" y="1908463"/>
              <a:ext cx="2112234" cy="523220"/>
            </a:xfrm>
            <a:prstGeom prst="rect">
              <a:avLst/>
            </a:prstGeom>
            <a:noFill/>
          </p:spPr>
          <p:txBody>
            <a:bodyPr wrap="square" rtlCol="0">
              <a:spAutoFit/>
            </a:bodyPr>
            <a:lstStyle/>
            <a:p>
              <a:r>
                <a:rPr lang="en-US" altLang="zh-CN" sz="2800" b="1" dirty="0" smtClean="0">
                  <a:solidFill>
                    <a:schemeClr val="tx1">
                      <a:lumMod val="75000"/>
                      <a:lumOff val="25000"/>
                    </a:schemeClr>
                  </a:solidFill>
                  <a:latin typeface="+mj-ea"/>
                  <a:ea typeface="+mj-ea"/>
                  <a:cs typeface="+mn-ea"/>
                  <a:sym typeface="+mn-lt"/>
                </a:rPr>
                <a:t>1945</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36" name="TextBox 91"/>
            <p:cNvSpPr txBox="1"/>
            <p:nvPr/>
          </p:nvSpPr>
          <p:spPr>
            <a:xfrm>
              <a:off x="6383043" y="2408138"/>
              <a:ext cx="3264362" cy="379656"/>
            </a:xfrm>
            <a:prstGeom prst="rect">
              <a:avLst/>
            </a:prstGeom>
            <a:noFill/>
          </p:spPr>
          <p:txBody>
            <a:bodyPr wrap="square" rtlCol="0">
              <a:spAutoFit/>
            </a:bodyPr>
            <a:lstStyle/>
            <a:p>
              <a:r>
                <a:rPr lang="zh-CN" altLang="en-US" b="1" dirty="0" smtClean="0">
                  <a:solidFill>
                    <a:schemeClr val="tx1">
                      <a:lumMod val="75000"/>
                      <a:lumOff val="25000"/>
                    </a:schemeClr>
                  </a:solidFill>
                  <a:cs typeface="+mn-ea"/>
                  <a:sym typeface="+mn-lt"/>
                </a:rPr>
                <a:t>延安</a:t>
              </a:r>
              <a:endParaRPr lang="zh-CN" altLang="en-US" b="1" dirty="0">
                <a:solidFill>
                  <a:schemeClr val="tx1">
                    <a:lumMod val="75000"/>
                    <a:lumOff val="25000"/>
                  </a:schemeClr>
                </a:solidFill>
                <a:cs typeface="+mn-ea"/>
                <a:sym typeface="+mn-lt"/>
              </a:endParaRPr>
            </a:p>
          </p:txBody>
        </p:sp>
      </p:grpSp>
      <p:grpSp>
        <p:nvGrpSpPr>
          <p:cNvPr id="37" name="组合 36"/>
          <p:cNvGrpSpPr/>
          <p:nvPr/>
        </p:nvGrpSpPr>
        <p:grpSpPr>
          <a:xfrm>
            <a:off x="5821551" y="2083229"/>
            <a:ext cx="478346" cy="478346"/>
            <a:chOff x="5809676" y="698325"/>
            <a:chExt cx="478346" cy="478346"/>
          </a:xfrm>
        </p:grpSpPr>
        <p:sp>
          <p:nvSpPr>
            <p:cNvPr id="38" name="椭圆 37"/>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4" name="组合 3"/>
          <p:cNvGrpSpPr/>
          <p:nvPr/>
        </p:nvGrpSpPr>
        <p:grpSpPr>
          <a:xfrm>
            <a:off x="1490134" y="1877711"/>
            <a:ext cx="4224522" cy="928869"/>
            <a:chOff x="1490134" y="1877711"/>
            <a:chExt cx="4224522" cy="928869"/>
          </a:xfrm>
        </p:grpSpPr>
        <p:sp>
          <p:nvSpPr>
            <p:cNvPr id="34" name="TextBox 7"/>
            <p:cNvSpPr txBox="1"/>
            <p:nvPr/>
          </p:nvSpPr>
          <p:spPr>
            <a:xfrm>
              <a:off x="1874656" y="1877711"/>
              <a:ext cx="3839999" cy="502766"/>
            </a:xfrm>
            <a:prstGeom prst="rect">
              <a:avLst/>
            </a:prstGeom>
            <a:noFill/>
          </p:spPr>
          <p:txBody>
            <a:bodyPr wrap="square" rtlCol="0">
              <a:spAutoFit/>
            </a:bodyPr>
            <a:lstStyle/>
            <a:p>
              <a:pPr algn="r"/>
              <a:r>
                <a:rPr lang="zh-CN" altLang="en-US" sz="2667" b="1" dirty="0" smtClean="0">
                  <a:solidFill>
                    <a:srgbClr val="C00000"/>
                  </a:solidFill>
                  <a:cs typeface="+mn-ea"/>
                  <a:sym typeface="+mn-lt"/>
                </a:rPr>
                <a:t>七大党章</a:t>
              </a:r>
              <a:endParaRPr lang="zh-CN" altLang="en-US" sz="2667" b="1" dirty="0">
                <a:solidFill>
                  <a:srgbClr val="C00000"/>
                </a:solidFill>
                <a:cs typeface="+mn-ea"/>
                <a:sym typeface="+mn-lt"/>
              </a:endParaRPr>
            </a:p>
          </p:txBody>
        </p:sp>
        <p:sp>
          <p:nvSpPr>
            <p:cNvPr id="40" name="TextBox 7"/>
            <p:cNvSpPr txBox="1"/>
            <p:nvPr/>
          </p:nvSpPr>
          <p:spPr>
            <a:xfrm>
              <a:off x="1490134" y="2344915"/>
              <a:ext cx="4224522" cy="461665"/>
            </a:xfrm>
            <a:prstGeom prst="rect">
              <a:avLst/>
            </a:prstGeom>
            <a:noFill/>
          </p:spPr>
          <p:txBody>
            <a:bodyPr wrap="square" rtlCol="0">
              <a:spAutoFit/>
            </a:bodyPr>
            <a:lstStyle/>
            <a:p>
              <a:pPr algn="r"/>
              <a:r>
                <a:rPr lang="zh-CN" altLang="en-US" sz="2400" b="1" dirty="0">
                  <a:solidFill>
                    <a:schemeClr val="tx1">
                      <a:lumMod val="75000"/>
                      <a:lumOff val="25000"/>
                    </a:schemeClr>
                  </a:solidFill>
                  <a:cs typeface="+mn-ea"/>
                  <a:sym typeface="+mn-lt"/>
                </a:rPr>
                <a:t>确立指导思想即毛泽东思想</a:t>
              </a:r>
            </a:p>
          </p:txBody>
        </p:sp>
      </p:grpSp>
      <p:grpSp>
        <p:nvGrpSpPr>
          <p:cNvPr id="6" name="组合 5"/>
          <p:cNvGrpSpPr/>
          <p:nvPr/>
        </p:nvGrpSpPr>
        <p:grpSpPr>
          <a:xfrm>
            <a:off x="2434314" y="3557496"/>
            <a:ext cx="3279233" cy="910083"/>
            <a:chOff x="2434314" y="3557496"/>
            <a:chExt cx="3279233" cy="910083"/>
          </a:xfrm>
        </p:grpSpPr>
        <p:sp>
          <p:nvSpPr>
            <p:cNvPr id="77" name="TextBox 11"/>
            <p:cNvSpPr txBox="1"/>
            <p:nvPr/>
          </p:nvSpPr>
          <p:spPr>
            <a:xfrm>
              <a:off x="3601313" y="3557496"/>
              <a:ext cx="2112234" cy="523220"/>
            </a:xfrm>
            <a:prstGeom prst="rect">
              <a:avLst/>
            </a:prstGeom>
            <a:noFill/>
          </p:spPr>
          <p:txBody>
            <a:bodyPr wrap="square" rtlCol="0">
              <a:spAutoFit/>
            </a:bodyPr>
            <a:lstStyle/>
            <a:p>
              <a:pPr algn="r"/>
              <a:r>
                <a:rPr lang="en-US" altLang="zh-CN" sz="2800" b="1" dirty="0" smtClean="0">
                  <a:solidFill>
                    <a:schemeClr val="tx1">
                      <a:lumMod val="75000"/>
                      <a:lumOff val="25000"/>
                    </a:schemeClr>
                  </a:solidFill>
                  <a:latin typeface="+mj-ea"/>
                  <a:ea typeface="+mj-ea"/>
                  <a:cs typeface="+mn-ea"/>
                  <a:sym typeface="+mn-lt"/>
                </a:rPr>
                <a:t>1982</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78" name="TextBox 91"/>
            <p:cNvSpPr txBox="1"/>
            <p:nvPr/>
          </p:nvSpPr>
          <p:spPr>
            <a:xfrm>
              <a:off x="2434314" y="4087923"/>
              <a:ext cx="3264362" cy="379656"/>
            </a:xfrm>
            <a:prstGeom prst="rect">
              <a:avLst/>
            </a:prstGeom>
            <a:noFill/>
          </p:spPr>
          <p:txBody>
            <a:bodyPr wrap="square" rtlCol="0">
              <a:spAutoFit/>
            </a:bodyPr>
            <a:lstStyle/>
            <a:p>
              <a:pPr algn="r"/>
              <a:r>
                <a:rPr lang="zh-CN" altLang="en-US" b="1" dirty="0" smtClean="0">
                  <a:solidFill>
                    <a:schemeClr val="tx1">
                      <a:lumMod val="75000"/>
                      <a:lumOff val="25000"/>
                    </a:schemeClr>
                  </a:solidFill>
                  <a:cs typeface="+mn-ea"/>
                  <a:sym typeface="+mn-lt"/>
                </a:rPr>
                <a:t>北京</a:t>
              </a:r>
              <a:endParaRPr lang="zh-CN" altLang="en-US" b="1" dirty="0">
                <a:solidFill>
                  <a:schemeClr val="tx1">
                    <a:lumMod val="75000"/>
                    <a:lumOff val="25000"/>
                  </a:schemeClr>
                </a:solidFill>
                <a:cs typeface="+mn-ea"/>
                <a:sym typeface="+mn-lt"/>
              </a:endParaRPr>
            </a:p>
          </p:txBody>
        </p:sp>
      </p:grpSp>
      <p:grpSp>
        <p:nvGrpSpPr>
          <p:cNvPr id="79" name="组合 78"/>
          <p:cNvGrpSpPr/>
          <p:nvPr/>
        </p:nvGrpSpPr>
        <p:grpSpPr>
          <a:xfrm>
            <a:off x="5774051" y="3763014"/>
            <a:ext cx="478346" cy="478346"/>
            <a:chOff x="5809676" y="698325"/>
            <a:chExt cx="478346" cy="478346"/>
          </a:xfrm>
        </p:grpSpPr>
        <p:sp>
          <p:nvSpPr>
            <p:cNvPr id="80" name="椭圆 79"/>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7" name="组合 6"/>
          <p:cNvGrpSpPr/>
          <p:nvPr/>
        </p:nvGrpSpPr>
        <p:grpSpPr>
          <a:xfrm>
            <a:off x="6341696" y="3545621"/>
            <a:ext cx="4920891" cy="921958"/>
            <a:chOff x="6341696" y="3545621"/>
            <a:chExt cx="4920891" cy="921958"/>
          </a:xfrm>
        </p:grpSpPr>
        <p:sp>
          <p:nvSpPr>
            <p:cNvPr id="76" name="TextBox 7"/>
            <p:cNvSpPr txBox="1"/>
            <p:nvPr/>
          </p:nvSpPr>
          <p:spPr>
            <a:xfrm>
              <a:off x="6341696" y="3545621"/>
              <a:ext cx="3839999" cy="502766"/>
            </a:xfrm>
            <a:prstGeom prst="rect">
              <a:avLst/>
            </a:prstGeom>
            <a:noFill/>
          </p:spPr>
          <p:txBody>
            <a:bodyPr wrap="square" rtlCol="0">
              <a:spAutoFit/>
            </a:bodyPr>
            <a:lstStyle/>
            <a:p>
              <a:r>
                <a:rPr lang="zh-CN" altLang="en-US" sz="2667" b="1" dirty="0" smtClean="0">
                  <a:solidFill>
                    <a:srgbClr val="C00000"/>
                  </a:solidFill>
                  <a:cs typeface="+mn-ea"/>
                  <a:sym typeface="+mn-lt"/>
                </a:rPr>
                <a:t>十二大党章</a:t>
              </a:r>
              <a:endParaRPr lang="zh-CN" altLang="en-US" sz="2667" b="1" dirty="0">
                <a:solidFill>
                  <a:srgbClr val="C00000"/>
                </a:solidFill>
                <a:cs typeface="+mn-ea"/>
                <a:sym typeface="+mn-lt"/>
              </a:endParaRPr>
            </a:p>
          </p:txBody>
        </p:sp>
        <p:sp>
          <p:nvSpPr>
            <p:cNvPr id="82" name="TextBox 7"/>
            <p:cNvSpPr txBox="1"/>
            <p:nvPr/>
          </p:nvSpPr>
          <p:spPr>
            <a:xfrm>
              <a:off x="6341696" y="4005914"/>
              <a:ext cx="4920891" cy="461665"/>
            </a:xfrm>
            <a:prstGeom prst="rect">
              <a:avLst/>
            </a:prstGeom>
            <a:noFill/>
          </p:spPr>
          <p:txBody>
            <a:bodyPr wrap="square" rtlCol="0">
              <a:spAutoFit/>
            </a:bodyPr>
            <a:lstStyle/>
            <a:p>
              <a:r>
                <a:rPr lang="zh-CN" altLang="en-US" sz="2400" b="1" dirty="0">
                  <a:solidFill>
                    <a:schemeClr val="tx1">
                      <a:lumMod val="75000"/>
                      <a:lumOff val="25000"/>
                    </a:schemeClr>
                  </a:solidFill>
                  <a:cs typeface="+mn-ea"/>
                  <a:sym typeface="+mn-lt"/>
                </a:rPr>
                <a:t>走上依章建党发展道路</a:t>
              </a:r>
            </a:p>
          </p:txBody>
        </p:sp>
      </p:grpSp>
      <p:grpSp>
        <p:nvGrpSpPr>
          <p:cNvPr id="10" name="组合 9"/>
          <p:cNvGrpSpPr/>
          <p:nvPr/>
        </p:nvGrpSpPr>
        <p:grpSpPr>
          <a:xfrm>
            <a:off x="6383043" y="5270949"/>
            <a:ext cx="3264362" cy="855581"/>
            <a:chOff x="6383043" y="5270949"/>
            <a:chExt cx="3264362" cy="855581"/>
          </a:xfrm>
        </p:grpSpPr>
        <p:sp>
          <p:nvSpPr>
            <p:cNvPr id="84" name="TextBox 11"/>
            <p:cNvSpPr txBox="1"/>
            <p:nvPr/>
          </p:nvSpPr>
          <p:spPr>
            <a:xfrm>
              <a:off x="6383043" y="5270949"/>
              <a:ext cx="2112234" cy="523220"/>
            </a:xfrm>
            <a:prstGeom prst="rect">
              <a:avLst/>
            </a:prstGeom>
            <a:noFill/>
          </p:spPr>
          <p:txBody>
            <a:bodyPr wrap="square" rtlCol="0">
              <a:spAutoFit/>
            </a:bodyPr>
            <a:lstStyle/>
            <a:p>
              <a:r>
                <a:rPr lang="en-US" altLang="zh-CN" sz="2800" b="1" dirty="0" smtClean="0">
                  <a:solidFill>
                    <a:schemeClr val="tx1">
                      <a:lumMod val="75000"/>
                      <a:lumOff val="25000"/>
                    </a:schemeClr>
                  </a:solidFill>
                  <a:latin typeface="+mj-ea"/>
                  <a:ea typeface="+mj-ea"/>
                  <a:cs typeface="+mn-ea"/>
                  <a:sym typeface="+mn-lt"/>
                </a:rPr>
                <a:t>2002</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85" name="TextBox 91"/>
            <p:cNvSpPr txBox="1"/>
            <p:nvPr/>
          </p:nvSpPr>
          <p:spPr>
            <a:xfrm>
              <a:off x="6383043" y="5746874"/>
              <a:ext cx="3264362" cy="379656"/>
            </a:xfrm>
            <a:prstGeom prst="rect">
              <a:avLst/>
            </a:prstGeom>
            <a:noFill/>
          </p:spPr>
          <p:txBody>
            <a:bodyPr wrap="square" rtlCol="0">
              <a:spAutoFit/>
            </a:bodyPr>
            <a:lstStyle/>
            <a:p>
              <a:r>
                <a:rPr lang="zh-CN" altLang="en-US" b="1" dirty="0" smtClean="0">
                  <a:solidFill>
                    <a:schemeClr val="tx1">
                      <a:lumMod val="75000"/>
                      <a:lumOff val="25000"/>
                    </a:schemeClr>
                  </a:solidFill>
                  <a:cs typeface="+mn-ea"/>
                  <a:sym typeface="+mn-lt"/>
                </a:rPr>
                <a:t>北京</a:t>
              </a:r>
              <a:endParaRPr lang="zh-CN" altLang="en-US" b="1" dirty="0">
                <a:solidFill>
                  <a:schemeClr val="tx1">
                    <a:lumMod val="75000"/>
                    <a:lumOff val="25000"/>
                  </a:schemeClr>
                </a:solidFill>
                <a:cs typeface="+mn-ea"/>
                <a:sym typeface="+mn-lt"/>
              </a:endParaRPr>
            </a:p>
          </p:txBody>
        </p:sp>
      </p:grpSp>
      <p:grpSp>
        <p:nvGrpSpPr>
          <p:cNvPr id="86" name="组合 85"/>
          <p:cNvGrpSpPr/>
          <p:nvPr/>
        </p:nvGrpSpPr>
        <p:grpSpPr>
          <a:xfrm>
            <a:off x="5821551" y="5421965"/>
            <a:ext cx="478346" cy="478346"/>
            <a:chOff x="5809676" y="698325"/>
            <a:chExt cx="478346" cy="478346"/>
          </a:xfrm>
        </p:grpSpPr>
        <p:sp>
          <p:nvSpPr>
            <p:cNvPr id="87" name="椭圆 86"/>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8" name="图片 8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grpSp>
        <p:nvGrpSpPr>
          <p:cNvPr id="9" name="组合 8"/>
          <p:cNvGrpSpPr/>
          <p:nvPr/>
        </p:nvGrpSpPr>
        <p:grpSpPr>
          <a:xfrm>
            <a:off x="1151906" y="5252072"/>
            <a:ext cx="4562749" cy="893244"/>
            <a:chOff x="1151906" y="5252072"/>
            <a:chExt cx="4562749" cy="893244"/>
          </a:xfrm>
        </p:grpSpPr>
        <p:sp>
          <p:nvSpPr>
            <p:cNvPr id="83" name="TextBox 7"/>
            <p:cNvSpPr txBox="1"/>
            <p:nvPr/>
          </p:nvSpPr>
          <p:spPr>
            <a:xfrm>
              <a:off x="1874656" y="5252072"/>
              <a:ext cx="3839999" cy="502766"/>
            </a:xfrm>
            <a:prstGeom prst="rect">
              <a:avLst/>
            </a:prstGeom>
            <a:noFill/>
          </p:spPr>
          <p:txBody>
            <a:bodyPr wrap="square" rtlCol="0">
              <a:spAutoFit/>
            </a:bodyPr>
            <a:lstStyle/>
            <a:p>
              <a:pPr algn="r"/>
              <a:r>
                <a:rPr lang="zh-CN" altLang="en-US" sz="2667" b="1" dirty="0" smtClean="0">
                  <a:solidFill>
                    <a:srgbClr val="C00000"/>
                  </a:solidFill>
                  <a:cs typeface="+mn-ea"/>
                  <a:sym typeface="+mn-lt"/>
                </a:rPr>
                <a:t>十六大大党章</a:t>
              </a:r>
              <a:endParaRPr lang="zh-CN" altLang="en-US" sz="2667" b="1" dirty="0">
                <a:solidFill>
                  <a:srgbClr val="C00000"/>
                </a:solidFill>
                <a:cs typeface="+mn-ea"/>
                <a:sym typeface="+mn-lt"/>
              </a:endParaRPr>
            </a:p>
          </p:txBody>
        </p:sp>
        <p:sp>
          <p:nvSpPr>
            <p:cNvPr id="89" name="TextBox 7"/>
            <p:cNvSpPr txBox="1"/>
            <p:nvPr/>
          </p:nvSpPr>
          <p:spPr>
            <a:xfrm>
              <a:off x="1151906" y="5683651"/>
              <a:ext cx="4562749" cy="461665"/>
            </a:xfrm>
            <a:prstGeom prst="rect">
              <a:avLst/>
            </a:prstGeom>
            <a:noFill/>
          </p:spPr>
          <p:txBody>
            <a:bodyPr wrap="square" rtlCol="0">
              <a:spAutoFit/>
            </a:bodyPr>
            <a:lstStyle/>
            <a:p>
              <a:pPr algn="r"/>
              <a:r>
                <a:rPr lang="zh-CN" altLang="en-US" sz="2400" b="1" dirty="0">
                  <a:solidFill>
                    <a:schemeClr val="tx1">
                      <a:lumMod val="75000"/>
                      <a:lumOff val="25000"/>
                    </a:schemeClr>
                  </a:solidFill>
                  <a:cs typeface="+mn-ea"/>
                  <a:sym typeface="+mn-lt"/>
                </a:rPr>
                <a:t>确立党的根本属性</a:t>
              </a:r>
              <a:r>
                <a:rPr lang="en-US" altLang="zh-CN" sz="2400" b="1" dirty="0">
                  <a:solidFill>
                    <a:schemeClr val="tx1">
                      <a:lumMod val="75000"/>
                      <a:lumOff val="25000"/>
                    </a:schemeClr>
                  </a:solidFill>
                  <a:cs typeface="+mn-ea"/>
                  <a:sym typeface="+mn-lt"/>
                </a:rPr>
                <a:t>1-2-3</a:t>
              </a:r>
              <a:r>
                <a:rPr lang="zh-CN" altLang="en-US" sz="2400" b="1" dirty="0">
                  <a:solidFill>
                    <a:schemeClr val="tx1">
                      <a:lumMod val="75000"/>
                      <a:lumOff val="25000"/>
                    </a:schemeClr>
                  </a:solidFill>
                  <a:cs typeface="+mn-ea"/>
                  <a:sym typeface="+mn-lt"/>
                </a:rPr>
                <a:t>结构</a:t>
              </a:r>
            </a:p>
          </p:txBody>
        </p:sp>
      </p:grpSp>
    </p:spTree>
    <p:extLst>
      <p:ext uri="{BB962C8B-B14F-4D97-AF65-F5344CB8AC3E}">
        <p14:creationId xmlns:p14="http://schemas.microsoft.com/office/powerpoint/2010/main" xmlns="" val="3716995069"/>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7"/>
                                        </p:tgtEl>
                                        <p:attrNameLst>
                                          <p:attrName>style.visibility</p:attrName>
                                        </p:attrNameLst>
                                      </p:cBhvr>
                                      <p:to>
                                        <p:strVal val="visible"/>
                                      </p:to>
                                    </p:set>
                                    <p:anim calcmode="lin" valueType="num">
                                      <p:cBhvr>
                                        <p:cTn id="27" dur="500" fill="hold"/>
                                        <p:tgtEl>
                                          <p:spTgt spid="37"/>
                                        </p:tgtEl>
                                        <p:attrNameLst>
                                          <p:attrName>ppt_w</p:attrName>
                                        </p:attrNameLst>
                                      </p:cBhvr>
                                      <p:tavLst>
                                        <p:tav tm="0">
                                          <p:val>
                                            <p:fltVal val="0"/>
                                          </p:val>
                                        </p:tav>
                                        <p:tav tm="100000">
                                          <p:val>
                                            <p:strVal val="#ppt_w"/>
                                          </p:val>
                                        </p:tav>
                                      </p:tavLst>
                                    </p:anim>
                                    <p:anim calcmode="lin" valueType="num">
                                      <p:cBhvr>
                                        <p:cTn id="28" dur="500" fill="hold"/>
                                        <p:tgtEl>
                                          <p:spTgt spid="37"/>
                                        </p:tgtEl>
                                        <p:attrNameLst>
                                          <p:attrName>ppt_h</p:attrName>
                                        </p:attrNameLst>
                                      </p:cBhvr>
                                      <p:tavLst>
                                        <p:tav tm="0">
                                          <p:val>
                                            <p:fltVal val="0"/>
                                          </p:val>
                                        </p:tav>
                                        <p:tav tm="100000">
                                          <p:val>
                                            <p:strVal val="#ppt_h"/>
                                          </p:val>
                                        </p:tav>
                                      </p:tavLst>
                                    </p:anim>
                                    <p:animEffect transition="in" filter="fade">
                                      <p:cBhvr>
                                        <p:cTn id="29" dur="500"/>
                                        <p:tgtEl>
                                          <p:spTgt spid="3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fill="hold"/>
                                        <p:tgtEl>
                                          <p:spTgt spid="5"/>
                                        </p:tgtEl>
                                        <p:attrNameLst>
                                          <p:attrName>ppt_x</p:attrName>
                                        </p:attrNameLst>
                                      </p:cBhvr>
                                      <p:tavLst>
                                        <p:tav tm="0">
                                          <p:val>
                                            <p:strVal val="1+#ppt_w/2"/>
                                          </p:val>
                                        </p:tav>
                                        <p:tav tm="100000">
                                          <p:val>
                                            <p:strVal val="#ppt_x"/>
                                          </p:val>
                                        </p:tav>
                                      </p:tavLst>
                                    </p:anim>
                                    <p:anim calcmode="lin" valueType="num">
                                      <p:cBhvr additive="base">
                                        <p:cTn id="34" dur="500" fill="hold"/>
                                        <p:tgtEl>
                                          <p:spTgt spid="5"/>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8" fill="hold" nodeType="after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0-#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53" presetClass="entr" presetSubtype="16" fill="hold" nodeType="afterEffect">
                                  <p:stCondLst>
                                    <p:cond delay="0"/>
                                  </p:stCondLst>
                                  <p:childTnLst>
                                    <p:set>
                                      <p:cBhvr>
                                        <p:cTn id="42" dur="1" fill="hold">
                                          <p:stCondLst>
                                            <p:cond delay="0"/>
                                          </p:stCondLst>
                                        </p:cTn>
                                        <p:tgtEl>
                                          <p:spTgt spid="79"/>
                                        </p:tgtEl>
                                        <p:attrNameLst>
                                          <p:attrName>style.visibility</p:attrName>
                                        </p:attrNameLst>
                                      </p:cBhvr>
                                      <p:to>
                                        <p:strVal val="visible"/>
                                      </p:to>
                                    </p:set>
                                    <p:anim calcmode="lin" valueType="num">
                                      <p:cBhvr>
                                        <p:cTn id="43" dur="500" fill="hold"/>
                                        <p:tgtEl>
                                          <p:spTgt spid="79"/>
                                        </p:tgtEl>
                                        <p:attrNameLst>
                                          <p:attrName>ppt_w</p:attrName>
                                        </p:attrNameLst>
                                      </p:cBhvr>
                                      <p:tavLst>
                                        <p:tav tm="0">
                                          <p:val>
                                            <p:fltVal val="0"/>
                                          </p:val>
                                        </p:tav>
                                        <p:tav tm="100000">
                                          <p:val>
                                            <p:strVal val="#ppt_w"/>
                                          </p:val>
                                        </p:tav>
                                      </p:tavLst>
                                    </p:anim>
                                    <p:anim calcmode="lin" valueType="num">
                                      <p:cBhvr>
                                        <p:cTn id="44" dur="500" fill="hold"/>
                                        <p:tgtEl>
                                          <p:spTgt spid="79"/>
                                        </p:tgtEl>
                                        <p:attrNameLst>
                                          <p:attrName>ppt_h</p:attrName>
                                        </p:attrNameLst>
                                      </p:cBhvr>
                                      <p:tavLst>
                                        <p:tav tm="0">
                                          <p:val>
                                            <p:fltVal val="0"/>
                                          </p:val>
                                        </p:tav>
                                        <p:tav tm="100000">
                                          <p:val>
                                            <p:strVal val="#ppt_h"/>
                                          </p:val>
                                        </p:tav>
                                      </p:tavLst>
                                    </p:anim>
                                    <p:animEffect transition="in" filter="fade">
                                      <p:cBhvr>
                                        <p:cTn id="45" dur="500"/>
                                        <p:tgtEl>
                                          <p:spTgt spid="79"/>
                                        </p:tgtEl>
                                      </p:cBhvr>
                                    </p:animEffect>
                                  </p:childTnLst>
                                </p:cTn>
                              </p:par>
                            </p:childTnLst>
                          </p:cTn>
                        </p:par>
                        <p:par>
                          <p:cTn id="46" fill="hold">
                            <p:stCondLst>
                              <p:cond delay="4000"/>
                            </p:stCondLst>
                            <p:childTnLst>
                              <p:par>
                                <p:cTn id="47" presetID="2" presetClass="entr" presetSubtype="8" fill="hold" nodeType="after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0-#ppt_w/2"/>
                                          </p:val>
                                        </p:tav>
                                        <p:tav tm="100000">
                                          <p:val>
                                            <p:strVal val="#ppt_x"/>
                                          </p:val>
                                        </p:tav>
                                      </p:tavLst>
                                    </p:anim>
                                    <p:anim calcmode="lin" valueType="num">
                                      <p:cBhvr additive="base">
                                        <p:cTn id="50" dur="500" fill="hold"/>
                                        <p:tgtEl>
                                          <p:spTgt spid="6"/>
                                        </p:tgtEl>
                                        <p:attrNameLst>
                                          <p:attrName>ppt_y</p:attrName>
                                        </p:attrNameLst>
                                      </p:cBhvr>
                                      <p:tavLst>
                                        <p:tav tm="0">
                                          <p:val>
                                            <p:strVal val="#ppt_y"/>
                                          </p:val>
                                        </p:tav>
                                        <p:tav tm="100000">
                                          <p:val>
                                            <p:strVal val="#ppt_y"/>
                                          </p:val>
                                        </p:tav>
                                      </p:tavLst>
                                    </p:anim>
                                  </p:childTnLst>
                                </p:cTn>
                              </p:par>
                            </p:childTnLst>
                          </p:cTn>
                        </p:par>
                        <p:par>
                          <p:cTn id="51" fill="hold">
                            <p:stCondLst>
                              <p:cond delay="4500"/>
                            </p:stCondLst>
                            <p:childTnLst>
                              <p:par>
                                <p:cTn id="52" presetID="2" presetClass="entr" presetSubtype="2" fill="hold" nodeType="afterEffect">
                                  <p:stCondLst>
                                    <p:cond delay="0"/>
                                  </p:stCondLst>
                                  <p:childTnLst>
                                    <p:set>
                                      <p:cBhvr>
                                        <p:cTn id="53" dur="1" fill="hold">
                                          <p:stCondLst>
                                            <p:cond delay="0"/>
                                          </p:stCondLst>
                                        </p:cTn>
                                        <p:tgtEl>
                                          <p:spTgt spid="7"/>
                                        </p:tgtEl>
                                        <p:attrNameLst>
                                          <p:attrName>style.visibility</p:attrName>
                                        </p:attrNameLst>
                                      </p:cBhvr>
                                      <p:to>
                                        <p:strVal val="visible"/>
                                      </p:to>
                                    </p:set>
                                    <p:anim calcmode="lin" valueType="num">
                                      <p:cBhvr additive="base">
                                        <p:cTn id="54" dur="500" fill="hold"/>
                                        <p:tgtEl>
                                          <p:spTgt spid="7"/>
                                        </p:tgtEl>
                                        <p:attrNameLst>
                                          <p:attrName>ppt_x</p:attrName>
                                        </p:attrNameLst>
                                      </p:cBhvr>
                                      <p:tavLst>
                                        <p:tav tm="0">
                                          <p:val>
                                            <p:strVal val="1+#ppt_w/2"/>
                                          </p:val>
                                        </p:tav>
                                        <p:tav tm="100000">
                                          <p:val>
                                            <p:strVal val="#ppt_x"/>
                                          </p:val>
                                        </p:tav>
                                      </p:tavLst>
                                    </p:anim>
                                    <p:anim calcmode="lin" valueType="num">
                                      <p:cBhvr additive="base">
                                        <p:cTn id="55" dur="500" fill="hold"/>
                                        <p:tgtEl>
                                          <p:spTgt spid="7"/>
                                        </p:tgtEl>
                                        <p:attrNameLst>
                                          <p:attrName>ppt_y</p:attrName>
                                        </p:attrNameLst>
                                      </p:cBhvr>
                                      <p:tavLst>
                                        <p:tav tm="0">
                                          <p:val>
                                            <p:strVal val="#ppt_y"/>
                                          </p:val>
                                        </p:tav>
                                        <p:tav tm="100000">
                                          <p:val>
                                            <p:strVal val="#ppt_y"/>
                                          </p:val>
                                        </p:tav>
                                      </p:tavLst>
                                    </p:anim>
                                  </p:childTnLst>
                                </p:cTn>
                              </p:par>
                            </p:childTnLst>
                          </p:cTn>
                        </p:par>
                        <p:par>
                          <p:cTn id="56" fill="hold">
                            <p:stCondLst>
                              <p:cond delay="5000"/>
                            </p:stCondLst>
                            <p:childTnLst>
                              <p:par>
                                <p:cTn id="57" presetID="53" presetClass="entr" presetSubtype="16" fill="hold" nodeType="afterEffect">
                                  <p:stCondLst>
                                    <p:cond delay="0"/>
                                  </p:stCondLst>
                                  <p:childTnLst>
                                    <p:set>
                                      <p:cBhvr>
                                        <p:cTn id="58" dur="1" fill="hold">
                                          <p:stCondLst>
                                            <p:cond delay="0"/>
                                          </p:stCondLst>
                                        </p:cTn>
                                        <p:tgtEl>
                                          <p:spTgt spid="86"/>
                                        </p:tgtEl>
                                        <p:attrNameLst>
                                          <p:attrName>style.visibility</p:attrName>
                                        </p:attrNameLst>
                                      </p:cBhvr>
                                      <p:to>
                                        <p:strVal val="visible"/>
                                      </p:to>
                                    </p:set>
                                    <p:anim calcmode="lin" valueType="num">
                                      <p:cBhvr>
                                        <p:cTn id="59" dur="500" fill="hold"/>
                                        <p:tgtEl>
                                          <p:spTgt spid="86"/>
                                        </p:tgtEl>
                                        <p:attrNameLst>
                                          <p:attrName>ppt_w</p:attrName>
                                        </p:attrNameLst>
                                      </p:cBhvr>
                                      <p:tavLst>
                                        <p:tav tm="0">
                                          <p:val>
                                            <p:fltVal val="0"/>
                                          </p:val>
                                        </p:tav>
                                        <p:tav tm="100000">
                                          <p:val>
                                            <p:strVal val="#ppt_w"/>
                                          </p:val>
                                        </p:tav>
                                      </p:tavLst>
                                    </p:anim>
                                    <p:anim calcmode="lin" valueType="num">
                                      <p:cBhvr>
                                        <p:cTn id="60" dur="500" fill="hold"/>
                                        <p:tgtEl>
                                          <p:spTgt spid="86"/>
                                        </p:tgtEl>
                                        <p:attrNameLst>
                                          <p:attrName>ppt_h</p:attrName>
                                        </p:attrNameLst>
                                      </p:cBhvr>
                                      <p:tavLst>
                                        <p:tav tm="0">
                                          <p:val>
                                            <p:fltVal val="0"/>
                                          </p:val>
                                        </p:tav>
                                        <p:tav tm="100000">
                                          <p:val>
                                            <p:strVal val="#ppt_h"/>
                                          </p:val>
                                        </p:tav>
                                      </p:tavLst>
                                    </p:anim>
                                    <p:animEffect transition="in" filter="fade">
                                      <p:cBhvr>
                                        <p:cTn id="61" dur="500"/>
                                        <p:tgtEl>
                                          <p:spTgt spid="86"/>
                                        </p:tgtEl>
                                      </p:cBhvr>
                                    </p:animEffect>
                                  </p:childTnLst>
                                </p:cTn>
                              </p:par>
                            </p:childTnLst>
                          </p:cTn>
                        </p:par>
                        <p:par>
                          <p:cTn id="62" fill="hold">
                            <p:stCondLst>
                              <p:cond delay="5500"/>
                            </p:stCondLst>
                            <p:childTnLst>
                              <p:par>
                                <p:cTn id="63" presetID="2" presetClass="entr" presetSubtype="2" fill="hold" nodeType="afterEffect">
                                  <p:stCondLst>
                                    <p:cond delay="0"/>
                                  </p:stCondLst>
                                  <p:childTnLst>
                                    <p:set>
                                      <p:cBhvr>
                                        <p:cTn id="64" dur="1" fill="hold">
                                          <p:stCondLst>
                                            <p:cond delay="0"/>
                                          </p:stCondLst>
                                        </p:cTn>
                                        <p:tgtEl>
                                          <p:spTgt spid="10"/>
                                        </p:tgtEl>
                                        <p:attrNameLst>
                                          <p:attrName>style.visibility</p:attrName>
                                        </p:attrNameLst>
                                      </p:cBhvr>
                                      <p:to>
                                        <p:strVal val="visible"/>
                                      </p:to>
                                    </p:set>
                                    <p:anim calcmode="lin" valueType="num">
                                      <p:cBhvr additive="base">
                                        <p:cTn id="65" dur="500" fill="hold"/>
                                        <p:tgtEl>
                                          <p:spTgt spid="10"/>
                                        </p:tgtEl>
                                        <p:attrNameLst>
                                          <p:attrName>ppt_x</p:attrName>
                                        </p:attrNameLst>
                                      </p:cBhvr>
                                      <p:tavLst>
                                        <p:tav tm="0">
                                          <p:val>
                                            <p:strVal val="1+#ppt_w/2"/>
                                          </p:val>
                                        </p:tav>
                                        <p:tav tm="100000">
                                          <p:val>
                                            <p:strVal val="#ppt_x"/>
                                          </p:val>
                                        </p:tav>
                                      </p:tavLst>
                                    </p:anim>
                                    <p:anim calcmode="lin" valueType="num">
                                      <p:cBhvr additive="base">
                                        <p:cTn id="66" dur="500" fill="hold"/>
                                        <p:tgtEl>
                                          <p:spTgt spid="10"/>
                                        </p:tgtEl>
                                        <p:attrNameLst>
                                          <p:attrName>ppt_y</p:attrName>
                                        </p:attrNameLst>
                                      </p:cBhvr>
                                      <p:tavLst>
                                        <p:tav tm="0">
                                          <p:val>
                                            <p:strVal val="#ppt_y"/>
                                          </p:val>
                                        </p:tav>
                                        <p:tav tm="100000">
                                          <p:val>
                                            <p:strVal val="#ppt_y"/>
                                          </p:val>
                                        </p:tav>
                                      </p:tavLst>
                                    </p:anim>
                                  </p:childTnLst>
                                </p:cTn>
                              </p:par>
                            </p:childTnLst>
                          </p:cTn>
                        </p:par>
                        <p:par>
                          <p:cTn id="67" fill="hold">
                            <p:stCondLst>
                              <p:cond delay="6000"/>
                            </p:stCondLst>
                            <p:childTnLst>
                              <p:par>
                                <p:cTn id="68" presetID="2" presetClass="entr" presetSubtype="8" fill="hold" nodeType="afterEffect">
                                  <p:stCondLst>
                                    <p:cond delay="0"/>
                                  </p:stCondLst>
                                  <p:childTnLst>
                                    <p:set>
                                      <p:cBhvr>
                                        <p:cTn id="69" dur="1" fill="hold">
                                          <p:stCondLst>
                                            <p:cond delay="0"/>
                                          </p:stCondLst>
                                        </p:cTn>
                                        <p:tgtEl>
                                          <p:spTgt spid="9"/>
                                        </p:tgtEl>
                                        <p:attrNameLst>
                                          <p:attrName>style.visibility</p:attrName>
                                        </p:attrNameLst>
                                      </p:cBhvr>
                                      <p:to>
                                        <p:strVal val="visible"/>
                                      </p:to>
                                    </p:set>
                                    <p:anim calcmode="lin" valueType="num">
                                      <p:cBhvr additive="base">
                                        <p:cTn id="70" dur="500" fill="hold"/>
                                        <p:tgtEl>
                                          <p:spTgt spid="9"/>
                                        </p:tgtEl>
                                        <p:attrNameLst>
                                          <p:attrName>ppt_x</p:attrName>
                                        </p:attrNameLst>
                                      </p:cBhvr>
                                      <p:tavLst>
                                        <p:tav tm="0">
                                          <p:val>
                                            <p:strVal val="0-#ppt_w/2"/>
                                          </p:val>
                                        </p:tav>
                                        <p:tav tm="100000">
                                          <p:val>
                                            <p:strVal val="#ppt_x"/>
                                          </p:val>
                                        </p:tav>
                                      </p:tavLst>
                                    </p:anim>
                                    <p:anim calcmode="lin" valueType="num">
                                      <p:cBhvr additive="base">
                                        <p:cTn id="7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056906" y="2963342"/>
            <a:ext cx="10331533" cy="3176205"/>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6" name="直接连接符 25"/>
          <p:cNvCxnSpPr/>
          <p:nvPr/>
        </p:nvCxnSpPr>
        <p:spPr>
          <a:xfrm>
            <a:off x="5996066" y="-449025"/>
            <a:ext cx="17158" cy="2044425"/>
          </a:xfrm>
          <a:prstGeom prst="line">
            <a:avLst/>
          </a:prstGeom>
          <a:ln>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76" name="TextBox 7"/>
          <p:cNvSpPr txBox="1"/>
          <p:nvPr/>
        </p:nvSpPr>
        <p:spPr>
          <a:xfrm>
            <a:off x="6295743" y="1299280"/>
            <a:ext cx="5391125" cy="913199"/>
          </a:xfrm>
          <a:prstGeom prst="rect">
            <a:avLst/>
          </a:prstGeom>
          <a:noFill/>
        </p:spPr>
        <p:txBody>
          <a:bodyPr wrap="square" rtlCol="0">
            <a:spAutoFit/>
          </a:bodyPr>
          <a:lstStyle/>
          <a:p>
            <a:r>
              <a:rPr lang="zh-CN" altLang="en-US" sz="2667" b="1" dirty="0" smtClean="0">
                <a:solidFill>
                  <a:srgbClr val="C00000"/>
                </a:solidFill>
                <a:cs typeface="+mn-ea"/>
                <a:sym typeface="+mn-lt"/>
              </a:rPr>
              <a:t>中国共产党</a:t>
            </a:r>
            <a:endParaRPr lang="en-US" altLang="zh-CN" sz="2667" b="1" dirty="0" smtClean="0">
              <a:solidFill>
                <a:srgbClr val="C00000"/>
              </a:solidFill>
              <a:cs typeface="+mn-ea"/>
              <a:sym typeface="+mn-lt"/>
            </a:endParaRPr>
          </a:p>
          <a:p>
            <a:r>
              <a:rPr lang="zh-CN" altLang="en-US" sz="2667" b="1" dirty="0" smtClean="0">
                <a:solidFill>
                  <a:srgbClr val="C00000"/>
                </a:solidFill>
                <a:cs typeface="+mn-ea"/>
                <a:sym typeface="+mn-lt"/>
              </a:rPr>
              <a:t>第十九次全国代表大会</a:t>
            </a:r>
            <a:endParaRPr lang="zh-CN" altLang="en-US" sz="2667" b="1" dirty="0">
              <a:solidFill>
                <a:srgbClr val="C00000"/>
              </a:solidFill>
              <a:cs typeface="+mn-ea"/>
              <a:sym typeface="+mn-lt"/>
            </a:endParaRPr>
          </a:p>
        </p:txBody>
      </p:sp>
      <p:grpSp>
        <p:nvGrpSpPr>
          <p:cNvPr id="79" name="组合 78"/>
          <p:cNvGrpSpPr/>
          <p:nvPr/>
        </p:nvGrpSpPr>
        <p:grpSpPr>
          <a:xfrm>
            <a:off x="5774051" y="1566079"/>
            <a:ext cx="478346" cy="478346"/>
            <a:chOff x="5809676" y="698325"/>
            <a:chExt cx="478346" cy="478346"/>
          </a:xfrm>
        </p:grpSpPr>
        <p:sp>
          <p:nvSpPr>
            <p:cNvPr id="80" name="椭圆 79"/>
            <p:cNvSpPr/>
            <p:nvPr/>
          </p:nvSpPr>
          <p:spPr>
            <a:xfrm>
              <a:off x="5809676" y="698325"/>
              <a:ext cx="478346" cy="47834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1" name="图片 8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98975" y="756968"/>
              <a:ext cx="299749" cy="313561"/>
            </a:xfrm>
            <a:prstGeom prst="rect">
              <a:avLst/>
            </a:prstGeom>
          </p:spPr>
        </p:pic>
      </p:grpSp>
      <p:sp>
        <p:nvSpPr>
          <p:cNvPr id="82" name="TextBox 7"/>
          <p:cNvSpPr txBox="1"/>
          <p:nvPr/>
        </p:nvSpPr>
        <p:spPr>
          <a:xfrm>
            <a:off x="1518219" y="3468004"/>
            <a:ext cx="9668339" cy="2308324"/>
          </a:xfrm>
          <a:prstGeom prst="rect">
            <a:avLst/>
          </a:prstGeom>
          <a:noFill/>
        </p:spPr>
        <p:txBody>
          <a:bodyPr wrap="square" rtlCol="0">
            <a:spAutoFit/>
          </a:bodyPr>
          <a:lstStyle/>
          <a:p>
            <a:pPr>
              <a:lnSpc>
                <a:spcPct val="150000"/>
              </a:lnSpc>
            </a:pPr>
            <a:r>
              <a:rPr lang="zh-CN" altLang="en-US" sz="2400" dirty="0">
                <a:solidFill>
                  <a:schemeClr val="tx1">
                    <a:lumMod val="75000"/>
                    <a:lumOff val="25000"/>
                  </a:schemeClr>
                </a:solidFill>
                <a:cs typeface="+mn-ea"/>
                <a:sym typeface="+mn-lt"/>
              </a:rPr>
              <a:t>大会通过了关于</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中国共产党章程（修正案）</a:t>
            </a:r>
            <a:r>
              <a:rPr lang="en-US" altLang="zh-CN" sz="2400" dirty="0">
                <a:solidFill>
                  <a:schemeClr val="tx1">
                    <a:lumMod val="75000"/>
                    <a:lumOff val="25000"/>
                  </a:schemeClr>
                </a:solidFill>
                <a:cs typeface="+mn-ea"/>
                <a:sym typeface="+mn-lt"/>
              </a:rPr>
              <a:t>》</a:t>
            </a:r>
            <a:r>
              <a:rPr lang="zh-CN" altLang="en-US" sz="2400" dirty="0">
                <a:solidFill>
                  <a:schemeClr val="tx1">
                    <a:lumMod val="75000"/>
                    <a:lumOff val="25000"/>
                  </a:schemeClr>
                </a:solidFill>
                <a:cs typeface="+mn-ea"/>
                <a:sym typeface="+mn-lt"/>
              </a:rPr>
              <a:t>的决议，决定这一修正案自通过之日起生效。大会一致同意，在党章中把习近平新时代中国特色社会主义思想同马克思列宁主义、毛泽东思想、邓小平理论、“三个代表”重要思想、科学发展观一道确立为党的行动指南。</a:t>
            </a:r>
          </a:p>
        </p:txBody>
      </p:sp>
      <p:sp>
        <p:nvSpPr>
          <p:cNvPr id="33" name="圆角矩形 32"/>
          <p:cNvSpPr/>
          <p:nvPr/>
        </p:nvSpPr>
        <p:spPr>
          <a:xfrm>
            <a:off x="2189176" y="2572480"/>
            <a:ext cx="8066993" cy="6502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t>习近平新时代中国特色社会主义思想写入党章</a:t>
            </a:r>
          </a:p>
        </p:txBody>
      </p:sp>
      <p:grpSp>
        <p:nvGrpSpPr>
          <p:cNvPr id="2" name="组合 1"/>
          <p:cNvGrpSpPr/>
          <p:nvPr/>
        </p:nvGrpSpPr>
        <p:grpSpPr>
          <a:xfrm>
            <a:off x="3577439" y="1299280"/>
            <a:ext cx="2136108" cy="928278"/>
            <a:chOff x="3577439" y="1299280"/>
            <a:chExt cx="2136108" cy="928278"/>
          </a:xfrm>
        </p:grpSpPr>
        <p:sp>
          <p:nvSpPr>
            <p:cNvPr id="77" name="TextBox 11"/>
            <p:cNvSpPr txBox="1"/>
            <p:nvPr/>
          </p:nvSpPr>
          <p:spPr>
            <a:xfrm>
              <a:off x="3601313" y="1299280"/>
              <a:ext cx="2112234" cy="523220"/>
            </a:xfrm>
            <a:prstGeom prst="rect">
              <a:avLst/>
            </a:prstGeom>
            <a:noFill/>
          </p:spPr>
          <p:txBody>
            <a:bodyPr wrap="square" rtlCol="0">
              <a:spAutoFit/>
            </a:bodyPr>
            <a:lstStyle/>
            <a:p>
              <a:pPr algn="r"/>
              <a:r>
                <a:rPr lang="en-US" altLang="zh-CN" sz="2800" b="1" dirty="0" smtClean="0">
                  <a:solidFill>
                    <a:schemeClr val="tx1">
                      <a:lumMod val="75000"/>
                      <a:lumOff val="25000"/>
                    </a:schemeClr>
                  </a:solidFill>
                  <a:latin typeface="+mj-ea"/>
                  <a:ea typeface="+mj-ea"/>
                  <a:cs typeface="+mn-ea"/>
                  <a:sym typeface="+mn-lt"/>
                </a:rPr>
                <a:t>2017</a:t>
              </a:r>
              <a:r>
                <a:rPr lang="zh-CN" altLang="en-US" sz="2800" b="1" dirty="0" smtClean="0">
                  <a:solidFill>
                    <a:schemeClr val="tx1">
                      <a:lumMod val="75000"/>
                      <a:lumOff val="25000"/>
                    </a:schemeClr>
                  </a:solidFill>
                  <a:latin typeface="+mj-ea"/>
                  <a:ea typeface="+mj-ea"/>
                  <a:cs typeface="+mn-ea"/>
                  <a:sym typeface="+mn-lt"/>
                </a:rPr>
                <a:t>年</a:t>
              </a:r>
              <a:endParaRPr lang="zh-CN" altLang="en-US" sz="2800" b="1" dirty="0">
                <a:solidFill>
                  <a:schemeClr val="tx1">
                    <a:lumMod val="75000"/>
                    <a:lumOff val="25000"/>
                  </a:schemeClr>
                </a:solidFill>
                <a:latin typeface="+mj-ea"/>
                <a:ea typeface="+mj-ea"/>
                <a:cs typeface="+mn-ea"/>
                <a:sym typeface="+mn-lt"/>
              </a:endParaRPr>
            </a:p>
          </p:txBody>
        </p:sp>
        <p:sp>
          <p:nvSpPr>
            <p:cNvPr id="41" name="TextBox 11"/>
            <p:cNvSpPr txBox="1"/>
            <p:nvPr/>
          </p:nvSpPr>
          <p:spPr>
            <a:xfrm>
              <a:off x="3577439" y="1704338"/>
              <a:ext cx="2112234" cy="523220"/>
            </a:xfrm>
            <a:prstGeom prst="rect">
              <a:avLst/>
            </a:prstGeom>
            <a:noFill/>
          </p:spPr>
          <p:txBody>
            <a:bodyPr wrap="square" rtlCol="0">
              <a:spAutoFit/>
            </a:bodyPr>
            <a:lstStyle/>
            <a:p>
              <a:pPr algn="r"/>
              <a:r>
                <a:rPr lang="zh-CN" altLang="en-US" sz="2800" b="1" dirty="0" smtClean="0">
                  <a:solidFill>
                    <a:schemeClr val="tx1">
                      <a:lumMod val="75000"/>
                      <a:lumOff val="25000"/>
                    </a:schemeClr>
                  </a:solidFill>
                  <a:latin typeface="+mj-ea"/>
                  <a:ea typeface="+mj-ea"/>
                  <a:cs typeface="+mn-ea"/>
                  <a:sym typeface="+mn-lt"/>
                </a:rPr>
                <a:t>北京</a:t>
              </a:r>
              <a:endParaRPr lang="zh-CN" altLang="en-US" sz="2800" b="1" dirty="0">
                <a:solidFill>
                  <a:schemeClr val="tx1">
                    <a:lumMod val="75000"/>
                    <a:lumOff val="25000"/>
                  </a:schemeClr>
                </a:solidFill>
                <a:latin typeface="+mj-ea"/>
                <a:ea typeface="+mj-ea"/>
                <a:cs typeface="+mn-ea"/>
                <a:sym typeface="+mn-lt"/>
              </a:endParaRPr>
            </a:p>
          </p:txBody>
        </p:sp>
      </p:grpSp>
    </p:spTree>
    <p:extLst>
      <p:ext uri="{BB962C8B-B14F-4D97-AF65-F5344CB8AC3E}">
        <p14:creationId xmlns:p14="http://schemas.microsoft.com/office/powerpoint/2010/main" xmlns="" val="1197577564"/>
      </p:ext>
    </p:extLst>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up)">
                                      <p:cBhvr>
                                        <p:cTn id="7" dur="500"/>
                                        <p:tgtEl>
                                          <p:spTgt spid="2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9"/>
                                        </p:tgtEl>
                                        <p:attrNameLst>
                                          <p:attrName>style.visibility</p:attrName>
                                        </p:attrNameLst>
                                      </p:cBhvr>
                                      <p:to>
                                        <p:strVal val="visible"/>
                                      </p:to>
                                    </p:set>
                                    <p:anim calcmode="lin" valueType="num">
                                      <p:cBhvr>
                                        <p:cTn id="11" dur="500" fill="hold"/>
                                        <p:tgtEl>
                                          <p:spTgt spid="79"/>
                                        </p:tgtEl>
                                        <p:attrNameLst>
                                          <p:attrName>ppt_w</p:attrName>
                                        </p:attrNameLst>
                                      </p:cBhvr>
                                      <p:tavLst>
                                        <p:tav tm="0">
                                          <p:val>
                                            <p:fltVal val="0"/>
                                          </p:val>
                                        </p:tav>
                                        <p:tav tm="100000">
                                          <p:val>
                                            <p:strVal val="#ppt_w"/>
                                          </p:val>
                                        </p:tav>
                                      </p:tavLst>
                                    </p:anim>
                                    <p:anim calcmode="lin" valueType="num">
                                      <p:cBhvr>
                                        <p:cTn id="12" dur="500" fill="hold"/>
                                        <p:tgtEl>
                                          <p:spTgt spid="79"/>
                                        </p:tgtEl>
                                        <p:attrNameLst>
                                          <p:attrName>ppt_h</p:attrName>
                                        </p:attrNameLst>
                                      </p:cBhvr>
                                      <p:tavLst>
                                        <p:tav tm="0">
                                          <p:val>
                                            <p:fltVal val="0"/>
                                          </p:val>
                                        </p:tav>
                                        <p:tav tm="100000">
                                          <p:val>
                                            <p:strVal val="#ppt_h"/>
                                          </p:val>
                                        </p:tav>
                                      </p:tavLst>
                                    </p:anim>
                                    <p:animEffect transition="in" filter="fade">
                                      <p:cBhvr>
                                        <p:cTn id="13" dur="500"/>
                                        <p:tgtEl>
                                          <p:spTgt spid="79"/>
                                        </p:tgtEl>
                                      </p:cBhvr>
                                    </p:animEffect>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76"/>
                                        </p:tgtEl>
                                        <p:attrNameLst>
                                          <p:attrName>style.visibility</p:attrName>
                                        </p:attrNameLst>
                                      </p:cBhvr>
                                      <p:to>
                                        <p:strVal val="visible"/>
                                      </p:to>
                                    </p:set>
                                    <p:anim calcmode="lin" valueType="num">
                                      <p:cBhvr additive="base">
                                        <p:cTn id="22" dur="500" fill="hold"/>
                                        <p:tgtEl>
                                          <p:spTgt spid="76"/>
                                        </p:tgtEl>
                                        <p:attrNameLst>
                                          <p:attrName>ppt_x</p:attrName>
                                        </p:attrNameLst>
                                      </p:cBhvr>
                                      <p:tavLst>
                                        <p:tav tm="0">
                                          <p:val>
                                            <p:strVal val="#ppt_x"/>
                                          </p:val>
                                        </p:tav>
                                        <p:tav tm="100000">
                                          <p:val>
                                            <p:strVal val="#ppt_x"/>
                                          </p:val>
                                        </p:tav>
                                      </p:tavLst>
                                    </p:anim>
                                    <p:anim calcmode="lin" valueType="num">
                                      <p:cBhvr additive="base">
                                        <p:cTn id="23" dur="500" fill="hold"/>
                                        <p:tgtEl>
                                          <p:spTgt spid="76"/>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16" presetClass="entr" presetSubtype="21" fill="hold" grpId="0" nodeType="after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barn(inVertical)">
                                      <p:cBhvr>
                                        <p:cTn id="27" dur="500"/>
                                        <p:tgtEl>
                                          <p:spTgt spid="33"/>
                                        </p:tgtEl>
                                      </p:cBhvr>
                                    </p:animEffect>
                                  </p:childTnLst>
                                </p:cTn>
                              </p:par>
                            </p:childTnLst>
                          </p:cTn>
                        </p:par>
                        <p:par>
                          <p:cTn id="28" fill="hold">
                            <p:stCondLst>
                              <p:cond delay="2500"/>
                            </p:stCondLst>
                            <p:childTnLst>
                              <p:par>
                                <p:cTn id="29" presetID="21" presetClass="entr" presetSubtype="1" fill="hold" grpId="0" nodeType="after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wheel(1)">
                                      <p:cBhvr>
                                        <p:cTn id="31" dur="750"/>
                                        <p:tgtEl>
                                          <p:spTgt spid="4"/>
                                        </p:tgtEl>
                                      </p:cBhvr>
                                    </p:animEffect>
                                  </p:childTnLst>
                                </p:cTn>
                              </p:par>
                            </p:childTnLst>
                          </p:cTn>
                        </p:par>
                        <p:par>
                          <p:cTn id="32" fill="hold">
                            <p:stCondLst>
                              <p:cond delay="3250"/>
                            </p:stCondLst>
                            <p:childTnLst>
                              <p:par>
                                <p:cTn id="33" presetID="42" presetClass="entr" presetSubtype="0" fill="hold" grpId="0" nodeType="afterEffect">
                                  <p:stCondLst>
                                    <p:cond delay="0"/>
                                  </p:stCondLst>
                                  <p:childTnLst>
                                    <p:set>
                                      <p:cBhvr>
                                        <p:cTn id="34" dur="1" fill="hold">
                                          <p:stCondLst>
                                            <p:cond delay="0"/>
                                          </p:stCondLst>
                                        </p:cTn>
                                        <p:tgtEl>
                                          <p:spTgt spid="82"/>
                                        </p:tgtEl>
                                        <p:attrNameLst>
                                          <p:attrName>style.visibility</p:attrName>
                                        </p:attrNameLst>
                                      </p:cBhvr>
                                      <p:to>
                                        <p:strVal val="visible"/>
                                      </p:to>
                                    </p:set>
                                    <p:animEffect transition="in" filter="fade">
                                      <p:cBhvr>
                                        <p:cTn id="35" dur="1000"/>
                                        <p:tgtEl>
                                          <p:spTgt spid="82"/>
                                        </p:tgtEl>
                                      </p:cBhvr>
                                    </p:animEffect>
                                    <p:anim calcmode="lin" valueType="num">
                                      <p:cBhvr>
                                        <p:cTn id="36" dur="1000" fill="hold"/>
                                        <p:tgtEl>
                                          <p:spTgt spid="82"/>
                                        </p:tgtEl>
                                        <p:attrNameLst>
                                          <p:attrName>ppt_x</p:attrName>
                                        </p:attrNameLst>
                                      </p:cBhvr>
                                      <p:tavLst>
                                        <p:tav tm="0">
                                          <p:val>
                                            <p:strVal val="#ppt_x"/>
                                          </p:val>
                                        </p:tav>
                                        <p:tav tm="100000">
                                          <p:val>
                                            <p:strVal val="#ppt_x"/>
                                          </p:val>
                                        </p:tav>
                                      </p:tavLst>
                                    </p:anim>
                                    <p:anim calcmode="lin" valueType="num">
                                      <p:cBhvr>
                                        <p:cTn id="37" dur="1000" fill="hold"/>
                                        <p:tgtEl>
                                          <p:spTgt spid="8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6" grpId="0"/>
      <p:bldP spid="82"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5136793" y="3241219"/>
            <a:ext cx="1723549"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党章的总纲</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04</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33952499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6019800" y="2713910"/>
            <a:ext cx="5836616" cy="34072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p:cNvSpPr/>
          <p:nvPr/>
        </p:nvSpPr>
        <p:spPr>
          <a:xfrm>
            <a:off x="973153" y="3855805"/>
            <a:ext cx="4336934" cy="56219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b="1" dirty="0"/>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总纲的概述</a:t>
            </a:r>
          </a:p>
        </p:txBody>
      </p:sp>
      <p:sp>
        <p:nvSpPr>
          <p:cNvPr id="5" name="矩形 4"/>
          <p:cNvSpPr/>
          <p:nvPr/>
        </p:nvSpPr>
        <p:spPr>
          <a:xfrm>
            <a:off x="6408030" y="3240606"/>
            <a:ext cx="5231217" cy="2400657"/>
          </a:xfrm>
          <a:prstGeom prst="rect">
            <a:avLst/>
          </a:prstGeom>
        </p:spPr>
        <p:txBody>
          <a:bodyPr wrap="square">
            <a:spAutoFit/>
          </a:bodyPr>
          <a:lstStyle/>
          <a:p>
            <a:pPr>
              <a:lnSpc>
                <a:spcPct val="15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总纲</a:t>
            </a:r>
            <a:r>
              <a:rPr lang="en-US" altLang="zh-CN" sz="2000" b="1" dirty="0">
                <a:solidFill>
                  <a:srgbClr val="C00000"/>
                </a:solidFill>
                <a:cs typeface="+mn-ea"/>
                <a:sym typeface="+mn-lt"/>
              </a:rPr>
              <a:t>】</a:t>
            </a:r>
            <a:r>
              <a:rPr lang="zh-CN" altLang="en-US" sz="2000" b="1" dirty="0">
                <a:solidFill>
                  <a:schemeClr val="tx1">
                    <a:lumMod val="75000"/>
                    <a:lumOff val="25000"/>
                  </a:schemeClr>
                </a:solidFill>
                <a:cs typeface="+mn-ea"/>
                <a:sym typeface="+mn-lt"/>
              </a:rPr>
              <a:t>集中规定和阐述了党的性质和宗旨、党的指导思想、党的奋斗目标和历史任务、党在社会主义初级阶段的基本路线和中国特色社会主义事业的基本方针、党的建设的目标任务和基本要求等若干重大问题。</a:t>
            </a:r>
          </a:p>
        </p:txBody>
      </p:sp>
      <p:sp>
        <p:nvSpPr>
          <p:cNvPr id="21" name="矩形 20"/>
          <p:cNvSpPr/>
          <p:nvPr/>
        </p:nvSpPr>
        <p:spPr>
          <a:xfrm>
            <a:off x="1130782" y="3944097"/>
            <a:ext cx="4059129" cy="400110"/>
          </a:xfrm>
          <a:prstGeom prst="rect">
            <a:avLst/>
          </a:prstGeom>
        </p:spPr>
        <p:txBody>
          <a:bodyPr wrap="square">
            <a:spAutoFit/>
          </a:bodyPr>
          <a:lstStyle/>
          <a:p>
            <a:r>
              <a:rPr lang="zh-CN" altLang="en-US" sz="2000" b="1" dirty="0">
                <a:solidFill>
                  <a:schemeClr val="bg1"/>
                </a:solidFill>
                <a:latin typeface="+mj-ea"/>
                <a:ea typeface="+mj-ea"/>
                <a:cs typeface="+mn-ea"/>
                <a:sym typeface="+mn-lt"/>
              </a:rPr>
              <a:t>总纲部分共</a:t>
            </a:r>
            <a:r>
              <a:rPr lang="en-US" altLang="zh-CN" sz="2000" b="1" dirty="0">
                <a:solidFill>
                  <a:schemeClr val="bg1"/>
                </a:solidFill>
                <a:latin typeface="+mj-ea"/>
                <a:ea typeface="+mj-ea"/>
                <a:cs typeface="+mn-ea"/>
                <a:sym typeface="+mn-lt"/>
              </a:rPr>
              <a:t>28</a:t>
            </a:r>
            <a:r>
              <a:rPr lang="zh-CN" altLang="en-US" sz="2000" b="1" dirty="0" smtClean="0">
                <a:solidFill>
                  <a:schemeClr val="bg1"/>
                </a:solidFill>
                <a:latin typeface="+mj-ea"/>
                <a:ea typeface="+mj-ea"/>
                <a:cs typeface="+mn-ea"/>
                <a:sym typeface="+mn-lt"/>
              </a:rPr>
              <a:t>个自</a:t>
            </a:r>
            <a:r>
              <a:rPr lang="zh-CN" altLang="en-US" sz="2000" b="1" dirty="0">
                <a:solidFill>
                  <a:schemeClr val="bg1"/>
                </a:solidFill>
                <a:latin typeface="+mj-ea"/>
                <a:ea typeface="+mj-ea"/>
                <a:cs typeface="+mn-ea"/>
                <a:sym typeface="+mn-lt"/>
              </a:rPr>
              <a:t>然段</a:t>
            </a:r>
            <a:r>
              <a:rPr lang="en-US" altLang="zh-CN" sz="2000" b="1" dirty="0">
                <a:solidFill>
                  <a:schemeClr val="bg1"/>
                </a:solidFill>
                <a:latin typeface="+mj-ea"/>
                <a:ea typeface="+mj-ea"/>
                <a:cs typeface="+mn-ea"/>
                <a:sym typeface="+mn-lt"/>
              </a:rPr>
              <a:t>6000</a:t>
            </a:r>
            <a:r>
              <a:rPr lang="zh-CN" altLang="en-US" sz="2000" b="1" dirty="0">
                <a:solidFill>
                  <a:schemeClr val="bg1"/>
                </a:solidFill>
                <a:latin typeface="+mj-ea"/>
                <a:ea typeface="+mj-ea"/>
                <a:cs typeface="+mn-ea"/>
                <a:sym typeface="+mn-lt"/>
              </a:rPr>
              <a:t>余字</a:t>
            </a:r>
          </a:p>
        </p:txBody>
      </p:sp>
      <p:sp>
        <p:nvSpPr>
          <p:cNvPr id="2" name="矩形 1"/>
          <p:cNvSpPr/>
          <p:nvPr/>
        </p:nvSpPr>
        <p:spPr>
          <a:xfrm>
            <a:off x="973153" y="4518311"/>
            <a:ext cx="4572624" cy="1175771"/>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总纲</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就是总的纲领、原则和要求，是党章的核心部分，是党的基本政治主张，是党制定各方面方针政策的根本依据。</a:t>
            </a:r>
          </a:p>
        </p:txBody>
      </p:sp>
      <p:sp>
        <p:nvSpPr>
          <p:cNvPr id="6" name="矩形 5"/>
          <p:cNvSpPr/>
          <p:nvPr/>
        </p:nvSpPr>
        <p:spPr>
          <a:xfrm>
            <a:off x="6408030" y="2276872"/>
            <a:ext cx="5231217" cy="673157"/>
          </a:xfrm>
          <a:prstGeom prst="rect">
            <a:avLst/>
          </a:prstGeom>
          <a:solidFill>
            <a:srgbClr val="C00000"/>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cs typeface="+mn-ea"/>
                <a:sym typeface="+mn-lt"/>
              </a:rPr>
              <a:t>学习党章首先要学好总纲</a:t>
            </a:r>
          </a:p>
        </p:txBody>
      </p:sp>
      <p:grpSp>
        <p:nvGrpSpPr>
          <p:cNvPr id="4" name="组合 3"/>
          <p:cNvGrpSpPr/>
          <p:nvPr/>
        </p:nvGrpSpPr>
        <p:grpSpPr>
          <a:xfrm>
            <a:off x="1130782" y="2226168"/>
            <a:ext cx="4078511" cy="1521577"/>
            <a:chOff x="1130782" y="2226168"/>
            <a:chExt cx="4078511" cy="1521577"/>
          </a:xfrm>
        </p:grpSpPr>
        <p:sp>
          <p:nvSpPr>
            <p:cNvPr id="20" name="TextBox 19"/>
            <p:cNvSpPr txBox="1"/>
            <p:nvPr/>
          </p:nvSpPr>
          <p:spPr>
            <a:xfrm>
              <a:off x="2329518" y="2607186"/>
              <a:ext cx="2879775" cy="97872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总纲</a:t>
              </a:r>
            </a:p>
          </p:txBody>
        </p:sp>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130782"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120431" y="2607186"/>
              <a:ext cx="726085" cy="759541"/>
            </a:xfrm>
            <a:prstGeom prst="rect">
              <a:avLst/>
            </a:prstGeom>
          </p:spPr>
        </p:pic>
      </p:grpSp>
    </p:spTree>
    <p:extLst>
      <p:ext uri="{BB962C8B-B14F-4D97-AF65-F5344CB8AC3E}">
        <p14:creationId xmlns:p14="http://schemas.microsoft.com/office/powerpoint/2010/main" xmlns="" val="38648302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1"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500"/>
                                        <p:tgtEl>
                                          <p:spTgt spid="6"/>
                                        </p:tgtEl>
                                      </p:cBhvr>
                                    </p:animEffect>
                                  </p:childTnLst>
                                </p:cTn>
                              </p:par>
                            </p:childTnLst>
                          </p:cTn>
                        </p:par>
                        <p:par>
                          <p:cTn id="22" fill="hold">
                            <p:stCondLst>
                              <p:cond delay="2500"/>
                            </p:stCondLst>
                            <p:childTnLst>
                              <p:par>
                                <p:cTn id="23" presetID="21" presetClass="entr" presetSubtype="1"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500"/>
                                        <p:tgtEl>
                                          <p:spTgt spid="13"/>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2000"/>
                                        <p:tgtEl>
                                          <p:spTgt spid="5"/>
                                        </p:tgtEl>
                                      </p:cBhvr>
                                    </p:animEffect>
                                    <p:anim calcmode="lin" valueType="num">
                                      <p:cBhvr>
                                        <p:cTn id="30" dur="2000" fill="hold"/>
                                        <p:tgtEl>
                                          <p:spTgt spid="5"/>
                                        </p:tgtEl>
                                        <p:attrNameLst>
                                          <p:attrName>ppt_x</p:attrName>
                                        </p:attrNameLst>
                                      </p:cBhvr>
                                      <p:tavLst>
                                        <p:tav tm="0">
                                          <p:val>
                                            <p:strVal val="#ppt_x"/>
                                          </p:val>
                                        </p:tav>
                                        <p:tav tm="100000">
                                          <p:val>
                                            <p:strVal val="#ppt_x"/>
                                          </p:val>
                                        </p:tav>
                                      </p:tavLst>
                                    </p:anim>
                                    <p:anim calcmode="lin" valueType="num">
                                      <p:cBhvr>
                                        <p:cTn id="31"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animBg="1"/>
      <p:bldP spid="5" grpId="0"/>
      <p:bldP spid="2" grpId="0"/>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党的性质</a:t>
            </a:r>
          </a:p>
        </p:txBody>
      </p:sp>
      <p:sp>
        <p:nvSpPr>
          <p:cNvPr id="4" name="矩形 3"/>
          <p:cNvSpPr/>
          <p:nvPr/>
        </p:nvSpPr>
        <p:spPr>
          <a:xfrm>
            <a:off x="701793" y="4428607"/>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第一自然段</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从党的阶级性和先进性、党的地位和作用、党的根本宗旨、党的最高理想和最终目标四个方面，深刻阐明了党的性质。</a:t>
            </a:r>
            <a:r>
              <a:rPr lang="en-US" altLang="zh-CN" sz="1867" b="1" dirty="0">
                <a:solidFill>
                  <a:schemeClr val="tx1">
                    <a:lumMod val="75000"/>
                    <a:lumOff val="25000"/>
                  </a:schemeClr>
                </a:solidFill>
                <a:cs typeface="+mn-ea"/>
                <a:sym typeface="+mn-lt"/>
              </a:rPr>
              <a:t> </a:t>
            </a:r>
            <a:endParaRPr lang="zh-CN" altLang="zh-CN" sz="1867" b="1" dirty="0">
              <a:solidFill>
                <a:schemeClr val="tx1">
                  <a:lumMod val="75000"/>
                  <a:lumOff val="25000"/>
                </a:schemeClr>
              </a:solidFill>
              <a:cs typeface="+mn-ea"/>
              <a:sym typeface="+mn-lt"/>
            </a:endParaRPr>
          </a:p>
        </p:txBody>
      </p:sp>
      <p:sp>
        <p:nvSpPr>
          <p:cNvPr id="7" name="矩形 6"/>
          <p:cNvSpPr/>
          <p:nvPr/>
        </p:nvSpPr>
        <p:spPr>
          <a:xfrm>
            <a:off x="5704855" y="2883107"/>
            <a:ext cx="5816599" cy="2345770"/>
          </a:xfrm>
          <a:prstGeom prst="rect">
            <a:avLst/>
          </a:prstGeom>
        </p:spPr>
        <p:txBody>
          <a:bodyPr wrap="square">
            <a:spAutoFit/>
          </a:bodyPr>
          <a:lstStyle/>
          <a:p>
            <a:pPr algn="just">
              <a:lnSpc>
                <a:spcPct val="150000"/>
              </a:lnSpc>
            </a:pPr>
            <a:r>
              <a:rPr lang="zh-CN" altLang="zh-CN" sz="2000" dirty="0">
                <a:solidFill>
                  <a:schemeClr val="tx1">
                    <a:lumMod val="75000"/>
                    <a:lumOff val="25000"/>
                  </a:schemeClr>
                </a:solidFill>
                <a:cs typeface="+mn-ea"/>
                <a:sym typeface="+mn-lt"/>
              </a:rPr>
              <a:t>中国共产党是中国工人阶级的先锋队，同时是中国人民和中华民族的先锋队，是中国特色社会主义事业的领导核心，代表中国先进生产力的发展要求，代表中国先进文化的前进方向，代表中国最广大人民的根本利益</a:t>
            </a:r>
            <a:r>
              <a:rPr lang="zh-CN" altLang="zh-CN" sz="2000" dirty="0" smtClean="0">
                <a:solidFill>
                  <a:schemeClr val="tx1">
                    <a:lumMod val="75000"/>
                    <a:lumOff val="25000"/>
                  </a:schemeClr>
                </a:solidFill>
                <a:cs typeface="+mn-ea"/>
                <a:sym typeface="+mn-lt"/>
              </a:rPr>
              <a:t>。</a:t>
            </a:r>
            <a:endParaRPr lang="en-US" altLang="zh-CN" sz="2000" dirty="0">
              <a:solidFill>
                <a:schemeClr val="tx1">
                  <a:lumMod val="75000"/>
                  <a:lumOff val="25000"/>
                </a:schemeClr>
              </a:solidFill>
              <a:cs typeface="+mn-ea"/>
              <a:sym typeface="+mn-lt"/>
            </a:endParaRPr>
          </a:p>
        </p:txBody>
      </p:sp>
      <p:sp>
        <p:nvSpPr>
          <p:cNvPr id="8" name="矩形 7"/>
          <p:cNvSpPr/>
          <p:nvPr/>
        </p:nvSpPr>
        <p:spPr>
          <a:xfrm>
            <a:off x="5519936" y="2185910"/>
            <a:ext cx="6288480" cy="528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cs typeface="+mn-ea"/>
                <a:sym typeface="+mn-lt"/>
              </a:rPr>
              <a:t>两个先锋</a:t>
            </a:r>
            <a:r>
              <a:rPr lang="zh-CN" altLang="en-US" sz="2400" b="1" dirty="0" smtClean="0">
                <a:solidFill>
                  <a:schemeClr val="bg1"/>
                </a:solidFill>
                <a:latin typeface="+mj-ea"/>
                <a:ea typeface="+mj-ea"/>
                <a:cs typeface="+mn-ea"/>
                <a:sym typeface="+mn-lt"/>
              </a:rPr>
              <a:t>队 </a:t>
            </a:r>
            <a:r>
              <a:rPr lang="en-US" altLang="zh-CN" sz="2400" b="1" dirty="0" smtClean="0">
                <a:solidFill>
                  <a:schemeClr val="bg1"/>
                </a:solidFill>
                <a:latin typeface="+mj-ea"/>
                <a:ea typeface="+mj-ea"/>
                <a:cs typeface="+mn-ea"/>
                <a:sym typeface="+mn-lt"/>
              </a:rPr>
              <a:t>+ </a:t>
            </a:r>
            <a:r>
              <a:rPr lang="zh-CN" altLang="en-US" sz="2400" b="1" dirty="0" smtClean="0">
                <a:solidFill>
                  <a:schemeClr val="bg1"/>
                </a:solidFill>
                <a:latin typeface="+mj-ea"/>
                <a:ea typeface="+mj-ea"/>
                <a:cs typeface="+mn-ea"/>
                <a:sym typeface="+mn-lt"/>
              </a:rPr>
              <a:t>一</a:t>
            </a:r>
            <a:r>
              <a:rPr lang="zh-CN" altLang="en-US" sz="2400" b="1" dirty="0">
                <a:solidFill>
                  <a:schemeClr val="bg1"/>
                </a:solidFill>
                <a:latin typeface="+mj-ea"/>
                <a:ea typeface="+mj-ea"/>
                <a:cs typeface="+mn-ea"/>
                <a:sym typeface="+mn-lt"/>
              </a:rPr>
              <a:t>个核</a:t>
            </a:r>
            <a:r>
              <a:rPr lang="zh-CN" altLang="en-US" sz="2400" b="1" dirty="0" smtClean="0">
                <a:solidFill>
                  <a:schemeClr val="bg1"/>
                </a:solidFill>
                <a:latin typeface="+mj-ea"/>
                <a:ea typeface="+mj-ea"/>
                <a:cs typeface="+mn-ea"/>
                <a:sym typeface="+mn-lt"/>
              </a:rPr>
              <a:t>心 </a:t>
            </a:r>
            <a:r>
              <a:rPr lang="en-US" altLang="zh-CN" sz="2400" b="1" dirty="0" smtClean="0">
                <a:solidFill>
                  <a:schemeClr val="bg1"/>
                </a:solidFill>
                <a:latin typeface="+mj-ea"/>
                <a:ea typeface="+mj-ea"/>
                <a:cs typeface="+mn-ea"/>
                <a:sym typeface="+mn-lt"/>
              </a:rPr>
              <a:t>+ </a:t>
            </a:r>
            <a:r>
              <a:rPr lang="zh-CN" altLang="en-US" sz="2400" b="1" dirty="0" smtClean="0">
                <a:solidFill>
                  <a:schemeClr val="bg1"/>
                </a:solidFill>
                <a:latin typeface="+mj-ea"/>
                <a:ea typeface="+mj-ea"/>
                <a:cs typeface="+mn-ea"/>
                <a:sym typeface="+mn-lt"/>
              </a:rPr>
              <a:t>三</a:t>
            </a:r>
            <a:r>
              <a:rPr lang="zh-CN" altLang="en-US" sz="2400" b="1" dirty="0">
                <a:solidFill>
                  <a:schemeClr val="bg1"/>
                </a:solidFill>
                <a:latin typeface="+mj-ea"/>
                <a:ea typeface="+mj-ea"/>
                <a:cs typeface="+mn-ea"/>
                <a:sym typeface="+mn-lt"/>
              </a:rPr>
              <a:t>个代</a:t>
            </a:r>
            <a:r>
              <a:rPr lang="zh-CN" altLang="en-US" sz="2400" b="1" dirty="0" smtClean="0">
                <a:solidFill>
                  <a:schemeClr val="bg1"/>
                </a:solidFill>
                <a:latin typeface="+mj-ea"/>
                <a:ea typeface="+mj-ea"/>
                <a:cs typeface="+mn-ea"/>
                <a:sym typeface="+mn-lt"/>
              </a:rPr>
              <a:t>表</a:t>
            </a:r>
            <a:endParaRPr lang="zh-CN" altLang="en-US" sz="2400" b="1" dirty="0">
              <a:solidFill>
                <a:schemeClr val="bg1"/>
              </a:solidFill>
              <a:latin typeface="+mj-ea"/>
              <a:ea typeface="+mj-ea"/>
              <a:cs typeface="+mn-ea"/>
              <a:sym typeface="+mn-lt"/>
            </a:endParaRPr>
          </a:p>
        </p:txBody>
      </p:sp>
      <p:grpSp>
        <p:nvGrpSpPr>
          <p:cNvPr id="5" name="组合 4"/>
          <p:cNvGrpSpPr/>
          <p:nvPr/>
        </p:nvGrpSpPr>
        <p:grpSpPr>
          <a:xfrm>
            <a:off x="701793" y="2258830"/>
            <a:ext cx="4162961" cy="1788759"/>
            <a:chOff x="701793" y="2258830"/>
            <a:chExt cx="4162961" cy="1788759"/>
          </a:xfrm>
        </p:grpSpPr>
        <p:sp>
          <p:nvSpPr>
            <p:cNvPr id="50" name="TextBox 49"/>
            <p:cNvSpPr txBox="1"/>
            <p:nvPr/>
          </p:nvSpPr>
          <p:spPr>
            <a:xfrm>
              <a:off x="1984979" y="2258830"/>
              <a:ext cx="2879775" cy="178875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的</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性</a:t>
              </a:r>
              <a:r>
                <a:rPr lang="zh-CN" altLang="en-US" sz="4800" b="1" dirty="0">
                  <a:solidFill>
                    <a:srgbClr val="C00000"/>
                  </a:solidFill>
                  <a:cs typeface="+mn-ea"/>
                  <a:sym typeface="+mn-lt"/>
                </a:rPr>
                <a:t>质</a:t>
              </a:r>
            </a:p>
          </p:txBody>
        </p:sp>
        <p:grpSp>
          <p:nvGrpSpPr>
            <p:cNvPr id="2" name="组合 1"/>
            <p:cNvGrpSpPr/>
            <p:nvPr/>
          </p:nvGrpSpPr>
          <p:grpSpPr>
            <a:xfrm>
              <a:off x="701793" y="2392422"/>
              <a:ext cx="2566372" cy="1521577"/>
              <a:chOff x="701793" y="2226168"/>
              <a:chExt cx="2566372" cy="1521577"/>
            </a:xfrm>
          </p:grpSpPr>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5663417" y="5442693"/>
            <a:ext cx="6049518" cy="535531"/>
          </a:xfrm>
          <a:prstGeom prst="rect">
            <a:avLst/>
          </a:prstGeom>
        </p:spPr>
        <p:txBody>
          <a:bodyPr wrap="square">
            <a:spAutoFit/>
          </a:bodyPr>
          <a:lstStyle/>
          <a:p>
            <a:pPr algn="just">
              <a:lnSpc>
                <a:spcPct val="120000"/>
              </a:lnSpc>
            </a:pPr>
            <a:r>
              <a:rPr lang="zh-CN" altLang="zh-CN" sz="2400" b="1" dirty="0" smtClean="0">
                <a:solidFill>
                  <a:srgbClr val="C00000"/>
                </a:solidFill>
                <a:cs typeface="+mn-ea"/>
                <a:sym typeface="+mn-lt"/>
              </a:rPr>
              <a:t>党</a:t>
            </a:r>
            <a:r>
              <a:rPr lang="zh-CN" altLang="zh-CN" sz="2400" b="1" dirty="0">
                <a:solidFill>
                  <a:srgbClr val="C00000"/>
                </a:solidFill>
                <a:cs typeface="+mn-ea"/>
                <a:sym typeface="+mn-lt"/>
              </a:rPr>
              <a:t>的最高理想和最终目标是</a:t>
            </a:r>
            <a:r>
              <a:rPr lang="zh-CN" altLang="en-US" sz="2400" b="1" dirty="0">
                <a:solidFill>
                  <a:srgbClr val="C00000"/>
                </a:solidFill>
                <a:cs typeface="+mn-ea"/>
                <a:sym typeface="+mn-lt"/>
              </a:rPr>
              <a:t>：</a:t>
            </a:r>
            <a:r>
              <a:rPr lang="zh-CN" altLang="zh-CN" sz="2400" b="1" dirty="0">
                <a:solidFill>
                  <a:srgbClr val="C00000"/>
                </a:solidFill>
                <a:cs typeface="+mn-ea"/>
                <a:sym typeface="+mn-lt"/>
              </a:rPr>
              <a:t>实现共产主义</a:t>
            </a:r>
            <a:endParaRPr lang="zh-CN" altLang="en-US" sz="2400" b="1" dirty="0">
              <a:solidFill>
                <a:srgbClr val="C00000"/>
              </a:solidFill>
              <a:cs typeface="+mn-ea"/>
              <a:sym typeface="+mn-lt"/>
            </a:endParaRPr>
          </a:p>
        </p:txBody>
      </p:sp>
      <p:sp>
        <p:nvSpPr>
          <p:cNvPr id="13" name="矩形 12"/>
          <p:cNvSpPr/>
          <p:nvPr/>
        </p:nvSpPr>
        <p:spPr>
          <a:xfrm>
            <a:off x="634339" y="4119721"/>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19936" y="2713910"/>
            <a:ext cx="6336480" cy="340726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81387367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animBg="1"/>
      <p:bldP spid="12" grpId="0"/>
      <p:bldP spid="13" grpId="0" animBg="1"/>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图片 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235" y="1558948"/>
            <a:ext cx="1629704" cy="4046353"/>
          </a:xfrm>
          <a:prstGeom prst="rect">
            <a:avLst/>
          </a:prstGeom>
        </p:spPr>
      </p:pic>
      <p:grpSp>
        <p:nvGrpSpPr>
          <p:cNvPr id="8" name="组合 7"/>
          <p:cNvGrpSpPr/>
          <p:nvPr/>
        </p:nvGrpSpPr>
        <p:grpSpPr>
          <a:xfrm>
            <a:off x="5966944" y="1593005"/>
            <a:ext cx="5533924" cy="558814"/>
            <a:chOff x="6248400" y="1606115"/>
            <a:chExt cx="5533924" cy="558814"/>
          </a:xfrm>
        </p:grpSpPr>
        <p:sp>
          <p:nvSpPr>
            <p:cNvPr id="30" name="文本框 29"/>
            <p:cNvSpPr txBox="1"/>
            <p:nvPr/>
          </p:nvSpPr>
          <p:spPr>
            <a:xfrm>
              <a:off x="6807920" y="1606115"/>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党章的概述</a:t>
              </a:r>
            </a:p>
          </p:txBody>
        </p:sp>
        <p:sp>
          <p:nvSpPr>
            <p:cNvPr id="11" name="圆角矩形 10"/>
            <p:cNvSpPr/>
            <p:nvPr/>
          </p:nvSpPr>
          <p:spPr>
            <a:xfrm>
              <a:off x="6248400" y="1606116"/>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02</a:t>
              </a:r>
              <a:endParaRPr lang="zh-CN" altLang="en-US" sz="2400" b="1" dirty="0"/>
            </a:p>
          </p:txBody>
        </p:sp>
      </p:grpSp>
      <p:grpSp>
        <p:nvGrpSpPr>
          <p:cNvPr id="9" name="组合 8"/>
          <p:cNvGrpSpPr/>
          <p:nvPr/>
        </p:nvGrpSpPr>
        <p:grpSpPr>
          <a:xfrm>
            <a:off x="5966944" y="2427511"/>
            <a:ext cx="5533924" cy="558813"/>
            <a:chOff x="6248400" y="2634488"/>
            <a:chExt cx="5533924" cy="558813"/>
          </a:xfrm>
        </p:grpSpPr>
        <p:sp>
          <p:nvSpPr>
            <p:cNvPr id="34" name="文本框 33"/>
            <p:cNvSpPr txBox="1"/>
            <p:nvPr/>
          </p:nvSpPr>
          <p:spPr>
            <a:xfrm>
              <a:off x="6807920" y="2634488"/>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党章的发展历程</a:t>
              </a:r>
            </a:p>
          </p:txBody>
        </p:sp>
        <p:sp>
          <p:nvSpPr>
            <p:cNvPr id="35" name="圆角矩形 34"/>
            <p:cNvSpPr/>
            <p:nvPr/>
          </p:nvSpPr>
          <p:spPr>
            <a:xfrm>
              <a:off x="6248400" y="2634488"/>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03</a:t>
              </a:r>
              <a:endParaRPr lang="zh-CN" altLang="en-US" sz="2400" b="1" dirty="0"/>
            </a:p>
          </p:txBody>
        </p:sp>
      </p:grpSp>
      <p:grpSp>
        <p:nvGrpSpPr>
          <p:cNvPr id="10" name="组合 9"/>
          <p:cNvGrpSpPr/>
          <p:nvPr/>
        </p:nvGrpSpPr>
        <p:grpSpPr>
          <a:xfrm>
            <a:off x="5966944" y="3262016"/>
            <a:ext cx="5533924" cy="558813"/>
            <a:chOff x="6248400" y="3694544"/>
            <a:chExt cx="5533924" cy="558813"/>
          </a:xfrm>
        </p:grpSpPr>
        <p:sp>
          <p:nvSpPr>
            <p:cNvPr id="37" name="文本框 36"/>
            <p:cNvSpPr txBox="1"/>
            <p:nvPr/>
          </p:nvSpPr>
          <p:spPr>
            <a:xfrm>
              <a:off x="6807920" y="3694544"/>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党章的总纲</a:t>
              </a:r>
            </a:p>
          </p:txBody>
        </p:sp>
        <p:sp>
          <p:nvSpPr>
            <p:cNvPr id="38" name="圆角矩形 37"/>
            <p:cNvSpPr/>
            <p:nvPr/>
          </p:nvSpPr>
          <p:spPr>
            <a:xfrm>
              <a:off x="6248400" y="3694544"/>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04</a:t>
              </a:r>
              <a:endParaRPr lang="zh-CN" altLang="en-US" sz="2400" b="1" dirty="0"/>
            </a:p>
          </p:txBody>
        </p:sp>
      </p:grpSp>
      <p:grpSp>
        <p:nvGrpSpPr>
          <p:cNvPr id="12" name="组合 11"/>
          <p:cNvGrpSpPr/>
          <p:nvPr/>
        </p:nvGrpSpPr>
        <p:grpSpPr>
          <a:xfrm>
            <a:off x="5966944" y="4096521"/>
            <a:ext cx="5533924" cy="558813"/>
            <a:chOff x="6248400" y="4754600"/>
            <a:chExt cx="5533924" cy="558813"/>
          </a:xfrm>
        </p:grpSpPr>
        <p:sp>
          <p:nvSpPr>
            <p:cNvPr id="40" name="文本框 39"/>
            <p:cNvSpPr txBox="1"/>
            <p:nvPr/>
          </p:nvSpPr>
          <p:spPr>
            <a:xfrm>
              <a:off x="6807920" y="4754600"/>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党章的条文</a:t>
              </a:r>
            </a:p>
          </p:txBody>
        </p:sp>
        <p:sp>
          <p:nvSpPr>
            <p:cNvPr id="41" name="圆角矩形 40"/>
            <p:cNvSpPr/>
            <p:nvPr/>
          </p:nvSpPr>
          <p:spPr>
            <a:xfrm>
              <a:off x="6248400" y="4754600"/>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05</a:t>
              </a:r>
              <a:endParaRPr lang="zh-CN" altLang="en-US" sz="2400" b="1" dirty="0"/>
            </a:p>
          </p:txBody>
        </p:sp>
      </p:grpSp>
      <p:grpSp>
        <p:nvGrpSpPr>
          <p:cNvPr id="13" name="组合 12"/>
          <p:cNvGrpSpPr/>
          <p:nvPr/>
        </p:nvGrpSpPr>
        <p:grpSpPr>
          <a:xfrm>
            <a:off x="5966944" y="4931025"/>
            <a:ext cx="5533924" cy="558813"/>
            <a:chOff x="6248400" y="5765179"/>
            <a:chExt cx="5533924" cy="558813"/>
          </a:xfrm>
        </p:grpSpPr>
        <p:sp>
          <p:nvSpPr>
            <p:cNvPr id="43" name="文本框 42"/>
            <p:cNvSpPr txBox="1"/>
            <p:nvPr/>
          </p:nvSpPr>
          <p:spPr>
            <a:xfrm>
              <a:off x="6807920" y="5765179"/>
              <a:ext cx="4974404"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cs typeface="+mn-ea"/>
                  <a:sym typeface="+mn-lt"/>
                </a:rPr>
                <a:t>学</a:t>
              </a:r>
              <a:r>
                <a:rPr lang="zh-CN" altLang="en-US" sz="2800" b="1" dirty="0" smtClean="0">
                  <a:solidFill>
                    <a:srgbClr val="C00000"/>
                  </a:solidFill>
                  <a:cs typeface="+mn-ea"/>
                  <a:sym typeface="+mn-lt"/>
                </a:rPr>
                <a:t>习十九大党</a:t>
              </a:r>
              <a:r>
                <a:rPr lang="zh-CN" altLang="en-US" sz="2800" b="1" dirty="0">
                  <a:solidFill>
                    <a:srgbClr val="C00000"/>
                  </a:solidFill>
                  <a:cs typeface="+mn-ea"/>
                  <a:sym typeface="+mn-lt"/>
                </a:rPr>
                <a:t>章</a:t>
              </a:r>
            </a:p>
          </p:txBody>
        </p:sp>
        <p:sp>
          <p:nvSpPr>
            <p:cNvPr id="44" name="圆角矩形 43"/>
            <p:cNvSpPr/>
            <p:nvPr/>
          </p:nvSpPr>
          <p:spPr>
            <a:xfrm>
              <a:off x="6248400" y="5765179"/>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06</a:t>
              </a:r>
              <a:endParaRPr lang="zh-CN" altLang="en-US" sz="2400" b="1" dirty="0"/>
            </a:p>
          </p:txBody>
        </p:sp>
      </p:grpSp>
      <p:grpSp>
        <p:nvGrpSpPr>
          <p:cNvPr id="7" name="组合 6"/>
          <p:cNvGrpSpPr/>
          <p:nvPr/>
        </p:nvGrpSpPr>
        <p:grpSpPr>
          <a:xfrm>
            <a:off x="5966944" y="758499"/>
            <a:ext cx="5533924" cy="558814"/>
            <a:chOff x="6248400" y="708707"/>
            <a:chExt cx="5533924" cy="558814"/>
          </a:xfrm>
        </p:grpSpPr>
        <p:sp>
          <p:nvSpPr>
            <p:cNvPr id="33" name="文本框 32"/>
            <p:cNvSpPr txBox="1"/>
            <p:nvPr/>
          </p:nvSpPr>
          <p:spPr>
            <a:xfrm>
              <a:off x="6807919" y="708707"/>
              <a:ext cx="4974405" cy="558813"/>
            </a:xfrm>
            <a:prstGeom prst="rect">
              <a:avLst/>
            </a:prstGeom>
            <a:noFill/>
            <a:ln>
              <a:solidFill>
                <a:srgbClr val="C00000"/>
              </a:solidFill>
            </a:ln>
          </p:spPr>
          <p:txBody>
            <a:bodyPr wrap="square" rtlCol="0" anchor="ctr" anchorCtr="1">
              <a:noAutofit/>
            </a:bodyPr>
            <a:lstStyle/>
            <a:p>
              <a:pPr algn="ctr"/>
              <a:r>
                <a:rPr lang="zh-CN" altLang="en-US" sz="2800" b="1" dirty="0">
                  <a:solidFill>
                    <a:srgbClr val="C00000"/>
                  </a:solidFill>
                  <a:latin typeface="微软雅黑" panose="020B0503020204020204" pitchFamily="82" charset="2"/>
                  <a:ea typeface="微软雅黑" panose="020B0503020204020204" pitchFamily="82" charset="2"/>
                </a:rPr>
                <a:t>新时代中国特色社会主义思想</a:t>
              </a:r>
            </a:p>
          </p:txBody>
        </p:sp>
        <p:sp>
          <p:nvSpPr>
            <p:cNvPr id="36" name="圆角矩形 35"/>
            <p:cNvSpPr/>
            <p:nvPr/>
          </p:nvSpPr>
          <p:spPr>
            <a:xfrm>
              <a:off x="6248400" y="708708"/>
              <a:ext cx="559519" cy="558813"/>
            </a:xfrm>
            <a:prstGeom prst="roundRect">
              <a:avLst>
                <a:gd name="adj"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t>01</a:t>
              </a:r>
              <a:endParaRPr lang="zh-CN" altLang="en-US" sz="2400" b="1" dirty="0"/>
            </a:p>
          </p:txBody>
        </p:sp>
      </p:grpSp>
      <p:pic>
        <p:nvPicPr>
          <p:cNvPr id="42" name="图片 4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7000" y="3648075"/>
            <a:ext cx="6772275" cy="3209925"/>
          </a:xfrm>
          <a:prstGeom prst="rect">
            <a:avLst/>
          </a:prstGeom>
        </p:spPr>
      </p:pic>
      <p:pic>
        <p:nvPicPr>
          <p:cNvPr id="47" name="图片 46"/>
          <p:cNvPicPr>
            <a:picLocks noChangeAspect="1"/>
          </p:cNvPicPr>
          <p:nvPr/>
        </p:nvPicPr>
        <p:blipFill rotWithShape="1">
          <a:blip r:embed="rId5" cstate="print">
            <a:extLst>
              <a:ext uri="{28A0092B-C50C-407E-A947-70E740481C1C}">
                <a14:useLocalDpi xmlns:a14="http://schemas.microsoft.com/office/drawing/2010/main" xmlns="" val="0"/>
              </a:ext>
            </a:extLst>
          </a:blip>
          <a:srcRect l="33861"/>
          <a:stretch/>
        </p:blipFill>
        <p:spPr>
          <a:xfrm>
            <a:off x="-1" y="5210432"/>
            <a:ext cx="12192001" cy="1647568"/>
          </a:xfrm>
          <a:prstGeom prst="rect">
            <a:avLst/>
          </a:prstGeom>
        </p:spPr>
      </p:pic>
      <p:grpSp>
        <p:nvGrpSpPr>
          <p:cNvPr id="15" name="组合 14"/>
          <p:cNvGrpSpPr/>
          <p:nvPr/>
        </p:nvGrpSpPr>
        <p:grpSpPr>
          <a:xfrm>
            <a:off x="2075951" y="1464747"/>
            <a:ext cx="2566372" cy="1521577"/>
            <a:chOff x="2075951" y="1464747"/>
            <a:chExt cx="2566372" cy="1521577"/>
          </a:xfrm>
        </p:grpSpPr>
        <p:pic>
          <p:nvPicPr>
            <p:cNvPr id="48" name="图片 4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075951" y="1464747"/>
              <a:ext cx="2566372" cy="1521577"/>
            </a:xfrm>
            <a:prstGeom prst="rect">
              <a:avLst/>
            </a:prstGeom>
          </p:spPr>
        </p:pic>
        <p:sp>
          <p:nvSpPr>
            <p:cNvPr id="49" name="TextBox 20"/>
            <p:cNvSpPr txBox="1"/>
            <p:nvPr/>
          </p:nvSpPr>
          <p:spPr>
            <a:xfrm>
              <a:off x="2829836" y="1872410"/>
              <a:ext cx="1369632" cy="769441"/>
            </a:xfrm>
            <a:prstGeom prst="rect">
              <a:avLst/>
            </a:prstGeom>
            <a:noFill/>
            <a:effectLst/>
          </p:spPr>
          <p:txBody>
            <a:bodyPr wrap="square" rtlCol="0">
              <a:spAutoFit/>
            </a:bodyPr>
            <a:lstStyle/>
            <a:p>
              <a:r>
                <a:rPr lang="zh-CN" altLang="en-US" sz="4400" b="1" dirty="0" smtClean="0">
                  <a:solidFill>
                    <a:schemeClr val="bg1"/>
                  </a:solidFill>
                  <a:cs typeface="+mn-ea"/>
                  <a:sym typeface="+mn-lt"/>
                </a:rPr>
                <a:t>目录</a:t>
              </a:r>
              <a:endParaRPr lang="en-US" altLang="zh-CN" sz="4400" b="1" dirty="0">
                <a:solidFill>
                  <a:schemeClr val="bg1"/>
                </a:solidFill>
                <a:cs typeface="+mn-ea"/>
                <a:sym typeface="+mn-lt"/>
              </a:endParaRPr>
            </a:p>
          </p:txBody>
        </p:sp>
      </p:grpSp>
    </p:spTree>
    <p:extLst>
      <p:ext uri="{BB962C8B-B14F-4D97-AF65-F5344CB8AC3E}">
        <p14:creationId xmlns:p14="http://schemas.microsoft.com/office/powerpoint/2010/main" xmlns="" val="17650447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barn(inVertical)">
                                      <p:cBhvr>
                                        <p:cTn id="7" dur="500"/>
                                        <p:tgtEl>
                                          <p:spTgt spid="4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750"/>
                                        <p:tgtEl>
                                          <p:spTgt spid="42"/>
                                        </p:tgtEl>
                                      </p:cBhvr>
                                    </p:animEffect>
                                    <p:anim calcmode="lin" valueType="num">
                                      <p:cBhvr>
                                        <p:cTn id="12" dur="750" fill="hold"/>
                                        <p:tgtEl>
                                          <p:spTgt spid="42"/>
                                        </p:tgtEl>
                                        <p:attrNameLst>
                                          <p:attrName>ppt_x</p:attrName>
                                        </p:attrNameLst>
                                      </p:cBhvr>
                                      <p:tavLst>
                                        <p:tav tm="0">
                                          <p:val>
                                            <p:strVal val="#ppt_x"/>
                                          </p:val>
                                        </p:tav>
                                        <p:tav tm="100000">
                                          <p:val>
                                            <p:strVal val="#ppt_x"/>
                                          </p:val>
                                        </p:tav>
                                      </p:tavLst>
                                    </p:anim>
                                    <p:anim calcmode="lin" valueType="num">
                                      <p:cBhvr>
                                        <p:cTn id="13" dur="750" fill="hold"/>
                                        <p:tgtEl>
                                          <p:spTgt spid="42"/>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25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750"/>
                                        <p:tgtEl>
                                          <p:spTgt spid="46"/>
                                        </p:tgtEl>
                                      </p:cBhvr>
                                    </p:animEffect>
                                    <p:anim calcmode="lin" valueType="num">
                                      <p:cBhvr>
                                        <p:cTn id="17" dur="750" fill="hold"/>
                                        <p:tgtEl>
                                          <p:spTgt spid="46"/>
                                        </p:tgtEl>
                                        <p:attrNameLst>
                                          <p:attrName>ppt_x</p:attrName>
                                        </p:attrNameLst>
                                      </p:cBhvr>
                                      <p:tavLst>
                                        <p:tav tm="0">
                                          <p:val>
                                            <p:strVal val="#ppt_x"/>
                                          </p:val>
                                        </p:tav>
                                        <p:tav tm="100000">
                                          <p:val>
                                            <p:strVal val="#ppt_x"/>
                                          </p:val>
                                        </p:tav>
                                      </p:tavLst>
                                    </p:anim>
                                    <p:anim calcmode="lin" valueType="num">
                                      <p:cBhvr>
                                        <p:cTn id="18" dur="75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500" fill="hold"/>
                                        <p:tgtEl>
                                          <p:spTgt spid="15"/>
                                        </p:tgtEl>
                                        <p:attrNameLst>
                                          <p:attrName>ppt_w</p:attrName>
                                        </p:attrNameLst>
                                      </p:cBhvr>
                                      <p:tavLst>
                                        <p:tav tm="0">
                                          <p:val>
                                            <p:fltVal val="0"/>
                                          </p:val>
                                        </p:tav>
                                        <p:tav tm="100000">
                                          <p:val>
                                            <p:strVal val="#ppt_w"/>
                                          </p:val>
                                        </p:tav>
                                      </p:tavLst>
                                    </p:anim>
                                    <p:anim calcmode="lin" valueType="num">
                                      <p:cBhvr>
                                        <p:cTn id="23" dur="500" fill="hold"/>
                                        <p:tgtEl>
                                          <p:spTgt spid="15"/>
                                        </p:tgtEl>
                                        <p:attrNameLst>
                                          <p:attrName>ppt_h</p:attrName>
                                        </p:attrNameLst>
                                      </p:cBhvr>
                                      <p:tavLst>
                                        <p:tav tm="0">
                                          <p:val>
                                            <p:fltVal val="0"/>
                                          </p:val>
                                        </p:tav>
                                        <p:tav tm="100000">
                                          <p:val>
                                            <p:strVal val="#ppt_h"/>
                                          </p:val>
                                        </p:tav>
                                      </p:tavLst>
                                    </p:anim>
                                    <p:animEffect transition="in" filter="fade">
                                      <p:cBhvr>
                                        <p:cTn id="24" dur="500"/>
                                        <p:tgtEl>
                                          <p:spTgt spid="15"/>
                                        </p:tgtEl>
                                      </p:cBhvr>
                                    </p:animEffect>
                                  </p:childTnLst>
                                </p:cTn>
                              </p:par>
                            </p:childTnLst>
                          </p:cTn>
                        </p:par>
                        <p:par>
                          <p:cTn id="25" fill="hold">
                            <p:stCondLst>
                              <p:cond delay="2000"/>
                            </p:stCondLst>
                            <p:childTnLst>
                              <p:par>
                                <p:cTn id="26" presetID="2" presetClass="entr" presetSubtype="2"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additive="base">
                                        <p:cTn id="28" dur="500" fill="hold"/>
                                        <p:tgtEl>
                                          <p:spTgt spid="7"/>
                                        </p:tgtEl>
                                        <p:attrNameLst>
                                          <p:attrName>ppt_x</p:attrName>
                                        </p:attrNameLst>
                                      </p:cBhvr>
                                      <p:tavLst>
                                        <p:tav tm="0">
                                          <p:val>
                                            <p:strVal val="1+#ppt_w/2"/>
                                          </p:val>
                                        </p:tav>
                                        <p:tav tm="100000">
                                          <p:val>
                                            <p:strVal val="#ppt_x"/>
                                          </p:val>
                                        </p:tav>
                                      </p:tavLst>
                                    </p:anim>
                                    <p:anim calcmode="lin" valueType="num">
                                      <p:cBhvr additive="base">
                                        <p:cTn id="29" dur="500" fill="hold"/>
                                        <p:tgtEl>
                                          <p:spTgt spid="7"/>
                                        </p:tgtEl>
                                        <p:attrNameLst>
                                          <p:attrName>ppt_y</p:attrName>
                                        </p:attrNameLst>
                                      </p:cBhvr>
                                      <p:tavLst>
                                        <p:tav tm="0">
                                          <p:val>
                                            <p:strVal val="#ppt_y"/>
                                          </p:val>
                                        </p:tav>
                                        <p:tav tm="100000">
                                          <p:val>
                                            <p:strVal val="#ppt_y"/>
                                          </p:val>
                                        </p:tav>
                                      </p:tavLst>
                                    </p:anim>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1+#ppt_w/2"/>
                                          </p:val>
                                        </p:tav>
                                        <p:tav tm="100000">
                                          <p:val>
                                            <p:strVal val="#ppt_x"/>
                                          </p:val>
                                        </p:tav>
                                      </p:tavLst>
                                    </p:anim>
                                    <p:anim calcmode="lin" valueType="num">
                                      <p:cBhvr additive="base">
                                        <p:cTn id="34" dur="500" fill="hold"/>
                                        <p:tgtEl>
                                          <p:spTgt spid="8"/>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2" presetClass="entr" presetSubtype="2" fill="hold" nodeType="after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additive="base">
                                        <p:cTn id="38" dur="500" fill="hold"/>
                                        <p:tgtEl>
                                          <p:spTgt spid="9"/>
                                        </p:tgtEl>
                                        <p:attrNameLst>
                                          <p:attrName>ppt_x</p:attrName>
                                        </p:attrNameLst>
                                      </p:cBhvr>
                                      <p:tavLst>
                                        <p:tav tm="0">
                                          <p:val>
                                            <p:strVal val="1+#ppt_w/2"/>
                                          </p:val>
                                        </p:tav>
                                        <p:tav tm="100000">
                                          <p:val>
                                            <p:strVal val="#ppt_x"/>
                                          </p:val>
                                        </p:tav>
                                      </p:tavLst>
                                    </p:anim>
                                    <p:anim calcmode="lin" valueType="num">
                                      <p:cBhvr additive="base">
                                        <p:cTn id="39" dur="500" fill="hold"/>
                                        <p:tgtEl>
                                          <p:spTgt spid="9"/>
                                        </p:tgtEl>
                                        <p:attrNameLst>
                                          <p:attrName>ppt_y</p:attrName>
                                        </p:attrNameLst>
                                      </p:cBhvr>
                                      <p:tavLst>
                                        <p:tav tm="0">
                                          <p:val>
                                            <p:strVal val="#ppt_y"/>
                                          </p:val>
                                        </p:tav>
                                        <p:tav tm="100000">
                                          <p:val>
                                            <p:strVal val="#ppt_y"/>
                                          </p:val>
                                        </p:tav>
                                      </p:tavLst>
                                    </p:anim>
                                  </p:childTnLst>
                                </p:cTn>
                              </p:par>
                            </p:childTnLst>
                          </p:cTn>
                        </p:par>
                        <p:par>
                          <p:cTn id="40" fill="hold">
                            <p:stCondLst>
                              <p:cond delay="3500"/>
                            </p:stCondLst>
                            <p:childTnLst>
                              <p:par>
                                <p:cTn id="41" presetID="2" presetClass="entr" presetSubtype="2"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par>
                          <p:cTn id="45" fill="hold">
                            <p:stCondLst>
                              <p:cond delay="4000"/>
                            </p:stCondLst>
                            <p:childTnLst>
                              <p:par>
                                <p:cTn id="46" presetID="2" presetClass="entr" presetSubtype="2"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additive="base">
                                        <p:cTn id="48" dur="500" fill="hold"/>
                                        <p:tgtEl>
                                          <p:spTgt spid="12"/>
                                        </p:tgtEl>
                                        <p:attrNameLst>
                                          <p:attrName>ppt_x</p:attrName>
                                        </p:attrNameLst>
                                      </p:cBhvr>
                                      <p:tavLst>
                                        <p:tav tm="0">
                                          <p:val>
                                            <p:strVal val="1+#ppt_w/2"/>
                                          </p:val>
                                        </p:tav>
                                        <p:tav tm="100000">
                                          <p:val>
                                            <p:strVal val="#ppt_x"/>
                                          </p:val>
                                        </p:tav>
                                      </p:tavLst>
                                    </p:anim>
                                    <p:anim calcmode="lin" valueType="num">
                                      <p:cBhvr additive="base">
                                        <p:cTn id="49" dur="500" fill="hold"/>
                                        <p:tgtEl>
                                          <p:spTgt spid="12"/>
                                        </p:tgtEl>
                                        <p:attrNameLst>
                                          <p:attrName>ppt_y</p:attrName>
                                        </p:attrNameLst>
                                      </p:cBhvr>
                                      <p:tavLst>
                                        <p:tav tm="0">
                                          <p:val>
                                            <p:strVal val="#ppt_y"/>
                                          </p:val>
                                        </p:tav>
                                        <p:tav tm="100000">
                                          <p:val>
                                            <p:strVal val="#ppt_y"/>
                                          </p:val>
                                        </p:tav>
                                      </p:tavLst>
                                    </p:anim>
                                  </p:childTnLst>
                                </p:cTn>
                              </p:par>
                            </p:childTnLst>
                          </p:cTn>
                        </p:par>
                        <p:par>
                          <p:cTn id="50" fill="hold">
                            <p:stCondLst>
                              <p:cond delay="4500"/>
                            </p:stCondLst>
                            <p:childTnLst>
                              <p:par>
                                <p:cTn id="51" presetID="2" presetClass="entr" presetSubtype="2"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行动指南</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第二至七自然段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明确提出了党的行动指南，并用</a:t>
            </a:r>
            <a:r>
              <a:rPr lang="en-US" altLang="zh-CN" sz="1867" dirty="0">
                <a:solidFill>
                  <a:schemeClr val="tx1">
                    <a:lumMod val="75000"/>
                    <a:lumOff val="25000"/>
                  </a:schemeClr>
                </a:solidFill>
                <a:cs typeface="+mn-ea"/>
                <a:sym typeface="+mn-lt"/>
              </a:rPr>
              <a:t>5</a:t>
            </a:r>
            <a:r>
              <a:rPr lang="zh-CN" altLang="en-US" sz="1867" b="1" dirty="0">
                <a:solidFill>
                  <a:schemeClr val="tx1">
                    <a:lumMod val="75000"/>
                    <a:lumOff val="25000"/>
                  </a:schemeClr>
                </a:solidFill>
                <a:cs typeface="+mn-ea"/>
                <a:sym typeface="+mn-lt"/>
              </a:rPr>
              <a:t>个自然段，分别做出了科学评价，阐明了我们党为什么必须坚持这一行动指南。</a:t>
            </a:r>
            <a:endParaRPr lang="zh-CN" altLang="zh-CN" sz="1867" b="1" dirty="0">
              <a:solidFill>
                <a:schemeClr val="tx1">
                  <a:lumMod val="75000"/>
                  <a:lumOff val="25000"/>
                </a:schemeClr>
              </a:solidFill>
              <a:cs typeface="+mn-ea"/>
              <a:sym typeface="+mn-lt"/>
            </a:endParaRPr>
          </a:p>
        </p:txBody>
      </p:sp>
      <p:sp>
        <p:nvSpPr>
          <p:cNvPr id="22" name="矩形 21"/>
          <p:cNvSpPr/>
          <p:nvPr/>
        </p:nvSpPr>
        <p:spPr>
          <a:xfrm>
            <a:off x="5437762" y="4579334"/>
            <a:ext cx="6445741" cy="1477328"/>
          </a:xfrm>
          <a:prstGeom prst="rect">
            <a:avLst/>
          </a:prstGeom>
        </p:spPr>
        <p:txBody>
          <a:bodyPr wrap="square">
            <a:spAutoFit/>
          </a:bodyPr>
          <a:lstStyle/>
          <a:p>
            <a:pPr>
              <a:lnSpc>
                <a:spcPct val="150000"/>
              </a:lnSpc>
            </a:pPr>
            <a:r>
              <a:rPr lang="zh-CN" altLang="zh-CN" sz="2000" b="1" dirty="0">
                <a:solidFill>
                  <a:schemeClr val="tx1">
                    <a:lumMod val="75000"/>
                    <a:lumOff val="25000"/>
                  </a:schemeClr>
                </a:solidFill>
                <a:cs typeface="+mn-ea"/>
                <a:sym typeface="+mn-lt"/>
              </a:rPr>
              <a:t>中国共产党以</a:t>
            </a:r>
            <a:r>
              <a:rPr lang="zh-CN" altLang="zh-CN" sz="2000" b="1" dirty="0">
                <a:solidFill>
                  <a:srgbClr val="C00000"/>
                </a:solidFill>
                <a:cs typeface="+mn-ea"/>
                <a:sym typeface="+mn-lt"/>
              </a:rPr>
              <a:t>马克思列宁主义、毛泽东思想、邓小平理论、“三个代表”重要思</a:t>
            </a:r>
            <a:r>
              <a:rPr lang="zh-CN" altLang="zh-CN" sz="2000" b="1" dirty="0" smtClean="0">
                <a:solidFill>
                  <a:srgbClr val="C00000"/>
                </a:solidFill>
                <a:cs typeface="+mn-ea"/>
                <a:sym typeface="+mn-lt"/>
              </a:rPr>
              <a:t>想</a:t>
            </a:r>
            <a:r>
              <a:rPr lang="zh-CN" altLang="en-US" sz="2000" b="1" dirty="0" smtClean="0">
                <a:solidFill>
                  <a:srgbClr val="C00000"/>
                </a:solidFill>
                <a:cs typeface="+mn-ea"/>
                <a:sym typeface="+mn-lt"/>
              </a:rPr>
              <a:t>、</a:t>
            </a:r>
            <a:r>
              <a:rPr lang="zh-CN" altLang="zh-CN" sz="2000" b="1" dirty="0" smtClean="0">
                <a:solidFill>
                  <a:srgbClr val="C00000"/>
                </a:solidFill>
                <a:cs typeface="+mn-ea"/>
                <a:sym typeface="+mn-lt"/>
              </a:rPr>
              <a:t>科</a:t>
            </a:r>
            <a:r>
              <a:rPr lang="zh-CN" altLang="zh-CN" sz="2000" b="1" dirty="0">
                <a:solidFill>
                  <a:srgbClr val="C00000"/>
                </a:solidFill>
                <a:cs typeface="+mn-ea"/>
                <a:sym typeface="+mn-lt"/>
              </a:rPr>
              <a:t>学发展</a:t>
            </a:r>
            <a:r>
              <a:rPr lang="zh-CN" altLang="zh-CN" sz="2000" b="1" dirty="0" smtClean="0">
                <a:solidFill>
                  <a:srgbClr val="C00000"/>
                </a:solidFill>
                <a:cs typeface="+mn-ea"/>
                <a:sym typeface="+mn-lt"/>
              </a:rPr>
              <a:t>观</a:t>
            </a:r>
            <a:r>
              <a:rPr lang="zh-CN" altLang="en-US" sz="2000" b="1" dirty="0" smtClean="0">
                <a:solidFill>
                  <a:srgbClr val="C00000"/>
                </a:solidFill>
                <a:cs typeface="+mn-ea"/>
                <a:sym typeface="+mn-lt"/>
              </a:rPr>
              <a:t>、</a:t>
            </a:r>
            <a:r>
              <a:rPr lang="zh-CN" altLang="en-US" sz="2000" b="1" dirty="0">
                <a:solidFill>
                  <a:srgbClr val="C00000"/>
                </a:solidFill>
              </a:rPr>
              <a:t>习近平新时代中国特色社会主义思想</a:t>
            </a:r>
            <a:r>
              <a:rPr lang="zh-CN" altLang="zh-CN" sz="2000" b="1" dirty="0" smtClean="0">
                <a:solidFill>
                  <a:schemeClr val="tx1">
                    <a:lumMod val="75000"/>
                    <a:lumOff val="25000"/>
                  </a:schemeClr>
                </a:solidFill>
                <a:cs typeface="+mn-ea"/>
                <a:sym typeface="+mn-lt"/>
              </a:rPr>
              <a:t>作</a:t>
            </a:r>
            <a:r>
              <a:rPr lang="zh-CN" altLang="zh-CN" sz="2000" b="1" dirty="0">
                <a:solidFill>
                  <a:schemeClr val="tx1">
                    <a:lumMod val="75000"/>
                    <a:lumOff val="25000"/>
                  </a:schemeClr>
                </a:solidFill>
                <a:cs typeface="+mn-ea"/>
                <a:sym typeface="+mn-lt"/>
              </a:rPr>
              <a:t>为自己的行动指南。</a:t>
            </a:r>
            <a:r>
              <a:rPr lang="en-US" altLang="zh-CN" sz="2000" b="1" dirty="0">
                <a:solidFill>
                  <a:schemeClr val="tx1">
                    <a:lumMod val="75000"/>
                    <a:lumOff val="25000"/>
                  </a:schemeClr>
                </a:solidFill>
                <a:cs typeface="+mn-ea"/>
                <a:sym typeface="+mn-lt"/>
              </a:rPr>
              <a:t> </a:t>
            </a:r>
            <a:endParaRPr lang="zh-CN" altLang="zh-CN" sz="2000" b="1" dirty="0">
              <a:solidFill>
                <a:schemeClr val="tx1">
                  <a:lumMod val="75000"/>
                  <a:lumOff val="25000"/>
                </a:schemeClr>
              </a:solidFill>
              <a:cs typeface="+mn-ea"/>
              <a:sym typeface="+mn-lt"/>
            </a:endParaRPr>
          </a:p>
        </p:txBody>
      </p:sp>
      <p:sp>
        <p:nvSpPr>
          <p:cNvPr id="23" name="矩形 22"/>
          <p:cNvSpPr/>
          <p:nvPr/>
        </p:nvSpPr>
        <p:spPr>
          <a:xfrm>
            <a:off x="5573948" y="1860689"/>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马克思列宁主义</a:t>
            </a:r>
          </a:p>
        </p:txBody>
      </p:sp>
      <p:sp>
        <p:nvSpPr>
          <p:cNvPr id="24" name="矩形 23"/>
          <p:cNvSpPr/>
          <p:nvPr/>
        </p:nvSpPr>
        <p:spPr>
          <a:xfrm>
            <a:off x="8642694" y="1860689"/>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毛泽东思想</a:t>
            </a:r>
          </a:p>
        </p:txBody>
      </p:sp>
      <p:sp>
        <p:nvSpPr>
          <p:cNvPr id="25" name="矩形 24"/>
          <p:cNvSpPr/>
          <p:nvPr/>
        </p:nvSpPr>
        <p:spPr>
          <a:xfrm>
            <a:off x="5573948" y="2736551"/>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邓小平理论</a:t>
            </a:r>
          </a:p>
        </p:txBody>
      </p:sp>
      <p:sp>
        <p:nvSpPr>
          <p:cNvPr id="26" name="矩形 25"/>
          <p:cNvSpPr/>
          <p:nvPr/>
        </p:nvSpPr>
        <p:spPr>
          <a:xfrm>
            <a:off x="8642694" y="2736551"/>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三个代表重要思想</a:t>
            </a:r>
          </a:p>
        </p:txBody>
      </p:sp>
      <p:sp>
        <p:nvSpPr>
          <p:cNvPr id="27" name="矩形 26"/>
          <p:cNvSpPr/>
          <p:nvPr/>
        </p:nvSpPr>
        <p:spPr>
          <a:xfrm>
            <a:off x="5573948" y="3612413"/>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chemeClr val="bg1"/>
                </a:solidFill>
                <a:cs typeface="+mn-ea"/>
                <a:sym typeface="+mn-lt"/>
              </a:rPr>
              <a:t>科学发展观</a:t>
            </a:r>
          </a:p>
        </p:txBody>
      </p:sp>
      <p:sp>
        <p:nvSpPr>
          <p:cNvPr id="11" name="矩形 10"/>
          <p:cNvSpPr/>
          <p:nvPr/>
        </p:nvSpPr>
        <p:spPr>
          <a:xfrm>
            <a:off x="8642694" y="3612413"/>
            <a:ext cx="2871157" cy="745577"/>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t>习近平新时代中国特色社会主义思想</a:t>
            </a:r>
            <a:endParaRPr lang="zh-CN" altLang="en-US" sz="2000" b="1" dirty="0">
              <a:solidFill>
                <a:schemeClr val="bg1"/>
              </a:solidFill>
              <a:cs typeface="+mn-ea"/>
              <a:sym typeface="+mn-lt"/>
            </a:endParaRPr>
          </a:p>
        </p:txBody>
      </p:sp>
      <p:grpSp>
        <p:nvGrpSpPr>
          <p:cNvPr id="2" name="组合 1"/>
          <p:cNvGrpSpPr/>
          <p:nvPr/>
        </p:nvGrpSpPr>
        <p:grpSpPr>
          <a:xfrm>
            <a:off x="701793" y="2339907"/>
            <a:ext cx="4006259" cy="1865126"/>
            <a:chOff x="701793" y="2339907"/>
            <a:chExt cx="4006259" cy="1865126"/>
          </a:xfrm>
        </p:grpSpPr>
        <p:sp>
          <p:nvSpPr>
            <p:cNvPr id="50" name="TextBox 49"/>
            <p:cNvSpPr txBox="1"/>
            <p:nvPr/>
          </p:nvSpPr>
          <p:spPr>
            <a:xfrm>
              <a:off x="1828277" y="2339907"/>
              <a:ext cx="2879775"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行</a:t>
              </a:r>
              <a:r>
                <a:rPr lang="zh-CN" altLang="en-US" sz="4800" b="1" dirty="0" smtClean="0">
                  <a:solidFill>
                    <a:srgbClr val="C00000"/>
                  </a:solidFill>
                  <a:cs typeface="+mn-ea"/>
                  <a:sym typeface="+mn-lt"/>
                </a:rPr>
                <a:t>动</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指</a:t>
              </a:r>
              <a:r>
                <a:rPr lang="zh-CN" altLang="en-US" sz="4800" b="1" dirty="0">
                  <a:solidFill>
                    <a:srgbClr val="C00000"/>
                  </a:solidFill>
                  <a:cs typeface="+mn-ea"/>
                  <a:sym typeface="+mn-lt"/>
                </a:rPr>
                <a:t>南</a:t>
              </a:r>
            </a:p>
          </p:txBody>
        </p:sp>
        <p:grpSp>
          <p:nvGrpSpPr>
            <p:cNvPr id="12" name="组合 11"/>
            <p:cNvGrpSpPr/>
            <p:nvPr/>
          </p:nvGrpSpPr>
          <p:grpSpPr>
            <a:xfrm>
              <a:off x="701793" y="2477876"/>
              <a:ext cx="2566372" cy="1521577"/>
              <a:chOff x="701793" y="2226168"/>
              <a:chExt cx="2566372" cy="1521577"/>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149375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0-#ppt_w/2"/>
                                          </p:val>
                                        </p:tav>
                                        <p:tav tm="100000">
                                          <p:val>
                                            <p:strVal val="#ppt_x"/>
                                          </p:val>
                                        </p:tav>
                                      </p:tavLst>
                                    </p:anim>
                                    <p:anim calcmode="lin" valueType="num">
                                      <p:cBhvr additive="base">
                                        <p:cTn id="22" dur="500" fill="hold"/>
                                        <p:tgtEl>
                                          <p:spTgt spid="23"/>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8" fill="hold" grpId="0" nodeType="after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0-#ppt_w/2"/>
                                          </p:val>
                                        </p:tav>
                                        <p:tav tm="100000">
                                          <p:val>
                                            <p:strVal val="#ppt_x"/>
                                          </p:val>
                                        </p:tav>
                                      </p:tavLst>
                                    </p:anim>
                                    <p:anim calcmode="lin" valueType="num">
                                      <p:cBhvr additive="base">
                                        <p:cTn id="32" dur="500" fill="hold"/>
                                        <p:tgtEl>
                                          <p:spTgt spid="25"/>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additive="base">
                                        <p:cTn id="36" dur="500" fill="hold"/>
                                        <p:tgtEl>
                                          <p:spTgt spid="26"/>
                                        </p:tgtEl>
                                        <p:attrNameLst>
                                          <p:attrName>ppt_x</p:attrName>
                                        </p:attrNameLst>
                                      </p:cBhvr>
                                      <p:tavLst>
                                        <p:tav tm="0">
                                          <p:val>
                                            <p:strVal val="1+#ppt_w/2"/>
                                          </p:val>
                                        </p:tav>
                                        <p:tav tm="100000">
                                          <p:val>
                                            <p:strVal val="#ppt_x"/>
                                          </p:val>
                                        </p:tav>
                                      </p:tavLst>
                                    </p:anim>
                                    <p:anim calcmode="lin" valueType="num">
                                      <p:cBhvr additive="base">
                                        <p:cTn id="37" dur="500" fill="hold"/>
                                        <p:tgtEl>
                                          <p:spTgt spid="26"/>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 calcmode="lin" valueType="num">
                                      <p:cBhvr additive="base">
                                        <p:cTn id="41" dur="500" fill="hold"/>
                                        <p:tgtEl>
                                          <p:spTgt spid="27"/>
                                        </p:tgtEl>
                                        <p:attrNameLst>
                                          <p:attrName>ppt_x</p:attrName>
                                        </p:attrNameLst>
                                      </p:cBhvr>
                                      <p:tavLst>
                                        <p:tav tm="0">
                                          <p:val>
                                            <p:strVal val="0-#ppt_w/2"/>
                                          </p:val>
                                        </p:tav>
                                        <p:tav tm="100000">
                                          <p:val>
                                            <p:strVal val="#ppt_x"/>
                                          </p:val>
                                        </p:tav>
                                      </p:tavLst>
                                    </p:anim>
                                    <p:anim calcmode="lin" valueType="num">
                                      <p:cBhvr additive="base">
                                        <p:cTn id="42" dur="500" fill="hold"/>
                                        <p:tgtEl>
                                          <p:spTgt spid="27"/>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42" presetClass="entr" presetSubtype="0" fill="hold" grpId="0"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3" grpId="0" animBg="1"/>
      <p:bldP spid="24" grpId="0" animBg="1"/>
      <p:bldP spid="25" grpId="0" animBg="1"/>
      <p:bldP spid="26" grpId="0" animBg="1"/>
      <p:bldP spid="27" grpId="0" animBg="1"/>
      <p:bldP spid="11"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519936" y="3145971"/>
            <a:ext cx="6336480" cy="2975202"/>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主要</a:t>
            </a:r>
            <a:r>
              <a:rPr lang="zh-CN" altLang="zh-CN" dirty="0" smtClean="0">
                <a:cs typeface="+mn-ea"/>
                <a:sym typeface="+mn-lt"/>
              </a:rPr>
              <a:t>成就</a:t>
            </a:r>
            <a:r>
              <a:rPr lang="zh-CN" altLang="zh-CN" dirty="0">
                <a:cs typeface="+mn-ea"/>
                <a:sym typeface="+mn-lt"/>
              </a:rPr>
              <a:t>和</a:t>
            </a:r>
            <a:r>
              <a:rPr lang="zh-CN" altLang="zh-CN" dirty="0" smtClean="0">
                <a:cs typeface="+mn-ea"/>
                <a:sym typeface="+mn-lt"/>
              </a:rPr>
              <a:t>新时期</a:t>
            </a:r>
            <a:r>
              <a:rPr lang="zh-CN" altLang="en-US" dirty="0" smtClean="0">
                <a:cs typeface="+mn-ea"/>
                <a:sym typeface="+mn-lt"/>
              </a:rPr>
              <a:t>的</a:t>
            </a:r>
            <a:r>
              <a:rPr lang="zh-CN" altLang="zh-CN" dirty="0" smtClean="0">
                <a:cs typeface="+mn-ea"/>
                <a:sym typeface="+mn-lt"/>
              </a:rPr>
              <a:t>历史</a:t>
            </a:r>
            <a:r>
              <a:rPr lang="zh-CN" altLang="zh-CN" dirty="0">
                <a:cs typeface="+mn-ea"/>
                <a:sym typeface="+mn-lt"/>
              </a:rPr>
              <a:t>任务</a:t>
            </a:r>
            <a:endParaRPr lang="zh-CN" altLang="en-US" dirty="0">
              <a:cs typeface="+mn-ea"/>
              <a:sym typeface="+mn-lt"/>
            </a:endParaRP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第八自然段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既是对党的指导思想、根本成就、基本经验、新时期党的历史任务高度概括，也是从整体上对中国特色社会主义科学内涵的深刻阐述</a:t>
            </a:r>
            <a:endParaRPr lang="zh-CN" altLang="zh-CN" sz="1867" b="1" dirty="0">
              <a:solidFill>
                <a:schemeClr val="tx1">
                  <a:lumMod val="75000"/>
                  <a:lumOff val="25000"/>
                </a:schemeClr>
              </a:solidFill>
              <a:cs typeface="+mn-ea"/>
              <a:sym typeface="+mn-lt"/>
            </a:endParaRPr>
          </a:p>
        </p:txBody>
      </p:sp>
      <p:sp>
        <p:nvSpPr>
          <p:cNvPr id="7" name="矩形 6"/>
          <p:cNvSpPr/>
          <p:nvPr/>
        </p:nvSpPr>
        <p:spPr>
          <a:xfrm>
            <a:off x="5678404" y="3286672"/>
            <a:ext cx="6047023" cy="2585323"/>
          </a:xfrm>
          <a:prstGeom prst="rect">
            <a:avLst/>
          </a:prstGeom>
        </p:spPr>
        <p:txBody>
          <a:bodyPr wrap="square">
            <a:spAutoFit/>
          </a:bodyPr>
          <a:lstStyle/>
          <a:p>
            <a:pPr algn="just">
              <a:lnSpc>
                <a:spcPct val="150000"/>
              </a:lnSpc>
            </a:pPr>
            <a:r>
              <a:rPr lang="zh-CN" altLang="en-US" b="1" dirty="0">
                <a:solidFill>
                  <a:schemeClr val="tx1">
                    <a:lumMod val="75000"/>
                    <a:lumOff val="25000"/>
                  </a:schemeClr>
                </a:solidFill>
                <a:cs typeface="+mn-ea"/>
                <a:sym typeface="+mn-lt"/>
              </a:rPr>
              <a:t>开辟了中国特色社会主义道路，形成了中国特色社会主义理论体系，确立了中国特色社会主义制度。全党同志要倍加珍惜、长期坚持和不断发展党历经艰辛开创的这条道路、这个理论体系、这个制度，高举中国特色社会主义伟大旗帜，</a:t>
            </a:r>
            <a:r>
              <a:rPr lang="zh-CN" altLang="en-US" b="1" dirty="0">
                <a:solidFill>
                  <a:srgbClr val="C00000"/>
                </a:solidFill>
                <a:cs typeface="+mn-ea"/>
                <a:sym typeface="+mn-lt"/>
              </a:rPr>
              <a:t>为实现推进现代化建设、完成祖国统一、维护世界和平与促进共同发展这三大历史任务而奋斗。</a:t>
            </a:r>
          </a:p>
        </p:txBody>
      </p:sp>
      <p:sp>
        <p:nvSpPr>
          <p:cNvPr id="8" name="矩形 7"/>
          <p:cNvSpPr/>
          <p:nvPr/>
        </p:nvSpPr>
        <p:spPr>
          <a:xfrm>
            <a:off x="5519937" y="1940968"/>
            <a:ext cx="6336480" cy="120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zh-CN" altLang="en-US" sz="2400" b="1" dirty="0">
                <a:solidFill>
                  <a:schemeClr val="bg1"/>
                </a:solidFill>
                <a:cs typeface="+mn-ea"/>
                <a:sym typeface="+mn-lt"/>
              </a:rPr>
              <a:t>改革开放以来我们取得一切成绩和进步的根本原因，归结起来就是：</a:t>
            </a:r>
          </a:p>
        </p:txBody>
      </p:sp>
      <p:grpSp>
        <p:nvGrpSpPr>
          <p:cNvPr id="5" name="组合 4"/>
          <p:cNvGrpSpPr/>
          <p:nvPr/>
        </p:nvGrpSpPr>
        <p:grpSpPr>
          <a:xfrm>
            <a:off x="701793" y="2392422"/>
            <a:ext cx="4400468" cy="1590351"/>
            <a:chOff x="701793" y="2392422"/>
            <a:chExt cx="4400468" cy="1590351"/>
          </a:xfrm>
        </p:grpSpPr>
        <p:sp>
          <p:nvSpPr>
            <p:cNvPr id="50" name="TextBox 49"/>
            <p:cNvSpPr txBox="1"/>
            <p:nvPr/>
          </p:nvSpPr>
          <p:spPr>
            <a:xfrm>
              <a:off x="984310" y="2708578"/>
              <a:ext cx="4117951" cy="1274195"/>
            </a:xfrm>
            <a:prstGeom prst="rect">
              <a:avLst/>
            </a:prstGeom>
            <a:noFill/>
          </p:spPr>
          <p:txBody>
            <a:bodyPr wrap="square" rtlCol="0">
              <a:spAutoFit/>
            </a:bodyPr>
            <a:lstStyle/>
            <a:p>
              <a:pPr algn="r">
                <a:lnSpc>
                  <a:spcPct val="120000"/>
                </a:lnSpc>
              </a:pPr>
              <a:r>
                <a:rPr lang="zh-CN" altLang="en-US" sz="3200" b="1" dirty="0">
                  <a:solidFill>
                    <a:srgbClr val="C00000"/>
                  </a:solidFill>
                  <a:cs typeface="+mn-ea"/>
                  <a:sym typeface="+mn-lt"/>
                </a:rPr>
                <a:t>主要成就</a:t>
              </a:r>
              <a:endParaRPr lang="en-US" altLang="zh-CN" sz="3200" b="1" dirty="0">
                <a:solidFill>
                  <a:srgbClr val="C00000"/>
                </a:solidFill>
                <a:cs typeface="+mn-ea"/>
                <a:sym typeface="+mn-lt"/>
              </a:endParaRPr>
            </a:p>
            <a:p>
              <a:pPr algn="r">
                <a:lnSpc>
                  <a:spcPct val="120000"/>
                </a:lnSpc>
              </a:pPr>
              <a:r>
                <a:rPr lang="zh-CN" altLang="en-US" sz="3200" b="1" dirty="0">
                  <a:solidFill>
                    <a:srgbClr val="C00000"/>
                  </a:solidFill>
                  <a:cs typeface="+mn-ea"/>
                  <a:sym typeface="+mn-lt"/>
                </a:rPr>
                <a:t>历史任务</a:t>
              </a:r>
            </a:p>
          </p:txBody>
        </p:sp>
        <p:grpSp>
          <p:nvGrpSpPr>
            <p:cNvPr id="9" name="组合 8"/>
            <p:cNvGrpSpPr/>
            <p:nvPr/>
          </p:nvGrpSpPr>
          <p:grpSpPr>
            <a:xfrm>
              <a:off x="701793" y="2392422"/>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0587335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250"/>
                                        <p:tgtEl>
                                          <p:spTgt spid="4"/>
                                        </p:tgtEl>
                                      </p:cBhvr>
                                    </p:animEffect>
                                    <p:anim calcmode="lin" valueType="num">
                                      <p:cBhvr>
                                        <p:cTn id="16" dur="1250" fill="hold"/>
                                        <p:tgtEl>
                                          <p:spTgt spid="4"/>
                                        </p:tgtEl>
                                        <p:attrNameLst>
                                          <p:attrName>ppt_x</p:attrName>
                                        </p:attrNameLst>
                                      </p:cBhvr>
                                      <p:tavLst>
                                        <p:tav tm="0">
                                          <p:val>
                                            <p:strVal val="#ppt_x"/>
                                          </p:val>
                                        </p:tav>
                                        <p:tav tm="100000">
                                          <p:val>
                                            <p:strVal val="#ppt_x"/>
                                          </p:val>
                                        </p:tav>
                                      </p:tavLst>
                                    </p:anim>
                                    <p:anim calcmode="lin" valueType="num">
                                      <p:cBhvr>
                                        <p:cTn id="17" dur="125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250"/>
                            </p:stCondLst>
                            <p:childTnLst>
                              <p:par>
                                <p:cTn id="19" presetID="16" presetClass="entr" presetSubtype="21"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par>
                          <p:cTn id="22" fill="hold">
                            <p:stCondLst>
                              <p:cond delay="2750"/>
                            </p:stCondLst>
                            <p:childTnLst>
                              <p:par>
                                <p:cTn id="23" presetID="16" presetClass="entr" presetSubtype="21" fill="hold" grpId="0"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par>
                          <p:cTn id="26" fill="hold">
                            <p:stCondLst>
                              <p:cond delay="3250"/>
                            </p:stCondLst>
                            <p:childTnLst>
                              <p:par>
                                <p:cTn id="27" presetID="42"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p:bldP spid="8"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社会主义初级阶段</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第九至十八自然段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明确指出，“我国正处于并将长期处于社会主义初级阶段”</a:t>
            </a:r>
            <a:r>
              <a:rPr lang="en-US" altLang="zh-CN" sz="1867" b="1" dirty="0">
                <a:solidFill>
                  <a:schemeClr val="tx1">
                    <a:lumMod val="75000"/>
                    <a:lumOff val="25000"/>
                  </a:schemeClr>
                </a:solidFill>
                <a:cs typeface="+mn-ea"/>
                <a:sym typeface="+mn-lt"/>
              </a:rPr>
              <a:t>,</a:t>
            </a:r>
            <a:r>
              <a:rPr lang="zh-CN" altLang="en-US" sz="1867" b="1" dirty="0">
                <a:solidFill>
                  <a:schemeClr val="tx1">
                    <a:lumMod val="75000"/>
                    <a:lumOff val="25000"/>
                  </a:schemeClr>
                </a:solidFill>
                <a:cs typeface="+mn-ea"/>
                <a:sym typeface="+mn-lt"/>
              </a:rPr>
              <a:t>阐述了</a:t>
            </a:r>
            <a:r>
              <a:rPr lang="zh-CN" altLang="zh-CN" sz="1867" b="1" dirty="0">
                <a:solidFill>
                  <a:schemeClr val="tx1">
                    <a:lumMod val="75000"/>
                    <a:lumOff val="25000"/>
                  </a:schemeClr>
                </a:solidFill>
                <a:cs typeface="+mn-ea"/>
                <a:sym typeface="+mn-lt"/>
              </a:rPr>
              <a:t>党在社会主义初级阶段的基本路线和基本任务</a:t>
            </a:r>
            <a:r>
              <a:rPr lang="zh-CN" altLang="en-US" sz="1867" b="1" dirty="0">
                <a:solidFill>
                  <a:schemeClr val="tx1">
                    <a:lumMod val="75000"/>
                    <a:lumOff val="25000"/>
                  </a:schemeClr>
                </a:solidFill>
                <a:cs typeface="+mn-ea"/>
                <a:sym typeface="+mn-lt"/>
              </a:rPr>
              <a:t>。</a:t>
            </a:r>
            <a:endParaRPr lang="zh-CN" altLang="zh-CN" sz="1867" b="1" dirty="0">
              <a:solidFill>
                <a:schemeClr val="tx1">
                  <a:lumMod val="75000"/>
                  <a:lumOff val="25000"/>
                </a:schemeClr>
              </a:solidFill>
              <a:cs typeface="+mn-ea"/>
              <a:sym typeface="+mn-lt"/>
            </a:endParaRPr>
          </a:p>
        </p:txBody>
      </p:sp>
      <p:grpSp>
        <p:nvGrpSpPr>
          <p:cNvPr id="5" name="组合 4"/>
          <p:cNvGrpSpPr/>
          <p:nvPr/>
        </p:nvGrpSpPr>
        <p:grpSpPr>
          <a:xfrm>
            <a:off x="623392" y="1915942"/>
            <a:ext cx="4117951" cy="2234213"/>
            <a:chOff x="623392" y="1915942"/>
            <a:chExt cx="4117951" cy="2234213"/>
          </a:xfrm>
        </p:grpSpPr>
        <p:sp>
          <p:nvSpPr>
            <p:cNvPr id="50" name="TextBox 49"/>
            <p:cNvSpPr txBox="1"/>
            <p:nvPr/>
          </p:nvSpPr>
          <p:spPr>
            <a:xfrm>
              <a:off x="623392" y="3427841"/>
              <a:ext cx="4117951" cy="722314"/>
            </a:xfrm>
            <a:prstGeom prst="rect">
              <a:avLst/>
            </a:prstGeom>
            <a:noFill/>
          </p:spPr>
          <p:txBody>
            <a:bodyPr wrap="square" rtlCol="0">
              <a:spAutoFit/>
            </a:bodyPr>
            <a:lstStyle/>
            <a:p>
              <a:pPr algn="r">
                <a:lnSpc>
                  <a:spcPct val="120000"/>
                </a:lnSpc>
              </a:pPr>
              <a:r>
                <a:rPr lang="zh-CN" altLang="en-US" sz="3733" b="1" dirty="0">
                  <a:solidFill>
                    <a:srgbClr val="C00000"/>
                  </a:solidFill>
                  <a:cs typeface="+mn-ea"/>
                  <a:sym typeface="+mn-lt"/>
                </a:rPr>
                <a:t>社会主义初级阶段</a:t>
              </a:r>
            </a:p>
          </p:txBody>
        </p:sp>
        <p:grpSp>
          <p:nvGrpSpPr>
            <p:cNvPr id="14" name="组合 13"/>
            <p:cNvGrpSpPr/>
            <p:nvPr/>
          </p:nvGrpSpPr>
          <p:grpSpPr>
            <a:xfrm>
              <a:off x="1009325" y="1915942"/>
              <a:ext cx="2566372" cy="1521577"/>
              <a:chOff x="701793" y="2226168"/>
              <a:chExt cx="2566372" cy="1521577"/>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8" name="矩形 17"/>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5265642" y="2224793"/>
            <a:ext cx="6398979" cy="1152000"/>
            <a:chOff x="5265642" y="2224793"/>
            <a:chExt cx="6398979" cy="1152000"/>
          </a:xfrm>
        </p:grpSpPr>
        <p:sp>
          <p:nvSpPr>
            <p:cNvPr id="31" name="矩形 30"/>
            <p:cNvSpPr/>
            <p:nvPr/>
          </p:nvSpPr>
          <p:spPr>
            <a:xfrm>
              <a:off x="5265642" y="2224793"/>
              <a:ext cx="1152000" cy="1152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发展</a:t>
              </a:r>
              <a:endParaRPr lang="en-US" altLang="zh-CN" sz="2400" b="1" dirty="0">
                <a:solidFill>
                  <a:schemeClr val="bg1"/>
                </a:solidFill>
                <a:cs typeface="+mn-ea"/>
                <a:sym typeface="+mn-lt"/>
              </a:endParaRPr>
            </a:p>
            <a:p>
              <a:pPr algn="ctr">
                <a:lnSpc>
                  <a:spcPct val="120000"/>
                </a:lnSpc>
              </a:pPr>
              <a:r>
                <a:rPr lang="zh-CN" altLang="en-US" sz="2400" b="1" dirty="0">
                  <a:solidFill>
                    <a:schemeClr val="bg1"/>
                  </a:solidFill>
                  <a:cs typeface="+mn-ea"/>
                  <a:sym typeface="+mn-lt"/>
                </a:rPr>
                <a:t>道路</a:t>
              </a:r>
            </a:p>
          </p:txBody>
        </p:sp>
        <p:sp>
          <p:nvSpPr>
            <p:cNvPr id="10" name="矩形 9"/>
            <p:cNvSpPr/>
            <p:nvPr/>
          </p:nvSpPr>
          <p:spPr>
            <a:xfrm>
              <a:off x="6652722" y="2462214"/>
              <a:ext cx="4757604" cy="646331"/>
            </a:xfrm>
            <a:prstGeom prst="rect">
              <a:avLst/>
            </a:prstGeom>
          </p:spPr>
          <p:txBody>
            <a:bodyPr wrap="square">
              <a:spAutoFit/>
            </a:bodyPr>
            <a:lstStyle/>
            <a:p>
              <a:pPr algn="just"/>
              <a:r>
                <a:rPr lang="zh-CN" altLang="zh-CN" b="1" kern="100" dirty="0">
                  <a:solidFill>
                    <a:schemeClr val="tx1">
                      <a:lumMod val="75000"/>
                      <a:lumOff val="25000"/>
                    </a:schemeClr>
                  </a:solidFill>
                  <a:cs typeface="+mn-ea"/>
                  <a:sym typeface="+mn-lt"/>
                </a:rPr>
                <a:t>我国</a:t>
              </a:r>
              <a:r>
                <a:rPr lang="zh-CN" altLang="en-US" b="1" kern="100" dirty="0">
                  <a:solidFill>
                    <a:schemeClr val="tx1">
                      <a:lumMod val="75000"/>
                      <a:lumOff val="25000"/>
                    </a:schemeClr>
                  </a:solidFill>
                  <a:cs typeface="+mn-ea"/>
                  <a:sym typeface="+mn-lt"/>
                </a:rPr>
                <a:t>的</a:t>
              </a:r>
              <a:r>
                <a:rPr lang="zh-CN" altLang="zh-CN" b="1" kern="100" dirty="0">
                  <a:solidFill>
                    <a:schemeClr val="tx1">
                      <a:lumMod val="75000"/>
                      <a:lumOff val="25000"/>
                    </a:schemeClr>
                  </a:solidFill>
                  <a:cs typeface="+mn-ea"/>
                  <a:sym typeface="+mn-lt"/>
                </a:rPr>
                <a:t>社会主义建设，必须从我国的国情出发</a:t>
              </a:r>
              <a:r>
                <a:rPr lang="zh-CN" altLang="en-US" b="1" kern="100" dirty="0">
                  <a:solidFill>
                    <a:schemeClr val="tx1">
                      <a:lumMod val="75000"/>
                      <a:lumOff val="25000"/>
                    </a:schemeClr>
                  </a:solidFill>
                  <a:cs typeface="+mn-ea"/>
                  <a:sym typeface="+mn-lt"/>
                </a:rPr>
                <a:t>，</a:t>
              </a:r>
              <a:r>
                <a:rPr lang="en-US" altLang="zh-CN" b="1" kern="100" dirty="0">
                  <a:solidFill>
                    <a:schemeClr val="accent1"/>
                  </a:solidFill>
                  <a:cs typeface="+mn-ea"/>
                  <a:sym typeface="+mn-lt"/>
                </a:rPr>
                <a:t> </a:t>
              </a:r>
              <a:r>
                <a:rPr lang="zh-CN" altLang="zh-CN" b="1" kern="100" dirty="0">
                  <a:solidFill>
                    <a:srgbClr val="C00000"/>
                  </a:solidFill>
                  <a:cs typeface="+mn-ea"/>
                  <a:sym typeface="+mn-lt"/>
                </a:rPr>
                <a:t>走中国特色社会主义道路</a:t>
              </a:r>
              <a:r>
                <a:rPr lang="zh-CN" altLang="en-US" b="1" kern="100" dirty="0">
                  <a:solidFill>
                    <a:srgbClr val="C00000"/>
                  </a:solidFill>
                  <a:cs typeface="+mn-ea"/>
                  <a:sym typeface="+mn-lt"/>
                </a:rPr>
                <a:t>。</a:t>
              </a:r>
              <a:endParaRPr lang="zh-CN" altLang="zh-CN" b="1" kern="100" dirty="0">
                <a:solidFill>
                  <a:srgbClr val="C00000"/>
                </a:solidFill>
                <a:cs typeface="+mn-ea"/>
                <a:sym typeface="+mn-lt"/>
              </a:endParaRPr>
            </a:p>
          </p:txBody>
        </p:sp>
        <p:sp>
          <p:nvSpPr>
            <p:cNvPr id="2" name="矩形 1"/>
            <p:cNvSpPr/>
            <p:nvPr/>
          </p:nvSpPr>
          <p:spPr>
            <a:xfrm>
              <a:off x="6417642" y="2224793"/>
              <a:ext cx="5246979" cy="115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5265642" y="3596511"/>
            <a:ext cx="6398979" cy="1163045"/>
            <a:chOff x="5265642" y="3596511"/>
            <a:chExt cx="6398979" cy="1163045"/>
          </a:xfrm>
        </p:grpSpPr>
        <p:sp>
          <p:nvSpPr>
            <p:cNvPr id="22" name="矩形 21"/>
            <p:cNvSpPr/>
            <p:nvPr/>
          </p:nvSpPr>
          <p:spPr>
            <a:xfrm>
              <a:off x="5265642" y="3607556"/>
              <a:ext cx="1152000" cy="1152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主要</a:t>
              </a:r>
              <a:endParaRPr lang="en-US" altLang="zh-CN" sz="2400" b="1" dirty="0">
                <a:solidFill>
                  <a:schemeClr val="bg1"/>
                </a:solidFill>
                <a:cs typeface="+mn-ea"/>
                <a:sym typeface="+mn-lt"/>
              </a:endParaRPr>
            </a:p>
            <a:p>
              <a:pPr algn="ctr">
                <a:lnSpc>
                  <a:spcPct val="120000"/>
                </a:lnSpc>
              </a:pPr>
              <a:r>
                <a:rPr lang="zh-CN" altLang="en-US" sz="2400" b="1" dirty="0">
                  <a:solidFill>
                    <a:schemeClr val="bg1"/>
                  </a:solidFill>
                  <a:cs typeface="+mn-ea"/>
                  <a:sym typeface="+mn-lt"/>
                </a:rPr>
                <a:t>矛盾</a:t>
              </a:r>
            </a:p>
          </p:txBody>
        </p:sp>
        <p:sp>
          <p:nvSpPr>
            <p:cNvPr id="26" name="矩形 25"/>
            <p:cNvSpPr/>
            <p:nvPr/>
          </p:nvSpPr>
          <p:spPr>
            <a:xfrm>
              <a:off x="6652722" y="3665153"/>
              <a:ext cx="4757604" cy="923330"/>
            </a:xfrm>
            <a:prstGeom prst="rect">
              <a:avLst/>
            </a:prstGeom>
          </p:spPr>
          <p:txBody>
            <a:bodyPr wrap="square">
              <a:spAutoFit/>
            </a:bodyPr>
            <a:lstStyle/>
            <a:p>
              <a:pPr algn="just"/>
              <a:r>
                <a:rPr lang="zh-CN" altLang="en-US" b="1" kern="100" dirty="0">
                  <a:solidFill>
                    <a:srgbClr val="C00000"/>
                  </a:solidFill>
                  <a:cs typeface="+mn-ea"/>
                  <a:sym typeface="+mn-lt"/>
                </a:rPr>
                <a:t>我国社会主要矛盾已经转化为人民日益增长的美好生活需要和不平衡不充分的发展之间的矛</a:t>
              </a:r>
              <a:r>
                <a:rPr lang="zh-CN" altLang="en-US" b="1" kern="100" dirty="0" smtClean="0">
                  <a:solidFill>
                    <a:srgbClr val="C00000"/>
                  </a:solidFill>
                  <a:cs typeface="+mn-ea"/>
                  <a:sym typeface="+mn-lt"/>
                </a:rPr>
                <a:t>盾</a:t>
              </a:r>
              <a:endParaRPr lang="zh-CN" altLang="en-US" b="1" kern="100" dirty="0">
                <a:solidFill>
                  <a:schemeClr val="tx1">
                    <a:lumMod val="75000"/>
                    <a:lumOff val="25000"/>
                  </a:schemeClr>
                </a:solidFill>
                <a:cs typeface="+mn-ea"/>
                <a:sym typeface="+mn-lt"/>
              </a:endParaRPr>
            </a:p>
          </p:txBody>
        </p:sp>
        <p:sp>
          <p:nvSpPr>
            <p:cNvPr id="19" name="矩形 18"/>
            <p:cNvSpPr/>
            <p:nvPr/>
          </p:nvSpPr>
          <p:spPr>
            <a:xfrm>
              <a:off x="6417642" y="3596511"/>
              <a:ext cx="5246979" cy="115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a:off x="5265642" y="4979274"/>
            <a:ext cx="6398979" cy="1163045"/>
            <a:chOff x="5265642" y="4979274"/>
            <a:chExt cx="6398979" cy="1163045"/>
          </a:xfrm>
        </p:grpSpPr>
        <p:sp>
          <p:nvSpPr>
            <p:cNvPr id="24" name="矩形 23"/>
            <p:cNvSpPr/>
            <p:nvPr/>
          </p:nvSpPr>
          <p:spPr>
            <a:xfrm>
              <a:off x="5265642" y="4990319"/>
              <a:ext cx="1152000" cy="1152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根本</a:t>
              </a:r>
              <a:endParaRPr lang="en-US" altLang="zh-CN" sz="2400" b="1" dirty="0">
                <a:solidFill>
                  <a:schemeClr val="bg1"/>
                </a:solidFill>
                <a:cs typeface="+mn-ea"/>
                <a:sym typeface="+mn-lt"/>
              </a:endParaRPr>
            </a:p>
            <a:p>
              <a:pPr algn="ctr">
                <a:lnSpc>
                  <a:spcPct val="120000"/>
                </a:lnSpc>
              </a:pPr>
              <a:r>
                <a:rPr lang="zh-CN" altLang="en-US" sz="2400" b="1" dirty="0">
                  <a:solidFill>
                    <a:schemeClr val="bg1"/>
                  </a:solidFill>
                  <a:cs typeface="+mn-ea"/>
                  <a:sym typeface="+mn-lt"/>
                </a:rPr>
                <a:t>任务</a:t>
              </a:r>
            </a:p>
          </p:txBody>
        </p:sp>
        <p:sp>
          <p:nvSpPr>
            <p:cNvPr id="27" name="矩形 26"/>
            <p:cNvSpPr/>
            <p:nvPr/>
          </p:nvSpPr>
          <p:spPr>
            <a:xfrm>
              <a:off x="6652722" y="4985557"/>
              <a:ext cx="4853615" cy="1077218"/>
            </a:xfrm>
            <a:prstGeom prst="rect">
              <a:avLst/>
            </a:prstGeom>
          </p:spPr>
          <p:txBody>
            <a:bodyPr wrap="square">
              <a:spAutoFit/>
            </a:bodyPr>
            <a:lstStyle/>
            <a:p>
              <a:pPr algn="just"/>
              <a:r>
                <a:rPr lang="zh-CN" altLang="en-US" sz="1600" b="1" kern="100" dirty="0">
                  <a:solidFill>
                    <a:srgbClr val="C00000"/>
                  </a:solidFill>
                  <a:cs typeface="+mn-ea"/>
                  <a:sym typeface="+mn-lt"/>
                </a:rPr>
                <a:t>我国社会主义建设的根本任务，</a:t>
              </a:r>
              <a:r>
                <a:rPr lang="zh-CN" altLang="en-US" sz="1600" b="1" kern="100" dirty="0">
                  <a:solidFill>
                    <a:schemeClr val="tx1">
                      <a:lumMod val="75000"/>
                      <a:lumOff val="25000"/>
                    </a:schemeClr>
                  </a:solidFill>
                  <a:cs typeface="+mn-ea"/>
                  <a:sym typeface="+mn-lt"/>
                </a:rPr>
                <a:t>是进一步解放生产力，发展生产力，逐步实现社会主义现代化，并且为此而改革生产关系和上层建筑中不适应生产力发展的方面和环节。</a:t>
              </a:r>
            </a:p>
          </p:txBody>
        </p:sp>
        <p:sp>
          <p:nvSpPr>
            <p:cNvPr id="20" name="矩形 19"/>
            <p:cNvSpPr/>
            <p:nvPr/>
          </p:nvSpPr>
          <p:spPr>
            <a:xfrm>
              <a:off x="6417642" y="4979274"/>
              <a:ext cx="5246979" cy="11520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xmlns="" val="73724428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par>
                          <p:cTn id="22" fill="hold">
                            <p:stCondLst>
                              <p:cond delay="2500"/>
                            </p:stCondLst>
                            <p:childTnLst>
                              <p:par>
                                <p:cTn id="23" presetID="22" presetClass="entr" presetSubtype="2"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right)">
                                      <p:cBhvr>
                                        <p:cTn id="25" dur="500"/>
                                        <p:tgtEl>
                                          <p:spTgt spid="7"/>
                                        </p:tgtEl>
                                      </p:cBhvr>
                                    </p:animEffect>
                                  </p:childTnLst>
                                </p:cTn>
                              </p:par>
                            </p:childTnLst>
                          </p:cTn>
                        </p:par>
                        <p:par>
                          <p:cTn id="26" fill="hold">
                            <p:stCondLst>
                              <p:cond delay="3000"/>
                            </p:stCondLst>
                            <p:childTnLst>
                              <p:par>
                                <p:cTn id="27" presetID="22" presetClass="entr" presetSubtype="8"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社会主义初级阶段</a:t>
            </a:r>
          </a:p>
        </p:txBody>
      </p:sp>
      <p:sp>
        <p:nvSpPr>
          <p:cNvPr id="9" name="矩形 8"/>
          <p:cNvSpPr/>
          <p:nvPr/>
        </p:nvSpPr>
        <p:spPr>
          <a:xfrm>
            <a:off x="847996" y="4935348"/>
            <a:ext cx="5728543" cy="1508042"/>
          </a:xfrm>
          <a:prstGeom prst="rect">
            <a:avLst/>
          </a:prstGeom>
        </p:spPr>
        <p:txBody>
          <a:bodyPr wrap="square">
            <a:spAutoFit/>
          </a:bodyPr>
          <a:lstStyle/>
          <a:p>
            <a:pPr>
              <a:lnSpc>
                <a:spcPct val="150000"/>
              </a:lnSpc>
            </a:pPr>
            <a:r>
              <a:rPr lang="zh-CN" altLang="zh-CN" sz="2000" b="1" dirty="0">
                <a:solidFill>
                  <a:srgbClr val="C00000"/>
                </a:solidFill>
                <a:cs typeface="+mn-ea"/>
                <a:sym typeface="+mn-lt"/>
              </a:rPr>
              <a:t>有利于</a:t>
            </a:r>
            <a:r>
              <a:rPr lang="en-US" altLang="zh-CN" sz="2000" b="1" dirty="0">
                <a:solidFill>
                  <a:srgbClr val="C00000"/>
                </a:solidFill>
                <a:cs typeface="+mn-ea"/>
                <a:sym typeface="+mn-lt"/>
              </a:rPr>
              <a:t>  </a:t>
            </a:r>
            <a:r>
              <a:rPr lang="zh-CN" altLang="zh-CN" sz="2000" b="1" dirty="0">
                <a:solidFill>
                  <a:schemeClr val="tx1">
                    <a:lumMod val="75000"/>
                    <a:lumOff val="25000"/>
                  </a:schemeClr>
                </a:solidFill>
                <a:cs typeface="+mn-ea"/>
                <a:sym typeface="+mn-lt"/>
              </a:rPr>
              <a:t>发展社会主义社会的生产力</a:t>
            </a:r>
            <a:endParaRPr lang="en-US" altLang="zh-CN" sz="2000" b="1" dirty="0">
              <a:solidFill>
                <a:schemeClr val="tx1">
                  <a:lumMod val="75000"/>
                  <a:lumOff val="25000"/>
                </a:schemeClr>
              </a:solidFill>
              <a:cs typeface="+mn-ea"/>
              <a:sym typeface="+mn-lt"/>
            </a:endParaRPr>
          </a:p>
          <a:p>
            <a:pPr>
              <a:lnSpc>
                <a:spcPct val="150000"/>
              </a:lnSpc>
            </a:pPr>
            <a:r>
              <a:rPr lang="zh-CN" altLang="zh-CN" sz="2000" b="1" dirty="0">
                <a:solidFill>
                  <a:srgbClr val="C00000"/>
                </a:solidFill>
                <a:cs typeface="+mn-ea"/>
                <a:sym typeface="+mn-lt"/>
              </a:rPr>
              <a:t>有利于</a:t>
            </a:r>
            <a:r>
              <a:rPr lang="en-US" altLang="zh-CN" sz="2000" b="1" dirty="0">
                <a:solidFill>
                  <a:srgbClr val="C00000"/>
                </a:solidFill>
                <a:cs typeface="+mn-ea"/>
                <a:sym typeface="+mn-lt"/>
              </a:rPr>
              <a:t>  </a:t>
            </a:r>
            <a:r>
              <a:rPr lang="zh-CN" altLang="zh-CN" sz="2000" b="1" dirty="0">
                <a:solidFill>
                  <a:schemeClr val="tx1">
                    <a:lumMod val="75000"/>
                    <a:lumOff val="25000"/>
                  </a:schemeClr>
                </a:solidFill>
                <a:cs typeface="+mn-ea"/>
                <a:sym typeface="+mn-lt"/>
              </a:rPr>
              <a:t>增强社会主义国家的综合国力</a:t>
            </a:r>
            <a:endParaRPr lang="en-US" altLang="zh-CN" sz="2000" b="1" dirty="0">
              <a:solidFill>
                <a:schemeClr val="tx1">
                  <a:lumMod val="75000"/>
                  <a:lumOff val="25000"/>
                </a:schemeClr>
              </a:solidFill>
              <a:cs typeface="+mn-ea"/>
              <a:sym typeface="+mn-lt"/>
            </a:endParaRPr>
          </a:p>
          <a:p>
            <a:pPr>
              <a:lnSpc>
                <a:spcPct val="150000"/>
              </a:lnSpc>
            </a:pPr>
            <a:r>
              <a:rPr lang="zh-CN" altLang="zh-CN" sz="2000" b="1" dirty="0">
                <a:solidFill>
                  <a:srgbClr val="C00000"/>
                </a:solidFill>
                <a:cs typeface="+mn-ea"/>
                <a:sym typeface="+mn-lt"/>
              </a:rPr>
              <a:t>有利于</a:t>
            </a:r>
            <a:r>
              <a:rPr lang="en-US" altLang="zh-CN" sz="2000" b="1" dirty="0">
                <a:solidFill>
                  <a:srgbClr val="C00000"/>
                </a:solidFill>
                <a:cs typeface="+mn-ea"/>
                <a:sym typeface="+mn-lt"/>
              </a:rPr>
              <a:t>  </a:t>
            </a:r>
            <a:r>
              <a:rPr lang="zh-CN" altLang="zh-CN" sz="2000" b="1" dirty="0">
                <a:solidFill>
                  <a:schemeClr val="tx1">
                    <a:lumMod val="75000"/>
                    <a:lumOff val="25000"/>
                  </a:schemeClr>
                </a:solidFill>
                <a:cs typeface="+mn-ea"/>
                <a:sym typeface="+mn-lt"/>
              </a:rPr>
              <a:t>提高人民的生活水平</a:t>
            </a:r>
            <a:r>
              <a:rPr lang="en-US" altLang="zh-CN" sz="2000" b="1" dirty="0">
                <a:solidFill>
                  <a:schemeClr val="tx1">
                    <a:lumMod val="75000"/>
                    <a:lumOff val="25000"/>
                  </a:schemeClr>
                </a:solidFill>
                <a:cs typeface="+mn-ea"/>
                <a:sym typeface="+mn-lt"/>
              </a:rPr>
              <a:t> </a:t>
            </a:r>
          </a:p>
        </p:txBody>
      </p:sp>
      <p:sp>
        <p:nvSpPr>
          <p:cNvPr id="28" name="矩形 27"/>
          <p:cNvSpPr/>
          <p:nvPr/>
        </p:nvSpPr>
        <p:spPr>
          <a:xfrm>
            <a:off x="871448" y="4232193"/>
            <a:ext cx="5256646"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各项工作总的出发点和检验标准</a:t>
            </a:r>
          </a:p>
        </p:txBody>
      </p:sp>
      <p:sp>
        <p:nvSpPr>
          <p:cNvPr id="11" name="矩形 10"/>
          <p:cNvSpPr/>
          <p:nvPr/>
        </p:nvSpPr>
        <p:spPr>
          <a:xfrm>
            <a:off x="6306896" y="4935347"/>
            <a:ext cx="5482333" cy="1477328"/>
          </a:xfrm>
          <a:prstGeom prst="rect">
            <a:avLst/>
          </a:prstGeom>
        </p:spPr>
        <p:txBody>
          <a:bodyPr wrap="square">
            <a:spAutoFit/>
          </a:bodyPr>
          <a:lstStyle/>
          <a:p>
            <a:pPr>
              <a:lnSpc>
                <a:spcPct val="150000"/>
              </a:lnSpc>
            </a:pPr>
            <a:r>
              <a:rPr lang="zh-CN" altLang="en-US" sz="2000" b="1" dirty="0">
                <a:solidFill>
                  <a:schemeClr val="tx1">
                    <a:lumMod val="75000"/>
                    <a:lumOff val="25000"/>
                  </a:schemeClr>
                </a:solidFill>
                <a:cs typeface="+mn-ea"/>
                <a:sym typeface="+mn-lt"/>
              </a:rPr>
              <a:t>必须按照中国特色社会主义事业总体布局，全面推进</a:t>
            </a:r>
            <a:r>
              <a:rPr lang="zh-CN" altLang="en-US" sz="2000" b="1" dirty="0">
                <a:solidFill>
                  <a:srgbClr val="C00000"/>
                </a:solidFill>
                <a:cs typeface="+mn-ea"/>
                <a:sym typeface="+mn-lt"/>
              </a:rPr>
              <a:t>经济建设、政治建设、文化建设、社会建设、生态文明建设。</a:t>
            </a:r>
          </a:p>
        </p:txBody>
      </p:sp>
      <p:sp>
        <p:nvSpPr>
          <p:cNvPr id="12" name="矩形 11"/>
          <p:cNvSpPr/>
          <p:nvPr/>
        </p:nvSpPr>
        <p:spPr>
          <a:xfrm>
            <a:off x="6306896" y="4232193"/>
            <a:ext cx="5273075"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五位一体战略布局</a:t>
            </a:r>
          </a:p>
        </p:txBody>
      </p:sp>
      <p:grpSp>
        <p:nvGrpSpPr>
          <p:cNvPr id="4" name="组合 3"/>
          <p:cNvGrpSpPr/>
          <p:nvPr/>
        </p:nvGrpSpPr>
        <p:grpSpPr>
          <a:xfrm>
            <a:off x="6246970" y="2624674"/>
            <a:ext cx="5333001" cy="1347903"/>
            <a:chOff x="389106" y="4791945"/>
            <a:chExt cx="5333001" cy="1347903"/>
          </a:xfrm>
        </p:grpSpPr>
        <p:sp>
          <p:nvSpPr>
            <p:cNvPr id="8" name="矩形 7"/>
            <p:cNvSpPr/>
            <p:nvPr/>
          </p:nvSpPr>
          <p:spPr>
            <a:xfrm>
              <a:off x="527382" y="5155648"/>
              <a:ext cx="4042724" cy="880113"/>
            </a:xfrm>
            <a:prstGeom prst="rect">
              <a:avLst/>
            </a:prstGeom>
          </p:spPr>
          <p:txBody>
            <a:bodyPr wrap="square">
              <a:spAutoFit/>
            </a:bodyPr>
            <a:lstStyle/>
            <a:p>
              <a:pPr>
                <a:lnSpc>
                  <a:spcPct val="120000"/>
                </a:lnSpc>
              </a:pPr>
              <a:r>
                <a:rPr lang="zh-CN" altLang="zh-CN" sz="2133" b="1" kern="100" dirty="0">
                  <a:solidFill>
                    <a:schemeClr val="tx1">
                      <a:lumMod val="75000"/>
                      <a:lumOff val="25000"/>
                    </a:schemeClr>
                  </a:solidFill>
                  <a:cs typeface="+mn-ea"/>
                  <a:sym typeface="+mn-lt"/>
                </a:rPr>
                <a:t>坚持和完善按劳分配为主体</a:t>
              </a:r>
              <a:r>
                <a:rPr lang="zh-CN" altLang="en-US" sz="2133" b="1" kern="100" dirty="0">
                  <a:solidFill>
                    <a:schemeClr val="tx1">
                      <a:lumMod val="75000"/>
                      <a:lumOff val="25000"/>
                    </a:schemeClr>
                  </a:solidFill>
                  <a:cs typeface="+mn-ea"/>
                  <a:sym typeface="+mn-lt"/>
                </a:rPr>
                <a:t>，</a:t>
              </a:r>
              <a:endParaRPr lang="en-US" altLang="zh-CN" sz="2133" b="1" kern="100" dirty="0">
                <a:solidFill>
                  <a:schemeClr val="tx1">
                    <a:lumMod val="75000"/>
                    <a:lumOff val="25000"/>
                  </a:schemeClr>
                </a:solidFill>
                <a:cs typeface="+mn-ea"/>
                <a:sym typeface="+mn-lt"/>
              </a:endParaRPr>
            </a:p>
            <a:p>
              <a:pPr>
                <a:lnSpc>
                  <a:spcPct val="120000"/>
                </a:lnSpc>
              </a:pPr>
              <a:r>
                <a:rPr lang="zh-CN" altLang="zh-CN" sz="2133" b="1" kern="100" dirty="0">
                  <a:solidFill>
                    <a:schemeClr val="tx1">
                      <a:lumMod val="75000"/>
                      <a:lumOff val="25000"/>
                    </a:schemeClr>
                  </a:solidFill>
                  <a:cs typeface="+mn-ea"/>
                  <a:sym typeface="+mn-lt"/>
                </a:rPr>
                <a:t>多种分配方式并存的</a:t>
              </a:r>
              <a:r>
                <a:rPr lang="zh-CN" altLang="zh-CN" sz="2133" b="1" kern="100" dirty="0">
                  <a:solidFill>
                    <a:srgbClr val="C00000"/>
                  </a:solidFill>
                  <a:cs typeface="+mn-ea"/>
                  <a:sym typeface="+mn-lt"/>
                </a:rPr>
                <a:t>分配制度</a:t>
              </a:r>
              <a:endParaRPr lang="zh-CN" altLang="en-US" sz="2133" b="1" dirty="0">
                <a:solidFill>
                  <a:srgbClr val="C00000"/>
                </a:solidFill>
                <a:cs typeface="+mn-ea"/>
                <a:sym typeface="+mn-lt"/>
              </a:endParaRPr>
            </a:p>
          </p:txBody>
        </p:sp>
        <p:sp>
          <p:nvSpPr>
            <p:cNvPr id="27" name="矩形 26"/>
            <p:cNvSpPr/>
            <p:nvPr/>
          </p:nvSpPr>
          <p:spPr>
            <a:xfrm>
              <a:off x="4570107" y="4791945"/>
              <a:ext cx="1152000" cy="1347903"/>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133" b="1" dirty="0">
                  <a:solidFill>
                    <a:schemeClr val="bg1"/>
                  </a:solidFill>
                  <a:cs typeface="+mn-ea"/>
                  <a:sym typeface="+mn-lt"/>
                </a:rPr>
                <a:t>分配</a:t>
              </a:r>
              <a:endParaRPr lang="en-US" altLang="zh-CN" sz="2133" b="1" dirty="0">
                <a:solidFill>
                  <a:schemeClr val="bg1"/>
                </a:solidFill>
                <a:cs typeface="+mn-ea"/>
                <a:sym typeface="+mn-lt"/>
              </a:endParaRPr>
            </a:p>
            <a:p>
              <a:pPr algn="ctr">
                <a:lnSpc>
                  <a:spcPct val="120000"/>
                </a:lnSpc>
              </a:pPr>
              <a:r>
                <a:rPr lang="zh-CN" altLang="en-US" sz="2133" b="1" dirty="0">
                  <a:solidFill>
                    <a:schemeClr val="bg1"/>
                  </a:solidFill>
                  <a:cs typeface="+mn-ea"/>
                  <a:sym typeface="+mn-lt"/>
                </a:rPr>
                <a:t>制度</a:t>
              </a:r>
            </a:p>
          </p:txBody>
        </p:sp>
        <p:sp>
          <p:nvSpPr>
            <p:cNvPr id="2" name="矩形 1"/>
            <p:cNvSpPr/>
            <p:nvPr/>
          </p:nvSpPr>
          <p:spPr>
            <a:xfrm>
              <a:off x="389106" y="4791945"/>
              <a:ext cx="4181000" cy="13479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4"/>
          <p:cNvGrpSpPr/>
          <p:nvPr/>
        </p:nvGrpSpPr>
        <p:grpSpPr>
          <a:xfrm>
            <a:off x="871448" y="2624674"/>
            <a:ext cx="5375522" cy="1347904"/>
            <a:chOff x="638795" y="3100419"/>
            <a:chExt cx="5375522" cy="1347904"/>
          </a:xfrm>
        </p:grpSpPr>
        <p:sp>
          <p:nvSpPr>
            <p:cNvPr id="7" name="矩形 6"/>
            <p:cNvSpPr/>
            <p:nvPr/>
          </p:nvSpPr>
          <p:spPr>
            <a:xfrm>
              <a:off x="1858889" y="3174319"/>
              <a:ext cx="4155428" cy="1274003"/>
            </a:xfrm>
            <a:prstGeom prst="rect">
              <a:avLst/>
            </a:prstGeom>
          </p:spPr>
          <p:txBody>
            <a:bodyPr wrap="square">
              <a:spAutoFit/>
            </a:bodyPr>
            <a:lstStyle/>
            <a:p>
              <a:pPr>
                <a:lnSpc>
                  <a:spcPct val="120000"/>
                </a:lnSpc>
              </a:pPr>
              <a:r>
                <a:rPr lang="zh-CN" altLang="en-US" sz="2133" b="1" dirty="0">
                  <a:solidFill>
                    <a:schemeClr val="tx1">
                      <a:lumMod val="75000"/>
                      <a:lumOff val="25000"/>
                    </a:schemeClr>
                  </a:solidFill>
                  <a:cs typeface="+mn-ea"/>
                  <a:sym typeface="+mn-lt"/>
                </a:rPr>
                <a:t>必须坚持和完善公有制为主体，多种所有制经济共同发展的</a:t>
              </a:r>
              <a:r>
                <a:rPr lang="zh-CN" altLang="en-US" sz="2133" b="1" dirty="0">
                  <a:solidFill>
                    <a:srgbClr val="C00000"/>
                  </a:solidFill>
                  <a:cs typeface="+mn-ea"/>
                  <a:sym typeface="+mn-lt"/>
                </a:rPr>
                <a:t>基本经济制度</a:t>
              </a:r>
            </a:p>
          </p:txBody>
        </p:sp>
        <p:sp>
          <p:nvSpPr>
            <p:cNvPr id="26" name="矩形 25"/>
            <p:cNvSpPr/>
            <p:nvPr/>
          </p:nvSpPr>
          <p:spPr>
            <a:xfrm>
              <a:off x="638795" y="3100420"/>
              <a:ext cx="1152000" cy="1347903"/>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133" b="1" dirty="0">
                  <a:solidFill>
                    <a:schemeClr val="bg1"/>
                  </a:solidFill>
                  <a:cs typeface="+mn-ea"/>
                  <a:sym typeface="+mn-lt"/>
                </a:rPr>
                <a:t>基本经济制度</a:t>
              </a:r>
            </a:p>
          </p:txBody>
        </p:sp>
        <p:sp>
          <p:nvSpPr>
            <p:cNvPr id="14" name="矩形 13"/>
            <p:cNvSpPr/>
            <p:nvPr/>
          </p:nvSpPr>
          <p:spPr>
            <a:xfrm>
              <a:off x="1765223" y="3100419"/>
              <a:ext cx="4181000" cy="1347903"/>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6" name="组合 5"/>
          <p:cNvGrpSpPr/>
          <p:nvPr/>
        </p:nvGrpSpPr>
        <p:grpSpPr>
          <a:xfrm>
            <a:off x="3590847" y="1573840"/>
            <a:ext cx="5469989" cy="984393"/>
            <a:chOff x="3590847" y="1573840"/>
            <a:chExt cx="5469989" cy="984393"/>
          </a:xfrm>
        </p:grpSpPr>
        <p:sp>
          <p:nvSpPr>
            <p:cNvPr id="50" name="TextBox 49"/>
            <p:cNvSpPr txBox="1"/>
            <p:nvPr/>
          </p:nvSpPr>
          <p:spPr>
            <a:xfrm>
              <a:off x="3987251" y="1677927"/>
              <a:ext cx="5073585" cy="880306"/>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社会主</a:t>
              </a:r>
              <a:r>
                <a:rPr lang="zh-CN" altLang="en-US" sz="3200" b="1" dirty="0" smtClean="0">
                  <a:solidFill>
                    <a:schemeClr val="tx1">
                      <a:lumMod val="75000"/>
                      <a:lumOff val="25000"/>
                    </a:schemeClr>
                  </a:solidFill>
                  <a:cs typeface="+mn-ea"/>
                  <a:sym typeface="+mn-lt"/>
                </a:rPr>
                <a:t>义</a:t>
              </a:r>
              <a:r>
                <a:rPr lang="zh-CN" altLang="en-US" sz="4267" b="1" dirty="0" smtClean="0">
                  <a:solidFill>
                    <a:srgbClr val="C00000"/>
                  </a:solidFill>
                  <a:cs typeface="+mn-ea"/>
                  <a:sym typeface="+mn-lt"/>
                </a:rPr>
                <a:t>初</a:t>
              </a:r>
              <a:r>
                <a:rPr lang="zh-CN" altLang="en-US" sz="4267" b="1" dirty="0">
                  <a:solidFill>
                    <a:srgbClr val="C00000"/>
                  </a:solidFill>
                  <a:cs typeface="+mn-ea"/>
                  <a:sym typeface="+mn-lt"/>
                </a:rPr>
                <a:t>级阶段</a:t>
              </a:r>
            </a:p>
          </p:txBody>
        </p:sp>
        <p:grpSp>
          <p:nvGrpSpPr>
            <p:cNvPr id="17" name="组合 16"/>
            <p:cNvGrpSpPr/>
            <p:nvPr/>
          </p:nvGrpSpPr>
          <p:grpSpPr>
            <a:xfrm>
              <a:off x="3590847" y="1573840"/>
              <a:ext cx="1523737" cy="903409"/>
              <a:chOff x="701793" y="2226168"/>
              <a:chExt cx="2566372" cy="1521577"/>
            </a:xfrm>
          </p:grpSpPr>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9" name="图片 1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244043194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barn(inVertical)">
                                      <p:cBhvr>
                                        <p:cTn id="19" dur="500"/>
                                        <p:tgtEl>
                                          <p:spTgt spid="28"/>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8" grpId="0" animBg="1"/>
      <p:bldP spid="11"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519936"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新世纪新</a:t>
            </a:r>
            <a:r>
              <a:rPr lang="zh-CN" altLang="en-US" dirty="0" smtClean="0">
                <a:cs typeface="+mn-ea"/>
                <a:sym typeface="+mn-lt"/>
              </a:rPr>
              <a:t>阶段的战略</a:t>
            </a:r>
            <a:r>
              <a:rPr lang="zh-CN" altLang="en-US" dirty="0">
                <a:cs typeface="+mn-ea"/>
                <a:sym typeface="+mn-lt"/>
              </a:rPr>
              <a:t>目标</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明确指出：在新世纪新阶段，经济和社会发展的战略目标是，巩固和发展已经初步达到的小康水平，实现两个百年奋斗目标。</a:t>
            </a:r>
            <a:endParaRPr lang="zh-CN" altLang="zh-CN" sz="1867" b="1" dirty="0">
              <a:solidFill>
                <a:schemeClr val="tx1">
                  <a:lumMod val="75000"/>
                  <a:lumOff val="25000"/>
                </a:schemeClr>
              </a:solidFill>
              <a:cs typeface="+mn-ea"/>
              <a:sym typeface="+mn-lt"/>
            </a:endParaRPr>
          </a:p>
        </p:txBody>
      </p:sp>
      <p:sp>
        <p:nvSpPr>
          <p:cNvPr id="16" name="矩形 15"/>
          <p:cNvSpPr/>
          <p:nvPr/>
        </p:nvSpPr>
        <p:spPr>
          <a:xfrm>
            <a:off x="5712037" y="3287335"/>
            <a:ext cx="6144603" cy="748795"/>
          </a:xfrm>
          <a:prstGeom prst="rect">
            <a:avLst/>
          </a:prstGeom>
        </p:spPr>
        <p:txBody>
          <a:bodyPr wrap="square">
            <a:spAutoFit/>
          </a:bodyPr>
          <a:lstStyle/>
          <a:p>
            <a:r>
              <a:rPr lang="zh-CN" altLang="en-US" sz="2133" dirty="0">
                <a:solidFill>
                  <a:schemeClr val="tx1">
                    <a:lumMod val="75000"/>
                    <a:lumOff val="25000"/>
                  </a:schemeClr>
                </a:solidFill>
                <a:cs typeface="+mn-ea"/>
                <a:sym typeface="+mn-lt"/>
              </a:rPr>
              <a:t>到建党一百年时，建成惠及十几亿人口的更高水平的小康社会</a:t>
            </a:r>
          </a:p>
        </p:txBody>
      </p:sp>
      <p:sp>
        <p:nvSpPr>
          <p:cNvPr id="23" name="矩形 22"/>
          <p:cNvSpPr/>
          <p:nvPr/>
        </p:nvSpPr>
        <p:spPr>
          <a:xfrm>
            <a:off x="5712037" y="4974172"/>
            <a:ext cx="6144603" cy="748795"/>
          </a:xfrm>
          <a:prstGeom prst="rect">
            <a:avLst/>
          </a:prstGeom>
        </p:spPr>
        <p:txBody>
          <a:bodyPr wrap="square">
            <a:spAutoFit/>
          </a:bodyPr>
          <a:lstStyle/>
          <a:p>
            <a:r>
              <a:rPr lang="zh-CN" altLang="en-US" sz="2133" dirty="0">
                <a:solidFill>
                  <a:schemeClr val="tx1">
                    <a:lumMod val="75000"/>
                    <a:lumOff val="25000"/>
                  </a:schemeClr>
                </a:solidFill>
                <a:cs typeface="+mn-ea"/>
                <a:sym typeface="+mn-lt"/>
              </a:rPr>
              <a:t>到建国一百年时，人均国内生产总值达到中等发达国家水平，基本实现现代化</a:t>
            </a:r>
          </a:p>
        </p:txBody>
      </p:sp>
      <p:sp>
        <p:nvSpPr>
          <p:cNvPr id="25" name="矩形 24"/>
          <p:cNvSpPr/>
          <p:nvPr/>
        </p:nvSpPr>
        <p:spPr>
          <a:xfrm>
            <a:off x="6626710" y="2823235"/>
            <a:ext cx="3647531" cy="420564"/>
          </a:xfrm>
          <a:prstGeom prst="rect">
            <a:avLst/>
          </a:prstGeom>
          <a:noFill/>
        </p:spPr>
        <p:txBody>
          <a:bodyPr wrap="square">
            <a:spAutoFit/>
          </a:bodyPr>
          <a:lstStyle/>
          <a:p>
            <a:r>
              <a:rPr lang="en-US" altLang="zh-CN" sz="2133" b="1" dirty="0" smtClean="0">
                <a:solidFill>
                  <a:srgbClr val="C00000"/>
                </a:solidFill>
                <a:latin typeface="+mj-ea"/>
                <a:ea typeface="+mj-ea"/>
                <a:cs typeface="+mn-ea"/>
                <a:sym typeface="+mn-lt"/>
              </a:rPr>
              <a:t>【</a:t>
            </a:r>
            <a:r>
              <a:rPr lang="en-US" altLang="zh-CN" sz="2133" b="1" dirty="0">
                <a:solidFill>
                  <a:srgbClr val="C00000"/>
                </a:solidFill>
                <a:latin typeface="+mj-ea"/>
                <a:ea typeface="+mj-ea"/>
                <a:cs typeface="+mn-ea"/>
                <a:sym typeface="+mn-lt"/>
              </a:rPr>
              <a:t>1921~2021</a:t>
            </a:r>
            <a:r>
              <a:rPr lang="zh-CN" altLang="en-US" sz="2133" b="1" dirty="0" smtClean="0">
                <a:solidFill>
                  <a:srgbClr val="C00000"/>
                </a:solidFill>
                <a:latin typeface="+mj-ea"/>
                <a:ea typeface="+mj-ea"/>
                <a:cs typeface="+mn-ea"/>
                <a:sym typeface="+mn-lt"/>
              </a:rPr>
              <a:t>第</a:t>
            </a:r>
            <a:r>
              <a:rPr lang="en-US" altLang="zh-CN" sz="2133" b="1" dirty="0" smtClean="0">
                <a:solidFill>
                  <a:srgbClr val="C00000"/>
                </a:solidFill>
                <a:latin typeface="+mj-ea"/>
                <a:ea typeface="+mj-ea"/>
                <a:cs typeface="+mn-ea"/>
                <a:sym typeface="+mn-lt"/>
              </a:rPr>
              <a:t>1</a:t>
            </a:r>
            <a:r>
              <a:rPr lang="zh-CN" altLang="en-US" sz="2133" b="1" dirty="0" smtClean="0">
                <a:solidFill>
                  <a:srgbClr val="C00000"/>
                </a:solidFill>
                <a:latin typeface="+mj-ea"/>
                <a:ea typeface="+mj-ea"/>
                <a:cs typeface="+mn-ea"/>
                <a:sym typeface="+mn-lt"/>
              </a:rPr>
              <a:t>个</a:t>
            </a:r>
            <a:r>
              <a:rPr lang="zh-CN" altLang="en-US" sz="2133" b="1" dirty="0">
                <a:solidFill>
                  <a:srgbClr val="C00000"/>
                </a:solidFill>
                <a:latin typeface="+mj-ea"/>
                <a:ea typeface="+mj-ea"/>
                <a:cs typeface="+mn-ea"/>
                <a:sym typeface="+mn-lt"/>
              </a:rPr>
              <a:t>一百</a:t>
            </a:r>
            <a:r>
              <a:rPr lang="zh-CN" altLang="en-US" sz="2133" b="1" dirty="0" smtClean="0">
                <a:solidFill>
                  <a:srgbClr val="C00000"/>
                </a:solidFill>
                <a:latin typeface="+mj-ea"/>
                <a:ea typeface="+mj-ea"/>
                <a:cs typeface="+mn-ea"/>
                <a:sym typeface="+mn-lt"/>
              </a:rPr>
              <a:t>年</a:t>
            </a:r>
            <a:r>
              <a:rPr lang="en-US" altLang="zh-CN" sz="2133" b="1" dirty="0" smtClean="0">
                <a:solidFill>
                  <a:srgbClr val="C00000"/>
                </a:solidFill>
                <a:latin typeface="+mj-ea"/>
                <a:ea typeface="+mj-ea"/>
                <a:cs typeface="+mn-ea"/>
                <a:sym typeface="+mn-lt"/>
              </a:rPr>
              <a:t>】</a:t>
            </a:r>
            <a:endParaRPr lang="en-US" altLang="zh-CN" sz="2133" b="1" dirty="0">
              <a:solidFill>
                <a:srgbClr val="C00000"/>
              </a:solidFill>
              <a:latin typeface="+mj-ea"/>
              <a:ea typeface="+mj-ea"/>
              <a:cs typeface="+mn-ea"/>
              <a:sym typeface="+mn-lt"/>
            </a:endParaRPr>
          </a:p>
        </p:txBody>
      </p:sp>
      <p:grpSp>
        <p:nvGrpSpPr>
          <p:cNvPr id="2" name="组合 1"/>
          <p:cNvGrpSpPr/>
          <p:nvPr/>
        </p:nvGrpSpPr>
        <p:grpSpPr>
          <a:xfrm>
            <a:off x="746803" y="2153254"/>
            <a:ext cx="4117951" cy="2096392"/>
            <a:chOff x="746803" y="2153254"/>
            <a:chExt cx="4117951" cy="2096392"/>
          </a:xfrm>
        </p:grpSpPr>
        <p:sp>
          <p:nvSpPr>
            <p:cNvPr id="50" name="TextBox 49"/>
            <p:cNvSpPr txBox="1"/>
            <p:nvPr/>
          </p:nvSpPr>
          <p:spPr>
            <a:xfrm>
              <a:off x="746803" y="3527332"/>
              <a:ext cx="4117951" cy="722314"/>
            </a:xfrm>
            <a:prstGeom prst="rect">
              <a:avLst/>
            </a:prstGeom>
            <a:noFill/>
          </p:spPr>
          <p:txBody>
            <a:bodyPr wrap="square" rtlCol="0">
              <a:spAutoFit/>
            </a:bodyPr>
            <a:lstStyle/>
            <a:p>
              <a:pPr algn="r">
                <a:lnSpc>
                  <a:spcPct val="120000"/>
                </a:lnSpc>
              </a:pPr>
              <a:r>
                <a:rPr lang="zh-CN" altLang="zh-CN" sz="2133" b="1" dirty="0">
                  <a:solidFill>
                    <a:schemeClr val="tx1">
                      <a:lumMod val="75000"/>
                      <a:lumOff val="25000"/>
                    </a:schemeClr>
                  </a:solidFill>
                  <a:cs typeface="+mn-ea"/>
                  <a:sym typeface="+mn-lt"/>
                </a:rPr>
                <a:t>新世纪新阶段</a:t>
              </a:r>
              <a:r>
                <a:rPr lang="zh-CN" altLang="en-US" sz="2133" b="1" dirty="0">
                  <a:solidFill>
                    <a:schemeClr val="tx1">
                      <a:lumMod val="75000"/>
                      <a:lumOff val="25000"/>
                    </a:schemeClr>
                  </a:solidFill>
                  <a:cs typeface="+mn-ea"/>
                  <a:sym typeface="+mn-lt"/>
                </a:rPr>
                <a:t>  </a:t>
              </a:r>
              <a:r>
                <a:rPr lang="zh-CN" altLang="en-US" sz="3733" b="1" dirty="0">
                  <a:solidFill>
                    <a:srgbClr val="C00000"/>
                  </a:solidFill>
                  <a:cs typeface="+mn-ea"/>
                  <a:sym typeface="+mn-lt"/>
                </a:rPr>
                <a:t>战略目标</a:t>
              </a:r>
            </a:p>
          </p:txBody>
        </p:sp>
        <p:grpSp>
          <p:nvGrpSpPr>
            <p:cNvPr id="14" name="组合 13"/>
            <p:cNvGrpSpPr/>
            <p:nvPr/>
          </p:nvGrpSpPr>
          <p:grpSpPr>
            <a:xfrm>
              <a:off x="1009325" y="2153254"/>
              <a:ext cx="2566372" cy="1521577"/>
              <a:chOff x="701793" y="2226168"/>
              <a:chExt cx="2566372" cy="1521577"/>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8" name="矩形 17"/>
          <p:cNvSpPr/>
          <p:nvPr/>
        </p:nvSpPr>
        <p:spPr>
          <a:xfrm>
            <a:off x="634339" y="4273807"/>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p:nvPr/>
        </p:nvSpPr>
        <p:spPr>
          <a:xfrm>
            <a:off x="6051639" y="2022765"/>
            <a:ext cx="5273075"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两个百年  奋斗目标</a:t>
            </a:r>
          </a:p>
        </p:txBody>
      </p:sp>
      <p:sp>
        <p:nvSpPr>
          <p:cNvPr id="21" name="矩形 20"/>
          <p:cNvSpPr/>
          <p:nvPr/>
        </p:nvSpPr>
        <p:spPr>
          <a:xfrm>
            <a:off x="6626710" y="4464108"/>
            <a:ext cx="3647531" cy="420564"/>
          </a:xfrm>
          <a:prstGeom prst="rect">
            <a:avLst/>
          </a:prstGeom>
          <a:noFill/>
        </p:spPr>
        <p:txBody>
          <a:bodyPr wrap="square">
            <a:spAutoFit/>
          </a:bodyPr>
          <a:lstStyle/>
          <a:p>
            <a:r>
              <a:rPr lang="en-US" altLang="zh-CN" sz="2133" b="1" dirty="0" smtClean="0">
                <a:solidFill>
                  <a:srgbClr val="C00000"/>
                </a:solidFill>
                <a:latin typeface="+mj-ea"/>
                <a:ea typeface="+mj-ea"/>
                <a:cs typeface="+mn-ea"/>
                <a:sym typeface="+mn-lt"/>
              </a:rPr>
              <a:t>【1949~2049</a:t>
            </a:r>
            <a:r>
              <a:rPr lang="zh-CN" altLang="en-US" sz="2133" b="1" dirty="0" smtClean="0">
                <a:solidFill>
                  <a:srgbClr val="C00000"/>
                </a:solidFill>
                <a:latin typeface="+mj-ea"/>
                <a:ea typeface="+mj-ea"/>
                <a:cs typeface="+mn-ea"/>
                <a:sym typeface="+mn-lt"/>
              </a:rPr>
              <a:t>第</a:t>
            </a:r>
            <a:r>
              <a:rPr lang="en-US" altLang="zh-CN" sz="2133" b="1" dirty="0" smtClean="0">
                <a:solidFill>
                  <a:srgbClr val="C00000"/>
                </a:solidFill>
                <a:latin typeface="+mj-ea"/>
                <a:ea typeface="+mj-ea"/>
                <a:cs typeface="+mn-ea"/>
                <a:sym typeface="+mn-lt"/>
              </a:rPr>
              <a:t>2</a:t>
            </a:r>
            <a:r>
              <a:rPr lang="zh-CN" altLang="en-US" sz="2133" b="1" dirty="0" smtClean="0">
                <a:solidFill>
                  <a:srgbClr val="C00000"/>
                </a:solidFill>
                <a:latin typeface="+mj-ea"/>
                <a:ea typeface="+mj-ea"/>
                <a:cs typeface="+mn-ea"/>
                <a:sym typeface="+mn-lt"/>
              </a:rPr>
              <a:t>个</a:t>
            </a:r>
            <a:r>
              <a:rPr lang="zh-CN" altLang="en-US" sz="2133" b="1" dirty="0">
                <a:solidFill>
                  <a:srgbClr val="C00000"/>
                </a:solidFill>
                <a:latin typeface="+mj-ea"/>
                <a:ea typeface="+mj-ea"/>
                <a:cs typeface="+mn-ea"/>
                <a:sym typeface="+mn-lt"/>
              </a:rPr>
              <a:t>一百</a:t>
            </a:r>
            <a:r>
              <a:rPr lang="zh-CN" altLang="en-US" sz="2133" b="1" dirty="0" smtClean="0">
                <a:solidFill>
                  <a:srgbClr val="C00000"/>
                </a:solidFill>
                <a:latin typeface="+mj-ea"/>
                <a:ea typeface="+mj-ea"/>
                <a:cs typeface="+mn-ea"/>
                <a:sym typeface="+mn-lt"/>
              </a:rPr>
              <a:t>年</a:t>
            </a:r>
            <a:r>
              <a:rPr lang="en-US" altLang="zh-CN" sz="2133" b="1" dirty="0" smtClean="0">
                <a:solidFill>
                  <a:srgbClr val="C00000"/>
                </a:solidFill>
                <a:latin typeface="+mj-ea"/>
                <a:ea typeface="+mj-ea"/>
                <a:cs typeface="+mn-ea"/>
                <a:sym typeface="+mn-lt"/>
              </a:rPr>
              <a:t>】</a:t>
            </a:r>
            <a:endParaRPr lang="en-US" altLang="zh-CN" sz="2133" b="1" dirty="0">
              <a:solidFill>
                <a:srgbClr val="C00000"/>
              </a:solidFill>
              <a:latin typeface="+mj-ea"/>
              <a:ea typeface="+mj-ea"/>
              <a:cs typeface="+mn-ea"/>
              <a:sym typeface="+mn-lt"/>
            </a:endParaRPr>
          </a:p>
        </p:txBody>
      </p:sp>
    </p:spTree>
    <p:extLst>
      <p:ext uri="{BB962C8B-B14F-4D97-AF65-F5344CB8AC3E}">
        <p14:creationId xmlns:p14="http://schemas.microsoft.com/office/powerpoint/2010/main" xmlns="" val="199186162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barn(inVertical)">
                                      <p:cBhvr>
                                        <p:cTn id="25" dur="500"/>
                                        <p:tgtEl>
                                          <p:spTgt spid="20"/>
                                        </p:tgtEl>
                                      </p:cBhvr>
                                    </p:animEffect>
                                  </p:childTnLst>
                                </p:cTn>
                              </p:par>
                            </p:childTnLst>
                          </p:cTn>
                        </p:par>
                        <p:par>
                          <p:cTn id="26" fill="hold">
                            <p:stCondLst>
                              <p:cond delay="3000"/>
                            </p:stCondLst>
                            <p:childTnLst>
                              <p:par>
                                <p:cTn id="27" presetID="16" presetClass="entr" presetSubtype="21"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par>
                          <p:cTn id="30" fill="hold">
                            <p:stCondLst>
                              <p:cond delay="3500"/>
                            </p:stCondLst>
                            <p:childTnLst>
                              <p:par>
                                <p:cTn id="31" presetID="42"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16" presetClass="entr" presetSubtype="21" fill="hold" grpId="0" nodeType="after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childTnLst>
                          </p:cTn>
                        </p:par>
                        <p:par>
                          <p:cTn id="40" fill="hold">
                            <p:stCondLst>
                              <p:cond delay="5000"/>
                            </p:stCondLst>
                            <p:childTnLst>
                              <p:par>
                                <p:cTn id="41" presetID="42"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4" grpId="0"/>
      <p:bldP spid="16" grpId="0"/>
      <p:bldP spid="23" grpId="0"/>
      <p:bldP spid="25" grpId="0"/>
      <p:bldP spid="18" grpId="0" animBg="1"/>
      <p:bldP spid="19" grpId="0" animBg="1"/>
      <p:bldP spid="2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07435" y="390484"/>
            <a:ext cx="4704523" cy="768349"/>
          </a:xfrm>
        </p:spPr>
        <p:txBody>
          <a:bodyPr>
            <a:normAutofit/>
          </a:bodyPr>
          <a:lstStyle/>
          <a:p>
            <a:pPr>
              <a:lnSpc>
                <a:spcPct val="120000"/>
              </a:lnSpc>
              <a:spcBef>
                <a:spcPct val="0"/>
              </a:spcBef>
            </a:pPr>
            <a:r>
              <a:rPr lang="zh-CN" altLang="en-US">
                <a:cs typeface="+mn-ea"/>
                <a:sym typeface="+mn-lt"/>
              </a:rPr>
              <a:t>一个中心、两个基本点</a:t>
            </a:r>
            <a:endParaRPr lang="zh-CN" altLang="en-US" dirty="0">
              <a:cs typeface="+mn-ea"/>
              <a:sym typeface="+mn-lt"/>
            </a:endParaRPr>
          </a:p>
        </p:txBody>
      </p:sp>
      <p:grpSp>
        <p:nvGrpSpPr>
          <p:cNvPr id="8" name="组合 7"/>
          <p:cNvGrpSpPr/>
          <p:nvPr/>
        </p:nvGrpSpPr>
        <p:grpSpPr>
          <a:xfrm>
            <a:off x="527381" y="4123112"/>
            <a:ext cx="6602762" cy="2136174"/>
            <a:chOff x="527381" y="4123112"/>
            <a:chExt cx="6602762" cy="2136174"/>
          </a:xfrm>
        </p:grpSpPr>
        <p:sp>
          <p:nvSpPr>
            <p:cNvPr id="4" name="圆角矩形 3"/>
            <p:cNvSpPr/>
            <p:nvPr/>
          </p:nvSpPr>
          <p:spPr>
            <a:xfrm>
              <a:off x="527381" y="4123112"/>
              <a:ext cx="6602762" cy="2136174"/>
            </a:xfrm>
            <a:prstGeom prst="roundRect">
              <a:avLst>
                <a:gd name="adj" fmla="val 647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771431" y="4177107"/>
              <a:ext cx="6092655" cy="1938992"/>
            </a:xfrm>
            <a:prstGeom prst="rect">
              <a:avLst/>
            </a:prstGeom>
          </p:spPr>
          <p:txBody>
            <a:bodyPr wrap="square">
              <a:spAutoFit/>
            </a:bodyPr>
            <a:lstStyle/>
            <a:p>
              <a:pPr algn="just">
                <a:lnSpc>
                  <a:spcPct val="150000"/>
                </a:lnSpc>
              </a:pPr>
              <a:r>
                <a:rPr lang="zh-CN" altLang="zh-CN" sz="2000" b="1" kern="100" dirty="0">
                  <a:solidFill>
                    <a:schemeClr val="bg1"/>
                  </a:solidFill>
                  <a:cs typeface="+mn-ea"/>
                  <a:sym typeface="+mn-lt"/>
                </a:rPr>
                <a:t>领导和团结全国各族人民，以经济建设为中心，坚持四项基本原则，坚持改革开放，自力更生，艰苦创业，为把我国建设成为富强民主文明和谐的社会主义现代化国家而奋斗。</a:t>
              </a:r>
            </a:p>
          </p:txBody>
        </p:sp>
      </p:grpSp>
      <p:sp>
        <p:nvSpPr>
          <p:cNvPr id="23" name="矩形 22"/>
          <p:cNvSpPr/>
          <p:nvPr/>
        </p:nvSpPr>
        <p:spPr>
          <a:xfrm>
            <a:off x="7536240" y="2283278"/>
            <a:ext cx="4242103"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坚持四项基本原则</a:t>
            </a:r>
          </a:p>
        </p:txBody>
      </p:sp>
      <p:sp>
        <p:nvSpPr>
          <p:cNvPr id="30" name="矩形 29"/>
          <p:cNvSpPr/>
          <p:nvPr/>
        </p:nvSpPr>
        <p:spPr>
          <a:xfrm>
            <a:off x="7536160" y="5588099"/>
            <a:ext cx="4242183"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坚持改革开放</a:t>
            </a:r>
          </a:p>
        </p:txBody>
      </p:sp>
      <p:grpSp>
        <p:nvGrpSpPr>
          <p:cNvPr id="7" name="组合 6"/>
          <p:cNvGrpSpPr/>
          <p:nvPr/>
        </p:nvGrpSpPr>
        <p:grpSpPr>
          <a:xfrm>
            <a:off x="719403" y="1915942"/>
            <a:ext cx="6144683" cy="2145395"/>
            <a:chOff x="719403" y="1915942"/>
            <a:chExt cx="6144683" cy="2145395"/>
          </a:xfrm>
        </p:grpSpPr>
        <p:grpSp>
          <p:nvGrpSpPr>
            <p:cNvPr id="2" name="组合 1"/>
            <p:cNvGrpSpPr/>
            <p:nvPr/>
          </p:nvGrpSpPr>
          <p:grpSpPr>
            <a:xfrm>
              <a:off x="719403" y="3248935"/>
              <a:ext cx="6144683" cy="812402"/>
              <a:chOff x="539552" y="2555516"/>
              <a:chExt cx="4608512" cy="609301"/>
            </a:xfrm>
          </p:grpSpPr>
          <p:sp>
            <p:nvSpPr>
              <p:cNvPr id="50" name="TextBox 49"/>
              <p:cNvSpPr txBox="1"/>
              <p:nvPr/>
            </p:nvSpPr>
            <p:spPr>
              <a:xfrm>
                <a:off x="539552" y="2732808"/>
                <a:ext cx="2808312" cy="406794"/>
              </a:xfrm>
              <a:prstGeom prst="rect">
                <a:avLst/>
              </a:prstGeom>
              <a:noFill/>
            </p:spPr>
            <p:txBody>
              <a:bodyPr wrap="square" rtlCol="0">
                <a:spAutoFit/>
              </a:bodyPr>
              <a:lstStyle/>
              <a:p>
                <a:pPr algn="r">
                  <a:lnSpc>
                    <a:spcPct val="120000"/>
                  </a:lnSpc>
                </a:pPr>
                <a:r>
                  <a:rPr lang="zh-CN" altLang="en-US" sz="2667" b="1" dirty="0">
                    <a:solidFill>
                      <a:srgbClr val="C00000"/>
                    </a:solidFill>
                    <a:cs typeface="+mn-ea"/>
                    <a:sym typeface="+mn-lt"/>
                  </a:rPr>
                  <a:t>社会主义初级阶段</a:t>
                </a:r>
                <a:endParaRPr lang="zh-CN" altLang="en-US" sz="6400" b="1" dirty="0">
                  <a:solidFill>
                    <a:srgbClr val="C00000"/>
                  </a:solidFill>
                  <a:cs typeface="+mn-ea"/>
                  <a:sym typeface="+mn-lt"/>
                </a:endParaRPr>
              </a:p>
            </p:txBody>
          </p:sp>
          <p:sp>
            <p:nvSpPr>
              <p:cNvPr id="9" name="矩形 8"/>
              <p:cNvSpPr/>
              <p:nvPr/>
            </p:nvSpPr>
            <p:spPr>
              <a:xfrm>
                <a:off x="3260910" y="2555516"/>
                <a:ext cx="1887154" cy="609301"/>
              </a:xfrm>
              <a:prstGeom prst="rect">
                <a:avLst/>
              </a:prstGeom>
            </p:spPr>
            <p:txBody>
              <a:bodyPr wrap="square">
                <a:spAutoFit/>
              </a:bodyPr>
              <a:lstStyle/>
              <a:p>
                <a:pPr algn="r">
                  <a:lnSpc>
                    <a:spcPct val="120000"/>
                  </a:lnSpc>
                </a:pPr>
                <a:r>
                  <a:rPr lang="zh-CN" altLang="en-US" sz="4267" b="1" dirty="0">
                    <a:solidFill>
                      <a:srgbClr val="C00000"/>
                    </a:solidFill>
                    <a:cs typeface="+mn-ea"/>
                    <a:sym typeface="+mn-lt"/>
                  </a:rPr>
                  <a:t>基本路线</a:t>
                </a:r>
                <a:endParaRPr lang="zh-CN" altLang="en-US" sz="3733" b="1" dirty="0">
                  <a:solidFill>
                    <a:srgbClr val="C00000"/>
                  </a:solidFill>
                  <a:cs typeface="+mn-ea"/>
                  <a:sym typeface="+mn-lt"/>
                </a:endParaRPr>
              </a:p>
            </p:txBody>
          </p:sp>
        </p:grpSp>
        <p:grpSp>
          <p:nvGrpSpPr>
            <p:cNvPr id="18" name="组合 17"/>
            <p:cNvGrpSpPr/>
            <p:nvPr/>
          </p:nvGrpSpPr>
          <p:grpSpPr>
            <a:xfrm>
              <a:off x="1589488" y="1915942"/>
              <a:ext cx="2566372" cy="1521577"/>
              <a:chOff x="701793" y="2226168"/>
              <a:chExt cx="2566372" cy="1521577"/>
            </a:xfrm>
          </p:grpSpPr>
          <p:pic>
            <p:nvPicPr>
              <p:cNvPr id="24" name="图片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grpSp>
        <p:nvGrpSpPr>
          <p:cNvPr id="10" name="组合 9"/>
          <p:cNvGrpSpPr/>
          <p:nvPr/>
        </p:nvGrpSpPr>
        <p:grpSpPr>
          <a:xfrm>
            <a:off x="7627752" y="3108098"/>
            <a:ext cx="2701055" cy="400110"/>
            <a:chOff x="7627752" y="3108098"/>
            <a:chExt cx="2701055" cy="400110"/>
          </a:xfrm>
        </p:grpSpPr>
        <p:sp>
          <p:nvSpPr>
            <p:cNvPr id="19" name="矩形 18"/>
            <p:cNvSpPr/>
            <p:nvPr/>
          </p:nvSpPr>
          <p:spPr>
            <a:xfrm>
              <a:off x="8092297" y="3108098"/>
              <a:ext cx="2236510"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坚持社会主义道路</a:t>
              </a:r>
              <a:endParaRPr lang="zh-CN" altLang="en-US" sz="2000" b="1" dirty="0">
                <a:solidFill>
                  <a:schemeClr val="tx1">
                    <a:lumMod val="75000"/>
                    <a:lumOff val="25000"/>
                  </a:schemeClr>
                </a:solidFill>
                <a:cs typeface="+mn-ea"/>
                <a:sym typeface="+mn-lt"/>
              </a:endParaRPr>
            </a:p>
          </p:txBody>
        </p:sp>
        <p:sp>
          <p:nvSpPr>
            <p:cNvPr id="6" name="圆角矩形 5"/>
            <p:cNvSpPr/>
            <p:nvPr/>
          </p:nvSpPr>
          <p:spPr>
            <a:xfrm>
              <a:off x="7627752" y="3119540"/>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1</a:t>
              </a:r>
              <a:endParaRPr lang="zh-CN" altLang="en-US" sz="2000" b="1" dirty="0">
                <a:solidFill>
                  <a:srgbClr val="C00000"/>
                </a:solidFill>
                <a:latin typeface="+mj-ea"/>
                <a:ea typeface="+mj-ea"/>
              </a:endParaRPr>
            </a:p>
          </p:txBody>
        </p:sp>
      </p:grpSp>
      <p:grpSp>
        <p:nvGrpSpPr>
          <p:cNvPr id="11" name="组合 10"/>
          <p:cNvGrpSpPr/>
          <p:nvPr/>
        </p:nvGrpSpPr>
        <p:grpSpPr>
          <a:xfrm>
            <a:off x="7627752" y="3696257"/>
            <a:ext cx="2701055" cy="400110"/>
            <a:chOff x="7627752" y="3696257"/>
            <a:chExt cx="2701055" cy="400110"/>
          </a:xfrm>
        </p:grpSpPr>
        <p:sp>
          <p:nvSpPr>
            <p:cNvPr id="20" name="矩形 19"/>
            <p:cNvSpPr/>
            <p:nvPr/>
          </p:nvSpPr>
          <p:spPr>
            <a:xfrm>
              <a:off x="8092297" y="3696257"/>
              <a:ext cx="2236510"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坚持人民民主专政</a:t>
              </a:r>
              <a:endParaRPr lang="zh-CN" altLang="en-US" sz="2000" b="1" dirty="0">
                <a:solidFill>
                  <a:schemeClr val="tx1">
                    <a:lumMod val="75000"/>
                    <a:lumOff val="25000"/>
                  </a:schemeClr>
                </a:solidFill>
                <a:cs typeface="+mn-ea"/>
                <a:sym typeface="+mn-lt"/>
              </a:endParaRPr>
            </a:p>
          </p:txBody>
        </p:sp>
        <p:sp>
          <p:nvSpPr>
            <p:cNvPr id="32" name="圆角矩形 31"/>
            <p:cNvSpPr/>
            <p:nvPr/>
          </p:nvSpPr>
          <p:spPr>
            <a:xfrm>
              <a:off x="7627752" y="3707699"/>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2</a:t>
              </a:r>
              <a:endParaRPr lang="zh-CN" altLang="en-US" sz="2000" b="1" dirty="0">
                <a:solidFill>
                  <a:srgbClr val="C00000"/>
                </a:solidFill>
                <a:latin typeface="+mj-ea"/>
                <a:ea typeface="+mj-ea"/>
              </a:endParaRPr>
            </a:p>
          </p:txBody>
        </p:sp>
      </p:grpSp>
      <p:grpSp>
        <p:nvGrpSpPr>
          <p:cNvPr id="12" name="组合 11"/>
          <p:cNvGrpSpPr/>
          <p:nvPr/>
        </p:nvGrpSpPr>
        <p:grpSpPr>
          <a:xfrm>
            <a:off x="7627752" y="4284965"/>
            <a:ext cx="3214017" cy="400110"/>
            <a:chOff x="7627752" y="4284965"/>
            <a:chExt cx="3214017" cy="400110"/>
          </a:xfrm>
        </p:grpSpPr>
        <p:sp>
          <p:nvSpPr>
            <p:cNvPr id="21" name="矩形 20"/>
            <p:cNvSpPr/>
            <p:nvPr/>
          </p:nvSpPr>
          <p:spPr>
            <a:xfrm>
              <a:off x="8092298" y="4284965"/>
              <a:ext cx="2749471"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坚持中国共产党的领导</a:t>
              </a:r>
              <a:endParaRPr lang="zh-CN" altLang="en-US" sz="2000" b="1" dirty="0">
                <a:solidFill>
                  <a:schemeClr val="tx1">
                    <a:lumMod val="75000"/>
                    <a:lumOff val="25000"/>
                  </a:schemeClr>
                </a:solidFill>
                <a:cs typeface="+mn-ea"/>
                <a:sym typeface="+mn-lt"/>
              </a:endParaRPr>
            </a:p>
          </p:txBody>
        </p:sp>
        <p:sp>
          <p:nvSpPr>
            <p:cNvPr id="33" name="圆角矩形 32"/>
            <p:cNvSpPr/>
            <p:nvPr/>
          </p:nvSpPr>
          <p:spPr>
            <a:xfrm>
              <a:off x="7627752" y="4296407"/>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3</a:t>
              </a:r>
              <a:endParaRPr lang="zh-CN" altLang="en-US" sz="2000" b="1" dirty="0">
                <a:solidFill>
                  <a:srgbClr val="C00000"/>
                </a:solidFill>
                <a:latin typeface="+mj-ea"/>
                <a:ea typeface="+mj-ea"/>
              </a:endParaRPr>
            </a:p>
          </p:txBody>
        </p:sp>
      </p:grpSp>
      <p:grpSp>
        <p:nvGrpSpPr>
          <p:cNvPr id="13" name="组合 12"/>
          <p:cNvGrpSpPr/>
          <p:nvPr/>
        </p:nvGrpSpPr>
        <p:grpSpPr>
          <a:xfrm>
            <a:off x="7627752" y="4864463"/>
            <a:ext cx="4239939" cy="400110"/>
            <a:chOff x="7627752" y="4864463"/>
            <a:chExt cx="4239939" cy="400110"/>
          </a:xfrm>
        </p:grpSpPr>
        <p:sp>
          <p:nvSpPr>
            <p:cNvPr id="22" name="矩形 21"/>
            <p:cNvSpPr/>
            <p:nvPr/>
          </p:nvSpPr>
          <p:spPr>
            <a:xfrm>
              <a:off x="8092298" y="4864463"/>
              <a:ext cx="3775393" cy="400110"/>
            </a:xfrm>
            <a:prstGeom prst="rect">
              <a:avLst/>
            </a:prstGeom>
          </p:spPr>
          <p:txBody>
            <a:bodyPr wrap="none">
              <a:spAutoFit/>
            </a:bodyPr>
            <a:lstStyle/>
            <a:p>
              <a:r>
                <a:rPr lang="zh-CN" altLang="zh-CN" sz="2000" b="1" kern="100" dirty="0">
                  <a:solidFill>
                    <a:schemeClr val="tx1">
                      <a:lumMod val="75000"/>
                      <a:lumOff val="25000"/>
                    </a:schemeClr>
                  </a:solidFill>
                  <a:cs typeface="+mn-ea"/>
                  <a:sym typeface="+mn-lt"/>
                </a:rPr>
                <a:t>坚持马克思列宁主义毛泽东思想</a:t>
              </a:r>
              <a:endParaRPr lang="zh-CN" altLang="en-US" sz="2000" b="1" dirty="0">
                <a:solidFill>
                  <a:schemeClr val="tx1">
                    <a:lumMod val="75000"/>
                    <a:lumOff val="25000"/>
                  </a:schemeClr>
                </a:solidFill>
                <a:cs typeface="+mn-ea"/>
                <a:sym typeface="+mn-lt"/>
              </a:endParaRPr>
            </a:p>
          </p:txBody>
        </p:sp>
        <p:sp>
          <p:nvSpPr>
            <p:cNvPr id="37" name="圆角矩形 36"/>
            <p:cNvSpPr/>
            <p:nvPr/>
          </p:nvSpPr>
          <p:spPr>
            <a:xfrm>
              <a:off x="7627752" y="4875905"/>
              <a:ext cx="377227" cy="377227"/>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rgbClr val="C00000"/>
                  </a:solidFill>
                  <a:latin typeface="+mj-ea"/>
                  <a:ea typeface="+mj-ea"/>
                </a:rPr>
                <a:t>4</a:t>
              </a:r>
              <a:endParaRPr lang="zh-CN" altLang="en-US" sz="2000" b="1" dirty="0">
                <a:solidFill>
                  <a:srgbClr val="C00000"/>
                </a:solidFill>
                <a:latin typeface="+mj-ea"/>
                <a:ea typeface="+mj-ea"/>
              </a:endParaRPr>
            </a:p>
          </p:txBody>
        </p:sp>
      </p:grpSp>
    </p:spTree>
    <p:extLst>
      <p:ext uri="{BB962C8B-B14F-4D97-AF65-F5344CB8AC3E}">
        <p14:creationId xmlns:p14="http://schemas.microsoft.com/office/powerpoint/2010/main" xmlns="" val="2049643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arn(inVertical)">
                                      <p:cBhvr>
                                        <p:cTn id="15" dur="500"/>
                                        <p:tgtEl>
                                          <p:spTgt spid="23"/>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2" presetClass="entr" presetSubtype="4"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additive="base">
                                        <p:cTn id="24" dur="500" fill="hold"/>
                                        <p:tgtEl>
                                          <p:spTgt spid="11"/>
                                        </p:tgtEl>
                                        <p:attrNameLst>
                                          <p:attrName>ppt_x</p:attrName>
                                        </p:attrNameLst>
                                      </p:cBhvr>
                                      <p:tavLst>
                                        <p:tav tm="0">
                                          <p:val>
                                            <p:strVal val="#ppt_x"/>
                                          </p:val>
                                        </p:tav>
                                        <p:tav tm="100000">
                                          <p:val>
                                            <p:strVal val="#ppt_x"/>
                                          </p:val>
                                        </p:tav>
                                      </p:tavLst>
                                    </p:anim>
                                    <p:anim calcmode="lin" valueType="num">
                                      <p:cBhvr additive="base">
                                        <p:cTn id="25" dur="500" fill="hold"/>
                                        <p:tgtEl>
                                          <p:spTgt spid="11"/>
                                        </p:tgtEl>
                                        <p:attrNameLst>
                                          <p:attrName>ppt_y</p:attrName>
                                        </p:attrNameLst>
                                      </p:cBhvr>
                                      <p:tavLst>
                                        <p:tav tm="0">
                                          <p:val>
                                            <p:strVal val="1+#ppt_h/2"/>
                                          </p:val>
                                        </p:tav>
                                        <p:tav tm="100000">
                                          <p:val>
                                            <p:strVal val="#ppt_y"/>
                                          </p:val>
                                        </p:tav>
                                      </p:tavLst>
                                    </p:anim>
                                  </p:childTnLst>
                                </p:cTn>
                              </p:par>
                            </p:childTnLst>
                          </p:cTn>
                        </p:par>
                        <p:par>
                          <p:cTn id="26" fill="hold">
                            <p:stCondLst>
                              <p:cond delay="2500"/>
                            </p:stCondLst>
                            <p:childTnLst>
                              <p:par>
                                <p:cTn id="27" presetID="2" presetClass="entr" presetSubtype="4"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par>
                          <p:cTn id="31" fill="hold">
                            <p:stCondLst>
                              <p:cond delay="3000"/>
                            </p:stCondLst>
                            <p:childTnLst>
                              <p:par>
                                <p:cTn id="32" presetID="2" presetClass="entr" presetSubtype="4" fill="hold"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additive="base">
                                        <p:cTn id="34" dur="500" fill="hold"/>
                                        <p:tgtEl>
                                          <p:spTgt spid="13"/>
                                        </p:tgtEl>
                                        <p:attrNameLst>
                                          <p:attrName>ppt_x</p:attrName>
                                        </p:attrNameLst>
                                      </p:cBhvr>
                                      <p:tavLst>
                                        <p:tav tm="0">
                                          <p:val>
                                            <p:strVal val="#ppt_x"/>
                                          </p:val>
                                        </p:tav>
                                        <p:tav tm="100000">
                                          <p:val>
                                            <p:strVal val="#ppt_x"/>
                                          </p:val>
                                        </p:tav>
                                      </p:tavLst>
                                    </p:anim>
                                    <p:anim calcmode="lin" valueType="num">
                                      <p:cBhvr additive="base">
                                        <p:cTn id="35" dur="500" fill="hold"/>
                                        <p:tgtEl>
                                          <p:spTgt spid="13"/>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6" presetClass="entr" presetSubtype="21"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党领导各项工作的基本方针</a:t>
            </a:r>
            <a:endParaRPr lang="zh-CN" altLang="en-US" dirty="0">
              <a:cs typeface="+mn-ea"/>
              <a:sym typeface="+mn-lt"/>
            </a:endParaRPr>
          </a:p>
        </p:txBody>
      </p:sp>
      <p:sp>
        <p:nvSpPr>
          <p:cNvPr id="4" name="矩形 3"/>
          <p:cNvSpPr/>
          <p:nvPr/>
        </p:nvSpPr>
        <p:spPr>
          <a:xfrm>
            <a:off x="623392" y="4579333"/>
            <a:ext cx="4347880"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第十九至二十二自然段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党关于军队建设、民族工作、宗教工作、统战工作、外交工作的基本方针。</a:t>
            </a:r>
            <a:endParaRPr lang="zh-CN" altLang="zh-CN" sz="1867" b="1" dirty="0">
              <a:solidFill>
                <a:schemeClr val="tx1">
                  <a:lumMod val="75000"/>
                  <a:lumOff val="25000"/>
                </a:schemeClr>
              </a:solidFill>
              <a:cs typeface="+mn-ea"/>
              <a:sym typeface="+mn-lt"/>
            </a:endParaRPr>
          </a:p>
        </p:txBody>
      </p:sp>
      <p:sp>
        <p:nvSpPr>
          <p:cNvPr id="2" name="矩形 1"/>
          <p:cNvSpPr/>
          <p:nvPr/>
        </p:nvSpPr>
        <p:spPr>
          <a:xfrm>
            <a:off x="5327915" y="2158060"/>
            <a:ext cx="6624736" cy="3686650"/>
          </a:xfrm>
          <a:prstGeom prst="rect">
            <a:avLst/>
          </a:prstGeom>
        </p:spPr>
        <p:txBody>
          <a:bodyPr wrap="square">
            <a:spAutoFit/>
          </a:bodyPr>
          <a:lstStyle/>
          <a:p>
            <a:pPr algn="just">
              <a:lnSpc>
                <a:spcPct val="120000"/>
              </a:lnSpc>
            </a:pPr>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zh-CN" sz="2133" b="1" kern="100" dirty="0">
                <a:solidFill>
                  <a:schemeClr val="tx1">
                    <a:lumMod val="75000"/>
                    <a:lumOff val="25000"/>
                  </a:schemeClr>
                </a:solidFill>
                <a:cs typeface="+mn-ea"/>
                <a:sym typeface="+mn-lt"/>
              </a:rPr>
              <a:t>分别对党坚持对人民军队和其他人民武装力量的领导，加强军队建设，发挥军队作用；维护和发展国内各民族的平等团结互助和谐关系，实现共同团结奋斗、共同繁荣发展；全面贯彻党的宗教工作基本方针，团结信教群众为经济社会发展作贡献；发展和壮大最广泛的爱国统一战线，完成祖国统一大业；积极发展对外关系，努力为我国的改革开放和现代化建设争取有利的国际环境，推动建设持久和平、共同繁荣的和谐世界等方面的基本原则和方针作了明确规定。</a:t>
            </a:r>
          </a:p>
        </p:txBody>
      </p:sp>
      <p:grpSp>
        <p:nvGrpSpPr>
          <p:cNvPr id="5" name="组合 4"/>
          <p:cNvGrpSpPr/>
          <p:nvPr/>
        </p:nvGrpSpPr>
        <p:grpSpPr>
          <a:xfrm>
            <a:off x="746803" y="2153254"/>
            <a:ext cx="4117951" cy="1521577"/>
            <a:chOff x="746803" y="2153254"/>
            <a:chExt cx="4117951" cy="1521577"/>
          </a:xfrm>
        </p:grpSpPr>
        <p:sp>
          <p:nvSpPr>
            <p:cNvPr id="50" name="TextBox 49"/>
            <p:cNvSpPr txBox="1"/>
            <p:nvPr/>
          </p:nvSpPr>
          <p:spPr>
            <a:xfrm>
              <a:off x="746803" y="2263162"/>
              <a:ext cx="4117951" cy="1411669"/>
            </a:xfrm>
            <a:prstGeom prst="rect">
              <a:avLst/>
            </a:prstGeom>
            <a:noFill/>
          </p:spPr>
          <p:txBody>
            <a:bodyPr wrap="square" rtlCol="0">
              <a:spAutoFit/>
            </a:bodyPr>
            <a:lstStyle/>
            <a:p>
              <a:pPr algn="r">
                <a:lnSpc>
                  <a:spcPct val="120000"/>
                </a:lnSpc>
              </a:pPr>
              <a:r>
                <a:rPr lang="zh-CN" altLang="en-US" sz="3733" b="1" dirty="0" smtClean="0">
                  <a:solidFill>
                    <a:srgbClr val="C00000"/>
                  </a:solidFill>
                  <a:cs typeface="+mn-ea"/>
                  <a:sym typeface="+mn-lt"/>
                </a:rPr>
                <a:t>基本</a:t>
              </a:r>
              <a:endParaRPr lang="en-US" altLang="zh-CN" sz="3733" b="1" dirty="0" smtClean="0">
                <a:solidFill>
                  <a:srgbClr val="C00000"/>
                </a:solidFill>
                <a:cs typeface="+mn-ea"/>
                <a:sym typeface="+mn-lt"/>
              </a:endParaRPr>
            </a:p>
            <a:p>
              <a:pPr algn="r">
                <a:lnSpc>
                  <a:spcPct val="120000"/>
                </a:lnSpc>
              </a:pPr>
              <a:r>
                <a:rPr lang="zh-CN" altLang="en-US" sz="3733" b="1" dirty="0" smtClean="0">
                  <a:solidFill>
                    <a:srgbClr val="C00000"/>
                  </a:solidFill>
                  <a:cs typeface="+mn-ea"/>
                  <a:sym typeface="+mn-lt"/>
                </a:rPr>
                <a:t>方</a:t>
              </a:r>
              <a:r>
                <a:rPr lang="zh-CN" altLang="en-US" sz="3733" b="1" dirty="0">
                  <a:solidFill>
                    <a:srgbClr val="C00000"/>
                  </a:solidFill>
                  <a:cs typeface="+mn-ea"/>
                  <a:sym typeface="+mn-lt"/>
                </a:rPr>
                <a:t>针</a:t>
              </a:r>
            </a:p>
          </p:txBody>
        </p:sp>
        <p:grpSp>
          <p:nvGrpSpPr>
            <p:cNvPr id="6" name="组合 5"/>
            <p:cNvGrpSpPr/>
            <p:nvPr/>
          </p:nvGrpSpPr>
          <p:grpSpPr>
            <a:xfrm>
              <a:off x="1009325" y="2153254"/>
              <a:ext cx="2566372" cy="1521577"/>
              <a:chOff x="701793" y="2226168"/>
              <a:chExt cx="2566372" cy="1521577"/>
            </a:xfrm>
          </p:grpSpPr>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9" name="矩形 8"/>
          <p:cNvSpPr/>
          <p:nvPr/>
        </p:nvSpPr>
        <p:spPr>
          <a:xfrm>
            <a:off x="634339" y="4079939"/>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297043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党的建设</a:t>
            </a:r>
          </a:p>
        </p:txBody>
      </p:sp>
      <p:sp>
        <p:nvSpPr>
          <p:cNvPr id="4" name="矩形 3"/>
          <p:cNvSpPr/>
          <p:nvPr/>
        </p:nvSpPr>
        <p:spPr>
          <a:xfrm>
            <a:off x="623392" y="4579334"/>
            <a:ext cx="4347880"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第二十三至二十七自然段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主要围绕领导全国各族人民实现社会主义现代化的宏伟目标，明确了加强和改进党的建设的基本方针和目标任务</a:t>
            </a:r>
            <a:endParaRPr lang="zh-CN" altLang="zh-CN" sz="1867" b="1" dirty="0">
              <a:solidFill>
                <a:schemeClr val="tx1">
                  <a:lumMod val="75000"/>
                  <a:lumOff val="25000"/>
                </a:schemeClr>
              </a:solidFill>
              <a:cs typeface="+mn-ea"/>
              <a:sym typeface="+mn-lt"/>
            </a:endParaRPr>
          </a:p>
        </p:txBody>
      </p:sp>
      <p:sp>
        <p:nvSpPr>
          <p:cNvPr id="7" name="矩形 6"/>
          <p:cNvSpPr/>
          <p:nvPr/>
        </p:nvSpPr>
        <p:spPr>
          <a:xfrm>
            <a:off x="5512788" y="2262542"/>
            <a:ext cx="6480043" cy="4031104"/>
          </a:xfrm>
          <a:prstGeom prst="rect">
            <a:avLst/>
          </a:prstGeom>
        </p:spPr>
        <p:txBody>
          <a:bodyPr wrap="square">
            <a:spAutoFit/>
          </a:bodyPr>
          <a:lstStyle/>
          <a:p>
            <a:r>
              <a:rPr lang="zh-CN" altLang="zh-CN" sz="2133" b="1" dirty="0">
                <a:solidFill>
                  <a:schemeClr val="tx1">
                    <a:lumMod val="75000"/>
                    <a:lumOff val="25000"/>
                  </a:schemeClr>
                </a:solidFill>
                <a:cs typeface="+mn-ea"/>
                <a:sym typeface="+mn-lt"/>
              </a:rPr>
              <a:t>紧密围绕党的基本路线，加强党的执政能力建设、先进性和纯洁性建设，以改革创新精神全面推进党的建设新的伟大工程，整体推进党的思想建设、组织建设、作风建设、反腐倡廉建设、制度建设，全面提高党的建设科学化水平。坚持立党为公、执政为民，坚持党要管党、从严治党，发扬党的优良传统和作风，不断提高党的领导水平和执政水平，提高拒腐防变和抵御风险的能力，不断增强党的阶级基础和扩大党的群众基础，不断提高党的创造力、凝聚力、战斗力，建设学习型、服务型、创新型的马克思主义执政党，使我们党始终走在时代前列，成为领导全国人民沿着中国特色社会主义道路不断前进的坚强核心。</a:t>
            </a:r>
            <a:endParaRPr lang="zh-CN" altLang="en-US" sz="2133" b="1" dirty="0">
              <a:solidFill>
                <a:schemeClr val="tx1">
                  <a:lumMod val="75000"/>
                  <a:lumOff val="25000"/>
                </a:schemeClr>
              </a:solidFill>
              <a:cs typeface="+mn-ea"/>
              <a:sym typeface="+mn-lt"/>
            </a:endParaRPr>
          </a:p>
        </p:txBody>
      </p:sp>
      <p:grpSp>
        <p:nvGrpSpPr>
          <p:cNvPr id="2" name="组合 1"/>
          <p:cNvGrpSpPr/>
          <p:nvPr/>
        </p:nvGrpSpPr>
        <p:grpSpPr>
          <a:xfrm>
            <a:off x="746803" y="2153254"/>
            <a:ext cx="4117951" cy="1521577"/>
            <a:chOff x="746803" y="2153254"/>
            <a:chExt cx="4117951" cy="1521577"/>
          </a:xfrm>
        </p:grpSpPr>
        <p:sp>
          <p:nvSpPr>
            <p:cNvPr id="50" name="TextBox 49"/>
            <p:cNvSpPr txBox="1"/>
            <p:nvPr/>
          </p:nvSpPr>
          <p:spPr>
            <a:xfrm>
              <a:off x="746803" y="2262542"/>
              <a:ext cx="4117951" cy="1411669"/>
            </a:xfrm>
            <a:prstGeom prst="rect">
              <a:avLst/>
            </a:prstGeom>
            <a:noFill/>
          </p:spPr>
          <p:txBody>
            <a:bodyPr wrap="square" rtlCol="0">
              <a:spAutoFit/>
            </a:bodyPr>
            <a:lstStyle/>
            <a:p>
              <a:pPr algn="r">
                <a:lnSpc>
                  <a:spcPct val="120000"/>
                </a:lnSpc>
              </a:pPr>
              <a:r>
                <a:rPr lang="zh-CN" altLang="en-US" sz="3733" b="1" dirty="0">
                  <a:solidFill>
                    <a:srgbClr val="C00000"/>
                  </a:solidFill>
                  <a:cs typeface="+mn-ea"/>
                  <a:sym typeface="+mn-lt"/>
                </a:rPr>
                <a:t>党</a:t>
              </a:r>
              <a:r>
                <a:rPr lang="zh-CN" altLang="en-US" sz="3733" b="1" dirty="0" smtClean="0">
                  <a:solidFill>
                    <a:srgbClr val="C00000"/>
                  </a:solidFill>
                  <a:cs typeface="+mn-ea"/>
                  <a:sym typeface="+mn-lt"/>
                </a:rPr>
                <a:t>的</a:t>
              </a:r>
              <a:endParaRPr lang="en-US" altLang="zh-CN" sz="3733" b="1" dirty="0" smtClean="0">
                <a:solidFill>
                  <a:srgbClr val="C00000"/>
                </a:solidFill>
                <a:cs typeface="+mn-ea"/>
                <a:sym typeface="+mn-lt"/>
              </a:endParaRPr>
            </a:p>
            <a:p>
              <a:pPr algn="r">
                <a:lnSpc>
                  <a:spcPct val="120000"/>
                </a:lnSpc>
              </a:pPr>
              <a:r>
                <a:rPr lang="zh-CN" altLang="en-US" sz="3733" b="1" dirty="0" smtClean="0">
                  <a:solidFill>
                    <a:srgbClr val="C00000"/>
                  </a:solidFill>
                  <a:cs typeface="+mn-ea"/>
                  <a:sym typeface="+mn-lt"/>
                </a:rPr>
                <a:t>建</a:t>
              </a:r>
              <a:r>
                <a:rPr lang="zh-CN" altLang="en-US" sz="3733" b="1" dirty="0">
                  <a:solidFill>
                    <a:srgbClr val="C00000"/>
                  </a:solidFill>
                  <a:cs typeface="+mn-ea"/>
                  <a:sym typeface="+mn-lt"/>
                </a:rPr>
                <a:t>设</a:t>
              </a:r>
            </a:p>
          </p:txBody>
        </p:sp>
        <p:grpSp>
          <p:nvGrpSpPr>
            <p:cNvPr id="6" name="组合 5"/>
            <p:cNvGrpSpPr/>
            <p:nvPr/>
          </p:nvGrpSpPr>
          <p:grpSpPr>
            <a:xfrm>
              <a:off x="1009325" y="2153254"/>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0" name="矩形 9"/>
          <p:cNvSpPr/>
          <p:nvPr/>
        </p:nvSpPr>
        <p:spPr>
          <a:xfrm>
            <a:off x="634339" y="4079939"/>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01825531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党的建设的四项基本要求</a:t>
            </a:r>
          </a:p>
        </p:txBody>
      </p:sp>
      <p:sp>
        <p:nvSpPr>
          <p:cNvPr id="4" name="矩形 3"/>
          <p:cNvSpPr/>
          <p:nvPr/>
        </p:nvSpPr>
        <p:spPr>
          <a:xfrm>
            <a:off x="623392" y="4755657"/>
            <a:ext cx="4347880" cy="830997"/>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指出党的建设必须坚决实现四项基本要求，即四个坚持。</a:t>
            </a:r>
            <a:endParaRPr lang="zh-CN" altLang="zh-CN" sz="1867" b="1" dirty="0">
              <a:solidFill>
                <a:schemeClr val="tx1">
                  <a:lumMod val="75000"/>
                  <a:lumOff val="25000"/>
                </a:schemeClr>
              </a:solidFill>
              <a:cs typeface="+mn-ea"/>
              <a:sym typeface="+mn-lt"/>
            </a:endParaRPr>
          </a:p>
        </p:txBody>
      </p:sp>
      <p:sp>
        <p:nvSpPr>
          <p:cNvPr id="18" name="矩形 17"/>
          <p:cNvSpPr/>
          <p:nvPr/>
        </p:nvSpPr>
        <p:spPr>
          <a:xfrm>
            <a:off x="5577525" y="2372167"/>
            <a:ext cx="6150275"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坚持党的基本路线</a:t>
            </a:r>
          </a:p>
        </p:txBody>
      </p:sp>
      <p:sp>
        <p:nvSpPr>
          <p:cNvPr id="19" name="矩形 18"/>
          <p:cNvSpPr/>
          <p:nvPr/>
        </p:nvSpPr>
        <p:spPr>
          <a:xfrm>
            <a:off x="5577525" y="3225363"/>
            <a:ext cx="6150275"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坚持解放思想，实事求是，与时俱进，求真务实</a:t>
            </a:r>
          </a:p>
        </p:txBody>
      </p:sp>
      <p:sp>
        <p:nvSpPr>
          <p:cNvPr id="20" name="矩形 19"/>
          <p:cNvSpPr/>
          <p:nvPr/>
        </p:nvSpPr>
        <p:spPr>
          <a:xfrm>
            <a:off x="5577526" y="4078559"/>
            <a:ext cx="6150274"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坚持全心全意为人民服务</a:t>
            </a:r>
          </a:p>
        </p:txBody>
      </p:sp>
      <p:sp>
        <p:nvSpPr>
          <p:cNvPr id="21" name="矩形 20"/>
          <p:cNvSpPr/>
          <p:nvPr/>
        </p:nvSpPr>
        <p:spPr>
          <a:xfrm>
            <a:off x="5577525" y="4931756"/>
            <a:ext cx="6150275" cy="528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坚持民主集中制</a:t>
            </a:r>
          </a:p>
        </p:txBody>
      </p:sp>
      <p:sp>
        <p:nvSpPr>
          <p:cNvPr id="8" name="矩形 7"/>
          <p:cNvSpPr/>
          <p:nvPr/>
        </p:nvSpPr>
        <p:spPr>
          <a:xfrm>
            <a:off x="5550633" y="5586654"/>
            <a:ext cx="6096000" cy="707886"/>
          </a:xfrm>
          <a:prstGeom prst="rect">
            <a:avLst/>
          </a:prstGeom>
        </p:spPr>
        <p:txBody>
          <a:bodyPr>
            <a:spAutoFit/>
          </a:bodyPr>
          <a:lstStyle/>
          <a:p>
            <a:r>
              <a:rPr lang="zh-CN" altLang="en-US" sz="2000" b="1" dirty="0">
                <a:solidFill>
                  <a:schemeClr val="tx1">
                    <a:lumMod val="75000"/>
                    <a:lumOff val="25000"/>
                  </a:schemeClr>
                </a:solidFill>
                <a:cs typeface="+mn-ea"/>
                <a:sym typeface="+mn-lt"/>
              </a:rPr>
              <a:t>这四项基本要求，是党的建设必须始终牢牢把握的着力点。</a:t>
            </a:r>
          </a:p>
        </p:txBody>
      </p:sp>
      <p:grpSp>
        <p:nvGrpSpPr>
          <p:cNvPr id="2" name="组合 1"/>
          <p:cNvGrpSpPr/>
          <p:nvPr/>
        </p:nvGrpSpPr>
        <p:grpSpPr>
          <a:xfrm>
            <a:off x="746803" y="2153254"/>
            <a:ext cx="4117951" cy="2096392"/>
            <a:chOff x="746803" y="2153254"/>
            <a:chExt cx="4117951" cy="2096392"/>
          </a:xfrm>
        </p:grpSpPr>
        <p:sp>
          <p:nvSpPr>
            <p:cNvPr id="50" name="TextBox 49"/>
            <p:cNvSpPr txBox="1"/>
            <p:nvPr/>
          </p:nvSpPr>
          <p:spPr>
            <a:xfrm>
              <a:off x="746803" y="3527332"/>
              <a:ext cx="4117951" cy="722314"/>
            </a:xfrm>
            <a:prstGeom prst="rect">
              <a:avLst/>
            </a:prstGeom>
            <a:noFill/>
          </p:spPr>
          <p:txBody>
            <a:bodyPr wrap="square" rtlCol="0">
              <a:spAutoFit/>
            </a:bodyPr>
            <a:lstStyle/>
            <a:p>
              <a:pPr algn="r">
                <a:lnSpc>
                  <a:spcPct val="120000"/>
                </a:lnSpc>
              </a:pPr>
              <a:r>
                <a:rPr lang="zh-CN" altLang="en-US" sz="2400" b="1" dirty="0">
                  <a:solidFill>
                    <a:schemeClr val="tx1">
                      <a:lumMod val="75000"/>
                      <a:lumOff val="25000"/>
                    </a:schemeClr>
                  </a:solidFill>
                  <a:cs typeface="+mn-ea"/>
                  <a:sym typeface="+mn-lt"/>
                </a:rPr>
                <a:t>党的建设    </a:t>
              </a:r>
              <a:r>
                <a:rPr lang="zh-CN" altLang="en-US" sz="3733" b="1" dirty="0">
                  <a:solidFill>
                    <a:srgbClr val="C00000"/>
                  </a:solidFill>
                  <a:cs typeface="+mn-ea"/>
                  <a:sym typeface="+mn-lt"/>
                </a:rPr>
                <a:t>基本要求</a:t>
              </a:r>
            </a:p>
          </p:txBody>
        </p:sp>
        <p:grpSp>
          <p:nvGrpSpPr>
            <p:cNvPr id="10" name="组合 9"/>
            <p:cNvGrpSpPr/>
            <p:nvPr/>
          </p:nvGrpSpPr>
          <p:grpSpPr>
            <a:xfrm>
              <a:off x="1009325" y="2153254"/>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3" name="矩形 12"/>
          <p:cNvSpPr/>
          <p:nvPr/>
        </p:nvSpPr>
        <p:spPr>
          <a:xfrm>
            <a:off x="634339" y="4296113"/>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0831491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2500"/>
                            </p:stCondLst>
                            <p:childTnLst>
                              <p:par>
                                <p:cTn id="23" presetID="22" presetClass="entr" presetSubtype="2"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right)">
                                      <p:cBhvr>
                                        <p:cTn id="25" dur="500"/>
                                        <p:tgtEl>
                                          <p:spTgt spid="19"/>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par>
                          <p:cTn id="30" fill="hold">
                            <p:stCondLst>
                              <p:cond delay="3500"/>
                            </p:stCondLst>
                            <p:childTnLst>
                              <p:par>
                                <p:cTn id="31" presetID="22" presetClass="entr" presetSubtype="2"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wipe(right)">
                                      <p:cBhvr>
                                        <p:cTn id="33" dur="500"/>
                                        <p:tgtEl>
                                          <p:spTgt spid="21"/>
                                        </p:tgtEl>
                                      </p:cBhvr>
                                    </p:animEffect>
                                  </p:childTnLst>
                                </p:cTn>
                              </p:par>
                            </p:childTnLst>
                          </p:cTn>
                        </p:par>
                        <p:par>
                          <p:cTn id="34" fill="hold">
                            <p:stCondLst>
                              <p:cond delay="4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animBg="1"/>
      <p:bldP spid="19" grpId="0" animBg="1"/>
      <p:bldP spid="20" grpId="0" animBg="1"/>
      <p:bldP spid="21" grpId="0" animBg="1"/>
      <p:bldP spid="8" grpId="0"/>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党的领导</a:t>
            </a:r>
          </a:p>
        </p:txBody>
      </p:sp>
      <p:sp>
        <p:nvSpPr>
          <p:cNvPr id="4" name="矩形 3"/>
          <p:cNvSpPr/>
          <p:nvPr/>
        </p:nvSpPr>
        <p:spPr>
          <a:xfrm>
            <a:off x="623392" y="4579333"/>
            <a:ext cx="4347880"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第二十八自然段</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明确了党的领导的三种形态，并具体阐明了如何加强和改善党的领导问题</a:t>
            </a:r>
            <a:endParaRPr lang="zh-CN" altLang="zh-CN" sz="1867" b="1" dirty="0">
              <a:solidFill>
                <a:schemeClr val="tx1">
                  <a:lumMod val="75000"/>
                  <a:lumOff val="25000"/>
                </a:schemeClr>
              </a:solidFill>
              <a:cs typeface="+mn-ea"/>
              <a:sym typeface="+mn-lt"/>
            </a:endParaRPr>
          </a:p>
        </p:txBody>
      </p:sp>
      <p:sp>
        <p:nvSpPr>
          <p:cNvPr id="2" name="矩形 1"/>
          <p:cNvSpPr/>
          <p:nvPr/>
        </p:nvSpPr>
        <p:spPr>
          <a:xfrm>
            <a:off x="5845487" y="2104798"/>
            <a:ext cx="2823592" cy="2195059"/>
          </a:xfrm>
          <a:prstGeom prst="rect">
            <a:avLst/>
          </a:prstGeom>
          <a:solidFill>
            <a:srgbClr val="C00000"/>
          </a:solidFill>
        </p:spPr>
        <p:txBody>
          <a:bodyPr wrap="none" anchor="ctr" anchorCtr="1">
            <a:noAutofit/>
          </a:bodyPr>
          <a:lstStyle/>
          <a:p>
            <a:r>
              <a:rPr lang="zh-CN" altLang="zh-CN" sz="2667" b="1" dirty="0">
                <a:solidFill>
                  <a:schemeClr val="bg1"/>
                </a:solidFill>
                <a:cs typeface="+mn-ea"/>
                <a:sym typeface="+mn-lt"/>
              </a:rPr>
              <a:t>党的领</a:t>
            </a:r>
            <a:r>
              <a:rPr lang="zh-CN" altLang="zh-CN" sz="2667" b="1" dirty="0" smtClean="0">
                <a:solidFill>
                  <a:schemeClr val="bg1"/>
                </a:solidFill>
                <a:cs typeface="+mn-ea"/>
                <a:sym typeface="+mn-lt"/>
              </a:rPr>
              <a:t>导</a:t>
            </a:r>
            <a:endParaRPr lang="en-US" altLang="zh-CN" sz="2667" b="1" dirty="0" smtClean="0">
              <a:solidFill>
                <a:schemeClr val="bg1"/>
              </a:solidFill>
              <a:cs typeface="+mn-ea"/>
              <a:sym typeface="+mn-lt"/>
            </a:endParaRPr>
          </a:p>
          <a:p>
            <a:r>
              <a:rPr lang="zh-CN" altLang="en-US" sz="2667" b="1" dirty="0" smtClean="0">
                <a:solidFill>
                  <a:schemeClr val="bg1"/>
                </a:solidFill>
                <a:cs typeface="+mn-ea"/>
                <a:sym typeface="+mn-lt"/>
              </a:rPr>
              <a:t>三</a:t>
            </a:r>
            <a:r>
              <a:rPr lang="zh-CN" altLang="en-US" sz="2667" b="1" dirty="0">
                <a:solidFill>
                  <a:schemeClr val="bg1"/>
                </a:solidFill>
                <a:cs typeface="+mn-ea"/>
                <a:sym typeface="+mn-lt"/>
              </a:rPr>
              <a:t>种形态</a:t>
            </a:r>
          </a:p>
        </p:txBody>
      </p:sp>
      <p:sp>
        <p:nvSpPr>
          <p:cNvPr id="5" name="矩形 4"/>
          <p:cNvSpPr/>
          <p:nvPr/>
        </p:nvSpPr>
        <p:spPr>
          <a:xfrm>
            <a:off x="5721782" y="4554775"/>
            <a:ext cx="6144245" cy="1477328"/>
          </a:xfrm>
          <a:prstGeom prst="rect">
            <a:avLst/>
          </a:prstGeom>
        </p:spPr>
        <p:txBody>
          <a:bodyPr wrap="square">
            <a:spAutoFit/>
          </a:bodyPr>
          <a:lstStyle/>
          <a:p>
            <a:pPr>
              <a:lnSpc>
                <a:spcPct val="150000"/>
              </a:lnSpc>
            </a:pPr>
            <a:r>
              <a:rPr lang="zh-CN" altLang="zh-CN" sz="2000" b="1" dirty="0">
                <a:solidFill>
                  <a:schemeClr val="tx1">
                    <a:lumMod val="75000"/>
                    <a:lumOff val="25000"/>
                  </a:schemeClr>
                </a:solidFill>
                <a:cs typeface="+mn-ea"/>
                <a:sym typeface="+mn-lt"/>
              </a:rPr>
              <a:t>党要适应改革开放和社会主义现代化建设的要求，坚持科学执政、民主执政、依法执政，加强和改善党的领导。</a:t>
            </a:r>
            <a:endParaRPr lang="zh-CN" altLang="en-US" sz="2000" b="1" dirty="0">
              <a:solidFill>
                <a:schemeClr val="tx1">
                  <a:lumMod val="75000"/>
                  <a:lumOff val="25000"/>
                </a:schemeClr>
              </a:solidFill>
              <a:cs typeface="+mn-ea"/>
              <a:sym typeface="+mn-lt"/>
            </a:endParaRPr>
          </a:p>
        </p:txBody>
      </p:sp>
      <p:sp>
        <p:nvSpPr>
          <p:cNvPr id="18" name="矩形 17"/>
          <p:cNvSpPr/>
          <p:nvPr/>
        </p:nvSpPr>
        <p:spPr>
          <a:xfrm>
            <a:off x="9649812" y="2104798"/>
            <a:ext cx="1968000" cy="621269"/>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政治领导</a:t>
            </a:r>
          </a:p>
        </p:txBody>
      </p:sp>
      <p:sp>
        <p:nvSpPr>
          <p:cNvPr id="19" name="矩形 18"/>
          <p:cNvSpPr/>
          <p:nvPr/>
        </p:nvSpPr>
        <p:spPr>
          <a:xfrm>
            <a:off x="9649812" y="2891693"/>
            <a:ext cx="1968000" cy="621269"/>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思想领导</a:t>
            </a:r>
          </a:p>
        </p:txBody>
      </p:sp>
      <p:sp>
        <p:nvSpPr>
          <p:cNvPr id="20" name="矩形 19"/>
          <p:cNvSpPr/>
          <p:nvPr/>
        </p:nvSpPr>
        <p:spPr>
          <a:xfrm>
            <a:off x="9649812" y="3678588"/>
            <a:ext cx="1968000" cy="621269"/>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组织领导</a:t>
            </a:r>
          </a:p>
        </p:txBody>
      </p:sp>
      <p:grpSp>
        <p:nvGrpSpPr>
          <p:cNvPr id="7" name="组合 6"/>
          <p:cNvGrpSpPr/>
          <p:nvPr/>
        </p:nvGrpSpPr>
        <p:grpSpPr>
          <a:xfrm>
            <a:off x="746803" y="2153254"/>
            <a:ext cx="4117951" cy="1653393"/>
            <a:chOff x="746803" y="2153254"/>
            <a:chExt cx="4117951" cy="1653393"/>
          </a:xfrm>
        </p:grpSpPr>
        <p:sp>
          <p:nvSpPr>
            <p:cNvPr id="50" name="TextBox 49"/>
            <p:cNvSpPr txBox="1"/>
            <p:nvPr/>
          </p:nvSpPr>
          <p:spPr>
            <a:xfrm>
              <a:off x="746803" y="2335603"/>
              <a:ext cx="4117951" cy="1471044"/>
            </a:xfrm>
            <a:prstGeom prst="rect">
              <a:avLst/>
            </a:prstGeom>
            <a:noFill/>
          </p:spPr>
          <p:txBody>
            <a:bodyPr wrap="square" rtlCol="0">
              <a:spAutoFit/>
            </a:bodyPr>
            <a:lstStyle/>
            <a:p>
              <a:pPr algn="r">
                <a:lnSpc>
                  <a:spcPct val="120000"/>
                </a:lnSpc>
              </a:pPr>
              <a:r>
                <a:rPr lang="zh-CN" altLang="en-US" sz="3733" b="1" dirty="0">
                  <a:solidFill>
                    <a:srgbClr val="C00000"/>
                  </a:solidFill>
                  <a:cs typeface="+mn-ea"/>
                  <a:sym typeface="+mn-lt"/>
                </a:rPr>
                <a:t>党</a:t>
              </a:r>
              <a:r>
                <a:rPr lang="zh-CN" altLang="en-US" sz="3733" b="1" dirty="0" smtClean="0">
                  <a:solidFill>
                    <a:srgbClr val="C00000"/>
                  </a:solidFill>
                  <a:cs typeface="+mn-ea"/>
                  <a:sym typeface="+mn-lt"/>
                </a:rPr>
                <a:t>的</a:t>
              </a:r>
              <a:endParaRPr lang="en-US" altLang="zh-CN" sz="3733" b="1" dirty="0" smtClean="0">
                <a:solidFill>
                  <a:srgbClr val="C00000"/>
                </a:solidFill>
                <a:cs typeface="+mn-ea"/>
                <a:sym typeface="+mn-lt"/>
              </a:endParaRPr>
            </a:p>
            <a:p>
              <a:pPr algn="r">
                <a:lnSpc>
                  <a:spcPct val="120000"/>
                </a:lnSpc>
              </a:pPr>
              <a:r>
                <a:rPr lang="zh-CN" altLang="en-US" sz="3733" b="1" dirty="0" smtClean="0">
                  <a:solidFill>
                    <a:srgbClr val="C00000"/>
                  </a:solidFill>
                  <a:cs typeface="+mn-ea"/>
                  <a:sym typeface="+mn-lt"/>
                </a:rPr>
                <a:t>领</a:t>
              </a:r>
              <a:r>
                <a:rPr lang="zh-CN" altLang="en-US" sz="3733" b="1" dirty="0">
                  <a:solidFill>
                    <a:srgbClr val="C00000"/>
                  </a:solidFill>
                  <a:cs typeface="+mn-ea"/>
                  <a:sym typeface="+mn-lt"/>
                </a:rPr>
                <a:t>导</a:t>
              </a:r>
            </a:p>
          </p:txBody>
        </p:sp>
        <p:grpSp>
          <p:nvGrpSpPr>
            <p:cNvPr id="10" name="组合 9"/>
            <p:cNvGrpSpPr/>
            <p:nvPr/>
          </p:nvGrpSpPr>
          <p:grpSpPr>
            <a:xfrm>
              <a:off x="1009325" y="2153254"/>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3" name="矩形 12"/>
          <p:cNvSpPr/>
          <p:nvPr/>
        </p:nvSpPr>
        <p:spPr>
          <a:xfrm>
            <a:off x="634339" y="4210764"/>
            <a:ext cx="4336934" cy="23675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燕尾形 5"/>
          <p:cNvSpPr/>
          <p:nvPr/>
        </p:nvSpPr>
        <p:spPr>
          <a:xfrm>
            <a:off x="8952617" y="2748942"/>
            <a:ext cx="413657" cy="856618"/>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xmlns="" val="12974545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8"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left)">
                                      <p:cBhvr>
                                        <p:cTn id="21" dur="500"/>
                                        <p:tgtEl>
                                          <p:spTgt spid="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par>
                          <p:cTn id="30" fill="hold">
                            <p:stCondLst>
                              <p:cond delay="3500"/>
                            </p:stCondLst>
                            <p:childTnLst>
                              <p:par>
                                <p:cTn id="31" presetID="22" presetClass="entr" presetSubtype="8" fill="hold" grpId="0"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4000"/>
                            </p:stCondLst>
                            <p:childTnLst>
                              <p:par>
                                <p:cTn id="35" presetID="22" presetClass="entr" presetSubtype="8"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4500"/>
                            </p:stCondLst>
                            <p:childTnLst>
                              <p:par>
                                <p:cTn id="39" presetID="42" presetClass="entr" presetSubtype="0" fill="hold" grpId="0" nodeType="after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5" grpId="0"/>
      <p:bldP spid="18" grpId="0" animBg="1"/>
      <p:bldP spid="19" grpId="0" animBg="1"/>
      <p:bldP spid="20" grpId="0" animBg="1"/>
      <p:bldP spid="13"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3334104" y="3241219"/>
            <a:ext cx="5109091"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82" charset="2"/>
                <a:ea typeface="微软雅黑" panose="020B0503020204020204" pitchFamily="82" charset="2"/>
              </a:rPr>
              <a:t>习近平新时代中国特色社会主义思想</a:t>
            </a: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01</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84579538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5136793" y="3241219"/>
            <a:ext cx="1723549"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党章的条文</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05</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294791070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党章的条文</a:t>
            </a:r>
            <a:endParaRPr lang="zh-CN" altLang="en-US" dirty="0">
              <a:cs typeface="+mn-ea"/>
              <a:sym typeface="+mn-lt"/>
            </a:endParaRPr>
          </a:p>
        </p:txBody>
      </p:sp>
      <p:sp>
        <p:nvSpPr>
          <p:cNvPr id="17" name="矩形 16"/>
          <p:cNvSpPr/>
          <p:nvPr/>
        </p:nvSpPr>
        <p:spPr>
          <a:xfrm>
            <a:off x="694885" y="4815080"/>
            <a:ext cx="5592504" cy="1175771"/>
          </a:xfrm>
          <a:prstGeom prst="rect">
            <a:avLst/>
          </a:prstGeom>
        </p:spPr>
        <p:txBody>
          <a:bodyPr wrap="square">
            <a:sp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党章条文</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部分共十一章五十三条，是每个党员、党的干部和各级党的组织必须严格遵守的行为规范。概括起来，包括以下五个方面的内容。</a:t>
            </a:r>
          </a:p>
        </p:txBody>
      </p:sp>
      <p:grpSp>
        <p:nvGrpSpPr>
          <p:cNvPr id="6" name="组合 5"/>
          <p:cNvGrpSpPr/>
          <p:nvPr/>
        </p:nvGrpSpPr>
        <p:grpSpPr>
          <a:xfrm>
            <a:off x="7002181" y="1844817"/>
            <a:ext cx="4542126" cy="624000"/>
            <a:chOff x="7002181" y="1688755"/>
            <a:chExt cx="4542126" cy="624000"/>
          </a:xfrm>
        </p:grpSpPr>
        <p:sp>
          <p:nvSpPr>
            <p:cNvPr id="36" name="矩形 35"/>
            <p:cNvSpPr/>
            <p:nvPr/>
          </p:nvSpPr>
          <p:spPr>
            <a:xfrm>
              <a:off x="7704307" y="1688755"/>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党员和党的干部</a:t>
              </a:r>
            </a:p>
          </p:txBody>
        </p:sp>
        <p:sp>
          <p:nvSpPr>
            <p:cNvPr id="41" name="矩形 40"/>
            <p:cNvSpPr/>
            <p:nvPr/>
          </p:nvSpPr>
          <p:spPr>
            <a:xfrm>
              <a:off x="7002181" y="1688755"/>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01</a:t>
              </a:r>
              <a:endParaRPr lang="zh-CN" altLang="en-US" sz="2667" b="1" dirty="0">
                <a:solidFill>
                  <a:schemeClr val="bg1"/>
                </a:solidFill>
                <a:latin typeface="+mj-ea"/>
                <a:ea typeface="+mj-ea"/>
                <a:cs typeface="+mn-ea"/>
                <a:sym typeface="+mn-lt"/>
              </a:endParaRPr>
            </a:p>
          </p:txBody>
        </p:sp>
      </p:grpSp>
      <p:grpSp>
        <p:nvGrpSpPr>
          <p:cNvPr id="7" name="组合 6"/>
          <p:cNvGrpSpPr/>
          <p:nvPr/>
        </p:nvGrpSpPr>
        <p:grpSpPr>
          <a:xfrm>
            <a:off x="7002181" y="2617711"/>
            <a:ext cx="4542126" cy="624000"/>
            <a:chOff x="7002181" y="2492862"/>
            <a:chExt cx="4542126" cy="624000"/>
          </a:xfrm>
        </p:grpSpPr>
        <p:sp>
          <p:nvSpPr>
            <p:cNvPr id="37" name="矩形 36"/>
            <p:cNvSpPr/>
            <p:nvPr/>
          </p:nvSpPr>
          <p:spPr>
            <a:xfrm>
              <a:off x="7704307" y="2492862"/>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党的组织制度</a:t>
              </a:r>
            </a:p>
          </p:txBody>
        </p:sp>
        <p:sp>
          <p:nvSpPr>
            <p:cNvPr id="42" name="矩形 41"/>
            <p:cNvSpPr/>
            <p:nvPr/>
          </p:nvSpPr>
          <p:spPr>
            <a:xfrm>
              <a:off x="7002181" y="2492862"/>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02</a:t>
              </a:r>
              <a:endParaRPr lang="zh-CN" altLang="en-US" sz="2667" b="1" dirty="0">
                <a:solidFill>
                  <a:schemeClr val="bg1"/>
                </a:solidFill>
                <a:latin typeface="+mj-ea"/>
                <a:ea typeface="+mj-ea"/>
                <a:cs typeface="+mn-ea"/>
                <a:sym typeface="+mn-lt"/>
              </a:endParaRPr>
            </a:p>
          </p:txBody>
        </p:sp>
      </p:grpSp>
      <p:grpSp>
        <p:nvGrpSpPr>
          <p:cNvPr id="8" name="组合 7"/>
          <p:cNvGrpSpPr/>
          <p:nvPr/>
        </p:nvGrpSpPr>
        <p:grpSpPr>
          <a:xfrm>
            <a:off x="7002181" y="3390605"/>
            <a:ext cx="4542126" cy="624000"/>
            <a:chOff x="7002181" y="3296969"/>
            <a:chExt cx="4542126" cy="624000"/>
          </a:xfrm>
        </p:grpSpPr>
        <p:sp>
          <p:nvSpPr>
            <p:cNvPr id="38" name="矩形 37"/>
            <p:cNvSpPr/>
            <p:nvPr/>
          </p:nvSpPr>
          <p:spPr>
            <a:xfrm>
              <a:off x="7704307" y="3296969"/>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党的组织体系</a:t>
              </a:r>
            </a:p>
          </p:txBody>
        </p:sp>
        <p:sp>
          <p:nvSpPr>
            <p:cNvPr id="43" name="矩形 42"/>
            <p:cNvSpPr/>
            <p:nvPr/>
          </p:nvSpPr>
          <p:spPr>
            <a:xfrm>
              <a:off x="7002181" y="3296969"/>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03</a:t>
              </a:r>
              <a:endParaRPr lang="zh-CN" altLang="en-US" sz="2667" b="1" dirty="0">
                <a:solidFill>
                  <a:schemeClr val="bg1"/>
                </a:solidFill>
                <a:latin typeface="+mj-ea"/>
                <a:ea typeface="+mj-ea"/>
                <a:cs typeface="+mn-ea"/>
                <a:sym typeface="+mn-lt"/>
              </a:endParaRPr>
            </a:p>
          </p:txBody>
        </p:sp>
      </p:grpSp>
      <p:grpSp>
        <p:nvGrpSpPr>
          <p:cNvPr id="9" name="组合 8"/>
          <p:cNvGrpSpPr/>
          <p:nvPr/>
        </p:nvGrpSpPr>
        <p:grpSpPr>
          <a:xfrm>
            <a:off x="7002181" y="4163499"/>
            <a:ext cx="4542126" cy="624000"/>
            <a:chOff x="7002181" y="4101075"/>
            <a:chExt cx="4542126" cy="624000"/>
          </a:xfrm>
        </p:grpSpPr>
        <p:sp>
          <p:nvSpPr>
            <p:cNvPr id="39" name="矩形 38"/>
            <p:cNvSpPr/>
            <p:nvPr/>
          </p:nvSpPr>
          <p:spPr>
            <a:xfrm>
              <a:off x="7704307" y="4101075"/>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党的纪律和纪律检查机关</a:t>
              </a:r>
            </a:p>
          </p:txBody>
        </p:sp>
        <p:sp>
          <p:nvSpPr>
            <p:cNvPr id="44" name="矩形 43"/>
            <p:cNvSpPr/>
            <p:nvPr/>
          </p:nvSpPr>
          <p:spPr>
            <a:xfrm>
              <a:off x="7002181" y="4101075"/>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04</a:t>
              </a:r>
              <a:endParaRPr lang="zh-CN" altLang="en-US" sz="2667" b="1" dirty="0">
                <a:solidFill>
                  <a:schemeClr val="bg1"/>
                </a:solidFill>
                <a:latin typeface="+mj-ea"/>
                <a:ea typeface="+mj-ea"/>
                <a:cs typeface="+mn-ea"/>
                <a:sym typeface="+mn-lt"/>
              </a:endParaRPr>
            </a:p>
          </p:txBody>
        </p:sp>
      </p:grpSp>
      <p:grpSp>
        <p:nvGrpSpPr>
          <p:cNvPr id="10" name="组合 9"/>
          <p:cNvGrpSpPr/>
          <p:nvPr/>
        </p:nvGrpSpPr>
        <p:grpSpPr>
          <a:xfrm>
            <a:off x="7002181" y="4936393"/>
            <a:ext cx="4542126" cy="624000"/>
            <a:chOff x="7002181" y="4905182"/>
            <a:chExt cx="4542126" cy="624000"/>
          </a:xfrm>
        </p:grpSpPr>
        <p:sp>
          <p:nvSpPr>
            <p:cNvPr id="40" name="矩形 39"/>
            <p:cNvSpPr/>
            <p:nvPr/>
          </p:nvSpPr>
          <p:spPr>
            <a:xfrm>
              <a:off x="7704307" y="4905182"/>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a:solidFill>
                    <a:srgbClr val="C00000"/>
                  </a:solidFill>
                  <a:cs typeface="+mn-ea"/>
                  <a:sym typeface="+mn-lt"/>
                </a:rPr>
                <a:t>党和共产主义青年团的关</a:t>
              </a:r>
              <a:r>
                <a:rPr lang="zh-CN" altLang="en-US" sz="2000" b="1" dirty="0" smtClean="0">
                  <a:solidFill>
                    <a:srgbClr val="C00000"/>
                  </a:solidFill>
                  <a:cs typeface="+mn-ea"/>
                  <a:sym typeface="+mn-lt"/>
                </a:rPr>
                <a:t>系</a:t>
              </a:r>
              <a:endParaRPr lang="en-US" altLang="zh-CN" sz="2000" b="1" dirty="0">
                <a:solidFill>
                  <a:srgbClr val="C00000"/>
                </a:solidFill>
                <a:cs typeface="+mn-ea"/>
                <a:sym typeface="+mn-lt"/>
              </a:endParaRPr>
            </a:p>
          </p:txBody>
        </p:sp>
        <p:sp>
          <p:nvSpPr>
            <p:cNvPr id="45" name="矩形 44"/>
            <p:cNvSpPr/>
            <p:nvPr/>
          </p:nvSpPr>
          <p:spPr>
            <a:xfrm>
              <a:off x="7002181" y="4905182"/>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05</a:t>
              </a:r>
              <a:endParaRPr lang="zh-CN" altLang="en-US" sz="2667" b="1" dirty="0">
                <a:solidFill>
                  <a:schemeClr val="bg1"/>
                </a:solidFill>
                <a:latin typeface="+mj-ea"/>
                <a:ea typeface="+mj-ea"/>
                <a:cs typeface="+mn-ea"/>
                <a:sym typeface="+mn-lt"/>
              </a:endParaRPr>
            </a:p>
          </p:txBody>
        </p:sp>
      </p:grpSp>
      <p:grpSp>
        <p:nvGrpSpPr>
          <p:cNvPr id="5" name="组合 4"/>
          <p:cNvGrpSpPr/>
          <p:nvPr/>
        </p:nvGrpSpPr>
        <p:grpSpPr>
          <a:xfrm>
            <a:off x="634338" y="2392234"/>
            <a:ext cx="5446147" cy="1521577"/>
            <a:chOff x="634338" y="2392234"/>
            <a:chExt cx="5446147" cy="1521577"/>
          </a:xfrm>
        </p:grpSpPr>
        <p:grpSp>
          <p:nvGrpSpPr>
            <p:cNvPr id="2" name="组合 1"/>
            <p:cNvGrpSpPr/>
            <p:nvPr/>
          </p:nvGrpSpPr>
          <p:grpSpPr>
            <a:xfrm>
              <a:off x="1682173" y="2984968"/>
              <a:ext cx="4398312" cy="916234"/>
              <a:chOff x="187027" y="2715766"/>
              <a:chExt cx="3298734" cy="687176"/>
            </a:xfrm>
          </p:grpSpPr>
          <p:sp>
            <p:nvSpPr>
              <p:cNvPr id="13" name="TextBox 12"/>
              <p:cNvSpPr txBox="1"/>
              <p:nvPr/>
            </p:nvSpPr>
            <p:spPr>
              <a:xfrm>
                <a:off x="1325930" y="2715766"/>
                <a:ext cx="2159831" cy="676772"/>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条文</a:t>
                </a:r>
              </a:p>
            </p:txBody>
          </p:sp>
          <p:sp>
            <p:nvSpPr>
              <p:cNvPr id="16" name="矩形 15"/>
              <p:cNvSpPr/>
              <p:nvPr/>
            </p:nvSpPr>
            <p:spPr>
              <a:xfrm>
                <a:off x="187027" y="2779694"/>
                <a:ext cx="2231419" cy="623248"/>
              </a:xfrm>
              <a:prstGeom prst="rect">
                <a:avLst/>
              </a:prstGeom>
            </p:spPr>
            <p:txBody>
              <a:bodyPr wrap="square">
                <a:spAutoFit/>
              </a:bodyPr>
              <a:lstStyle/>
              <a:p>
                <a:pPr algn="r"/>
                <a:r>
                  <a:rPr lang="zh-CN" altLang="en-US" sz="2400" b="1" dirty="0">
                    <a:solidFill>
                      <a:schemeClr val="tx1">
                        <a:lumMod val="75000"/>
                        <a:lumOff val="25000"/>
                      </a:schemeClr>
                    </a:solidFill>
                    <a:cs typeface="+mn-ea"/>
                    <a:sym typeface="+mn-lt"/>
                  </a:rPr>
                  <a:t>共十一章</a:t>
                </a:r>
                <a:endParaRPr lang="en-US" altLang="zh-CN" sz="2400" b="1" dirty="0">
                  <a:solidFill>
                    <a:schemeClr val="tx1">
                      <a:lumMod val="75000"/>
                      <a:lumOff val="25000"/>
                    </a:schemeClr>
                  </a:solidFill>
                  <a:cs typeface="+mn-ea"/>
                  <a:sym typeface="+mn-lt"/>
                </a:endParaRPr>
              </a:p>
              <a:p>
                <a:pPr algn="r"/>
                <a:r>
                  <a:rPr lang="zh-CN" altLang="en-US" sz="2400" b="1" dirty="0">
                    <a:solidFill>
                      <a:schemeClr val="tx1">
                        <a:lumMod val="75000"/>
                        <a:lumOff val="25000"/>
                      </a:schemeClr>
                    </a:solidFill>
                    <a:cs typeface="+mn-ea"/>
                    <a:sym typeface="+mn-lt"/>
                  </a:rPr>
                  <a:t>五十三条</a:t>
                </a:r>
                <a:endParaRPr lang="zh-CN" altLang="en-US" sz="2400" dirty="0">
                  <a:solidFill>
                    <a:schemeClr val="tx1">
                      <a:lumMod val="75000"/>
                      <a:lumOff val="25000"/>
                    </a:schemeClr>
                  </a:solidFill>
                  <a:cs typeface="+mn-ea"/>
                  <a:sym typeface="+mn-lt"/>
                </a:endParaRPr>
              </a:p>
            </p:txBody>
          </p:sp>
        </p:grpSp>
        <p:grpSp>
          <p:nvGrpSpPr>
            <p:cNvPr id="35" name="组合 34"/>
            <p:cNvGrpSpPr/>
            <p:nvPr/>
          </p:nvGrpSpPr>
          <p:grpSpPr>
            <a:xfrm>
              <a:off x="634338" y="2392234"/>
              <a:ext cx="2566372" cy="1521577"/>
              <a:chOff x="701793" y="2226168"/>
              <a:chExt cx="2566372" cy="1521577"/>
            </a:xfrm>
          </p:grpSpPr>
          <p:pic>
            <p:nvPicPr>
              <p:cNvPr id="46" name="图片 4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47" name="图片 4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4" name="矩形 3"/>
          <p:cNvSpPr/>
          <p:nvPr/>
        </p:nvSpPr>
        <p:spPr>
          <a:xfrm>
            <a:off x="634338" y="4210764"/>
            <a:ext cx="5610819" cy="20231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1" name="组合 10"/>
          <p:cNvGrpSpPr/>
          <p:nvPr/>
        </p:nvGrpSpPr>
        <p:grpSpPr>
          <a:xfrm>
            <a:off x="7002181" y="5709289"/>
            <a:ext cx="4542126" cy="624000"/>
            <a:chOff x="7002181" y="5709289"/>
            <a:chExt cx="4542126" cy="624000"/>
          </a:xfrm>
        </p:grpSpPr>
        <p:sp>
          <p:nvSpPr>
            <p:cNvPr id="59" name="矩形 58"/>
            <p:cNvSpPr/>
            <p:nvPr/>
          </p:nvSpPr>
          <p:spPr>
            <a:xfrm>
              <a:off x="7704307" y="5709289"/>
              <a:ext cx="3840000" cy="624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solidFill>
                    <a:srgbClr val="C00000"/>
                  </a:solidFill>
                  <a:cs typeface="+mn-ea"/>
                  <a:sym typeface="+mn-lt"/>
                </a:rPr>
                <a:t>党</a:t>
              </a:r>
              <a:r>
                <a:rPr lang="zh-CN" altLang="en-US" sz="2000" b="1" dirty="0">
                  <a:solidFill>
                    <a:srgbClr val="C00000"/>
                  </a:solidFill>
                  <a:cs typeface="+mn-ea"/>
                  <a:sym typeface="+mn-lt"/>
                </a:rPr>
                <a:t>旗党徽</a:t>
              </a:r>
            </a:p>
          </p:txBody>
        </p:sp>
        <p:sp>
          <p:nvSpPr>
            <p:cNvPr id="60" name="矩形 59"/>
            <p:cNvSpPr/>
            <p:nvPr/>
          </p:nvSpPr>
          <p:spPr>
            <a:xfrm>
              <a:off x="7002181" y="5709289"/>
              <a:ext cx="702126" cy="624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smtClean="0">
                  <a:solidFill>
                    <a:schemeClr val="bg1"/>
                  </a:solidFill>
                  <a:latin typeface="+mj-ea"/>
                  <a:ea typeface="+mj-ea"/>
                  <a:cs typeface="+mn-ea"/>
                  <a:sym typeface="+mn-lt"/>
                </a:rPr>
                <a:t>06</a:t>
              </a:r>
              <a:endParaRPr lang="zh-CN" altLang="en-US" sz="2667" b="1" dirty="0">
                <a:solidFill>
                  <a:schemeClr val="bg1"/>
                </a:solidFill>
                <a:latin typeface="+mj-ea"/>
                <a:ea typeface="+mj-ea"/>
                <a:cs typeface="+mn-ea"/>
                <a:sym typeface="+mn-lt"/>
              </a:endParaRPr>
            </a:p>
          </p:txBody>
        </p:sp>
      </p:grpSp>
    </p:spTree>
    <p:extLst>
      <p:ext uri="{BB962C8B-B14F-4D97-AF65-F5344CB8AC3E}">
        <p14:creationId xmlns:p14="http://schemas.microsoft.com/office/powerpoint/2010/main" xmlns="" val="34130745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1+#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1+#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1+#ppt_w/2"/>
                                          </p:val>
                                        </p:tav>
                                        <p:tav tm="100000">
                                          <p:val>
                                            <p:strVal val="#ppt_x"/>
                                          </p:val>
                                        </p:tav>
                                      </p:tavLst>
                                    </p:anim>
                                    <p:anim calcmode="lin" valueType="num">
                                      <p:cBhvr additive="base">
                                        <p:cTn id="47"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党章条文的主要内容</a:t>
            </a:r>
            <a:endParaRPr lang="zh-CN" altLang="en-US" dirty="0">
              <a:cs typeface="+mn-ea"/>
              <a:sym typeface="+mn-lt"/>
            </a:endParaRPr>
          </a:p>
        </p:txBody>
      </p:sp>
      <p:grpSp>
        <p:nvGrpSpPr>
          <p:cNvPr id="2" name="组合 1"/>
          <p:cNvGrpSpPr/>
          <p:nvPr/>
        </p:nvGrpSpPr>
        <p:grpSpPr>
          <a:xfrm>
            <a:off x="287755" y="2065213"/>
            <a:ext cx="3360000" cy="1836863"/>
            <a:chOff x="287755" y="2065213"/>
            <a:chExt cx="3360000" cy="1836863"/>
          </a:xfrm>
        </p:grpSpPr>
        <p:sp>
          <p:nvSpPr>
            <p:cNvPr id="4" name="矩形 3"/>
            <p:cNvSpPr/>
            <p:nvPr/>
          </p:nvSpPr>
          <p:spPr>
            <a:xfrm>
              <a:off x="287755" y="2835691"/>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第一章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党员</a:t>
              </a:r>
              <a:endParaRPr lang="zh-CN" altLang="zh-CN" sz="2133" b="1" dirty="0">
                <a:solidFill>
                  <a:schemeClr val="tx1">
                    <a:lumMod val="75000"/>
                    <a:lumOff val="25000"/>
                  </a:schemeClr>
                </a:solidFill>
                <a:cs typeface="+mn-ea"/>
                <a:sym typeface="+mn-lt"/>
              </a:endParaRPr>
            </a:p>
          </p:txBody>
        </p:sp>
        <p:sp>
          <p:nvSpPr>
            <p:cNvPr id="22" name="矩形 21"/>
            <p:cNvSpPr/>
            <p:nvPr/>
          </p:nvSpPr>
          <p:spPr>
            <a:xfrm>
              <a:off x="287755" y="2065213"/>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党员和党的干部</a:t>
              </a:r>
            </a:p>
          </p:txBody>
        </p:sp>
        <p:sp>
          <p:nvSpPr>
            <p:cNvPr id="23" name="矩形 22"/>
            <p:cNvSpPr/>
            <p:nvPr/>
          </p:nvSpPr>
          <p:spPr>
            <a:xfrm>
              <a:off x="287755" y="3481512"/>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六</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党的干部</a:t>
              </a:r>
              <a:endParaRPr lang="zh-CN" altLang="zh-CN" sz="2133" b="1" dirty="0">
                <a:solidFill>
                  <a:schemeClr val="tx1">
                    <a:lumMod val="75000"/>
                    <a:lumOff val="25000"/>
                  </a:schemeClr>
                </a:solidFill>
                <a:cs typeface="+mn-ea"/>
                <a:sym typeface="+mn-lt"/>
              </a:endParaRPr>
            </a:p>
          </p:txBody>
        </p:sp>
      </p:grpSp>
      <p:grpSp>
        <p:nvGrpSpPr>
          <p:cNvPr id="5" name="组合 4"/>
          <p:cNvGrpSpPr/>
          <p:nvPr/>
        </p:nvGrpSpPr>
        <p:grpSpPr>
          <a:xfrm>
            <a:off x="287755" y="4127331"/>
            <a:ext cx="3360000" cy="1191042"/>
            <a:chOff x="287755" y="4127331"/>
            <a:chExt cx="3360000" cy="1191042"/>
          </a:xfrm>
        </p:grpSpPr>
        <p:sp>
          <p:nvSpPr>
            <p:cNvPr id="24" name="矩形 23"/>
            <p:cNvSpPr/>
            <p:nvPr/>
          </p:nvSpPr>
          <p:spPr>
            <a:xfrm>
              <a:off x="287755" y="4127331"/>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党的组织制度</a:t>
              </a:r>
            </a:p>
          </p:txBody>
        </p:sp>
        <p:sp>
          <p:nvSpPr>
            <p:cNvPr id="25" name="矩形 24"/>
            <p:cNvSpPr/>
            <p:nvPr/>
          </p:nvSpPr>
          <p:spPr>
            <a:xfrm>
              <a:off x="287755" y="4897809"/>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二</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党的组织制度</a:t>
              </a:r>
              <a:endParaRPr lang="zh-CN" altLang="zh-CN" sz="2133" b="1" dirty="0">
                <a:solidFill>
                  <a:schemeClr val="tx1">
                    <a:lumMod val="75000"/>
                    <a:lumOff val="25000"/>
                  </a:schemeClr>
                </a:solidFill>
                <a:cs typeface="+mn-ea"/>
                <a:sym typeface="+mn-lt"/>
              </a:endParaRPr>
            </a:p>
          </p:txBody>
        </p:sp>
      </p:grpSp>
      <p:grpSp>
        <p:nvGrpSpPr>
          <p:cNvPr id="7" name="组合 6"/>
          <p:cNvGrpSpPr/>
          <p:nvPr/>
        </p:nvGrpSpPr>
        <p:grpSpPr>
          <a:xfrm>
            <a:off x="8111463" y="2065213"/>
            <a:ext cx="3841188" cy="1836895"/>
            <a:chOff x="8111463" y="2065213"/>
            <a:chExt cx="3841188" cy="1836895"/>
          </a:xfrm>
        </p:grpSpPr>
        <p:sp>
          <p:nvSpPr>
            <p:cNvPr id="30" name="矩形 29"/>
            <p:cNvSpPr/>
            <p:nvPr/>
          </p:nvSpPr>
          <p:spPr>
            <a:xfrm>
              <a:off x="8304244" y="2065213"/>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党的纪律和纪律检查机关</a:t>
              </a:r>
            </a:p>
          </p:txBody>
        </p:sp>
        <p:sp>
          <p:nvSpPr>
            <p:cNvPr id="31" name="矩形 30"/>
            <p:cNvSpPr/>
            <p:nvPr/>
          </p:nvSpPr>
          <p:spPr>
            <a:xfrm>
              <a:off x="8111463" y="2835708"/>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七</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党的纪律</a:t>
              </a:r>
              <a:endParaRPr lang="zh-CN" altLang="zh-CN" sz="2133" b="1" dirty="0">
                <a:solidFill>
                  <a:schemeClr val="tx1">
                    <a:lumMod val="75000"/>
                    <a:lumOff val="25000"/>
                  </a:schemeClr>
                </a:solidFill>
                <a:cs typeface="+mn-ea"/>
                <a:sym typeface="+mn-lt"/>
              </a:endParaRPr>
            </a:p>
          </p:txBody>
        </p:sp>
        <p:sp>
          <p:nvSpPr>
            <p:cNvPr id="32" name="矩形 31"/>
            <p:cNvSpPr/>
            <p:nvPr/>
          </p:nvSpPr>
          <p:spPr>
            <a:xfrm>
              <a:off x="8111463" y="3481544"/>
              <a:ext cx="3841188"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八</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党的纪律检察机关</a:t>
              </a:r>
              <a:endParaRPr lang="zh-CN" altLang="zh-CN" sz="2133" b="1" dirty="0">
                <a:solidFill>
                  <a:schemeClr val="tx1">
                    <a:lumMod val="75000"/>
                    <a:lumOff val="25000"/>
                  </a:schemeClr>
                </a:solidFill>
                <a:cs typeface="+mn-ea"/>
                <a:sym typeface="+mn-lt"/>
              </a:endParaRPr>
            </a:p>
          </p:txBody>
        </p:sp>
      </p:grpSp>
      <p:grpSp>
        <p:nvGrpSpPr>
          <p:cNvPr id="8" name="组合 7"/>
          <p:cNvGrpSpPr/>
          <p:nvPr/>
        </p:nvGrpSpPr>
        <p:grpSpPr>
          <a:xfrm>
            <a:off x="8111464" y="4127377"/>
            <a:ext cx="3816625" cy="1519226"/>
            <a:chOff x="8111464" y="4127377"/>
            <a:chExt cx="3816625" cy="1519226"/>
          </a:xfrm>
        </p:grpSpPr>
        <p:sp>
          <p:nvSpPr>
            <p:cNvPr id="33" name="矩形 32"/>
            <p:cNvSpPr/>
            <p:nvPr/>
          </p:nvSpPr>
          <p:spPr>
            <a:xfrm>
              <a:off x="8304244" y="4127377"/>
              <a:ext cx="336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smtClean="0">
                  <a:solidFill>
                    <a:schemeClr val="bg1"/>
                  </a:solidFill>
                  <a:cs typeface="+mn-ea"/>
                  <a:sym typeface="+mn-lt"/>
                </a:rPr>
                <a:t>党和共青团的关系</a:t>
              </a:r>
              <a:endParaRPr lang="zh-CN" altLang="en-US" sz="1867" b="1" dirty="0">
                <a:solidFill>
                  <a:schemeClr val="bg1"/>
                </a:solidFill>
                <a:cs typeface="+mn-ea"/>
                <a:sym typeface="+mn-lt"/>
              </a:endParaRPr>
            </a:p>
          </p:txBody>
        </p:sp>
        <p:sp>
          <p:nvSpPr>
            <p:cNvPr id="34" name="矩形 33"/>
            <p:cNvSpPr/>
            <p:nvPr/>
          </p:nvSpPr>
          <p:spPr>
            <a:xfrm>
              <a:off x="8111464" y="4897808"/>
              <a:ext cx="3816625" cy="748795"/>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十</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党和共产主义青年</a:t>
              </a:r>
              <a:endParaRPr lang="en-US" altLang="zh-CN" sz="2133" b="1" dirty="0">
                <a:solidFill>
                  <a:schemeClr val="tx1">
                    <a:lumMod val="75000"/>
                    <a:lumOff val="25000"/>
                  </a:schemeClr>
                </a:solidFill>
                <a:cs typeface="+mn-ea"/>
                <a:sym typeface="+mn-lt"/>
              </a:endParaRPr>
            </a:p>
            <a:p>
              <a:r>
                <a:rPr lang="zh-CN" altLang="en-US" sz="2133" b="1" dirty="0" smtClean="0">
                  <a:solidFill>
                    <a:schemeClr val="tx1">
                      <a:lumMod val="75000"/>
                      <a:lumOff val="25000"/>
                    </a:schemeClr>
                  </a:solidFill>
                  <a:cs typeface="+mn-ea"/>
                  <a:sym typeface="+mn-lt"/>
                </a:rPr>
                <a:t>                  团</a:t>
              </a:r>
              <a:r>
                <a:rPr lang="zh-CN" altLang="en-US" sz="2133" b="1" dirty="0">
                  <a:solidFill>
                    <a:schemeClr val="tx1">
                      <a:lumMod val="75000"/>
                      <a:lumOff val="25000"/>
                    </a:schemeClr>
                  </a:solidFill>
                  <a:cs typeface="+mn-ea"/>
                  <a:sym typeface="+mn-lt"/>
                </a:rPr>
                <a:t>的关系</a:t>
              </a:r>
              <a:endParaRPr lang="zh-CN" altLang="zh-CN" sz="2133" b="1" dirty="0">
                <a:solidFill>
                  <a:schemeClr val="tx1">
                    <a:lumMod val="75000"/>
                    <a:lumOff val="25000"/>
                  </a:schemeClr>
                </a:solidFill>
                <a:cs typeface="+mn-ea"/>
                <a:sym typeface="+mn-lt"/>
              </a:endParaRPr>
            </a:p>
          </p:txBody>
        </p:sp>
      </p:grpSp>
      <p:grpSp>
        <p:nvGrpSpPr>
          <p:cNvPr id="6" name="组合 5"/>
          <p:cNvGrpSpPr/>
          <p:nvPr/>
        </p:nvGrpSpPr>
        <p:grpSpPr>
          <a:xfrm>
            <a:off x="4362941" y="2065213"/>
            <a:ext cx="3360000" cy="3253159"/>
            <a:chOff x="4362941" y="2065213"/>
            <a:chExt cx="3360000" cy="3253159"/>
          </a:xfrm>
        </p:grpSpPr>
        <p:sp>
          <p:nvSpPr>
            <p:cNvPr id="26" name="矩形 25"/>
            <p:cNvSpPr/>
            <p:nvPr/>
          </p:nvSpPr>
          <p:spPr>
            <a:xfrm>
              <a:off x="4362941" y="2065213"/>
              <a:ext cx="3360000" cy="576064"/>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党的组织体系</a:t>
              </a:r>
            </a:p>
          </p:txBody>
        </p:sp>
        <p:sp>
          <p:nvSpPr>
            <p:cNvPr id="27" name="矩形 26"/>
            <p:cNvSpPr/>
            <p:nvPr/>
          </p:nvSpPr>
          <p:spPr>
            <a:xfrm>
              <a:off x="4362941" y="2866857"/>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三</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党的中央组织</a:t>
              </a:r>
              <a:endParaRPr lang="zh-CN" altLang="zh-CN" sz="2133" b="1" dirty="0">
                <a:solidFill>
                  <a:schemeClr val="tx1">
                    <a:lumMod val="75000"/>
                    <a:lumOff val="25000"/>
                  </a:schemeClr>
                </a:solidFill>
                <a:cs typeface="+mn-ea"/>
                <a:sym typeface="+mn-lt"/>
              </a:endParaRPr>
            </a:p>
          </p:txBody>
        </p:sp>
        <p:sp>
          <p:nvSpPr>
            <p:cNvPr id="28" name="矩形 27"/>
            <p:cNvSpPr/>
            <p:nvPr/>
          </p:nvSpPr>
          <p:spPr>
            <a:xfrm>
              <a:off x="4362941" y="3543841"/>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四</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党的地方组织</a:t>
              </a:r>
              <a:endParaRPr lang="zh-CN" altLang="zh-CN" sz="2133" b="1" dirty="0">
                <a:solidFill>
                  <a:schemeClr val="tx1">
                    <a:lumMod val="75000"/>
                    <a:lumOff val="25000"/>
                  </a:schemeClr>
                </a:solidFill>
                <a:cs typeface="+mn-ea"/>
                <a:sym typeface="+mn-lt"/>
              </a:endParaRPr>
            </a:p>
          </p:txBody>
        </p:sp>
        <p:sp>
          <p:nvSpPr>
            <p:cNvPr id="29" name="矩形 28"/>
            <p:cNvSpPr/>
            <p:nvPr/>
          </p:nvSpPr>
          <p:spPr>
            <a:xfrm>
              <a:off x="4362941" y="4220825"/>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五</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党的基层组织</a:t>
              </a:r>
              <a:endParaRPr lang="zh-CN" altLang="zh-CN" sz="2133" b="1" dirty="0">
                <a:solidFill>
                  <a:schemeClr val="tx1">
                    <a:lumMod val="75000"/>
                    <a:lumOff val="25000"/>
                  </a:schemeClr>
                </a:solidFill>
                <a:cs typeface="+mn-ea"/>
                <a:sym typeface="+mn-lt"/>
              </a:endParaRPr>
            </a:p>
          </p:txBody>
        </p:sp>
        <p:sp>
          <p:nvSpPr>
            <p:cNvPr id="36" name="矩形 35"/>
            <p:cNvSpPr/>
            <p:nvPr/>
          </p:nvSpPr>
          <p:spPr>
            <a:xfrm>
              <a:off x="4362941" y="4897808"/>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九</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党组</a:t>
              </a:r>
              <a:endParaRPr lang="zh-CN" altLang="zh-CN" sz="2133" b="1" dirty="0">
                <a:solidFill>
                  <a:schemeClr val="tx1">
                    <a:lumMod val="75000"/>
                    <a:lumOff val="25000"/>
                  </a:schemeClr>
                </a:solidFill>
                <a:cs typeface="+mn-ea"/>
                <a:sym typeface="+mn-lt"/>
              </a:endParaRPr>
            </a:p>
          </p:txBody>
        </p:sp>
      </p:grpSp>
      <p:grpSp>
        <p:nvGrpSpPr>
          <p:cNvPr id="9" name="组合 8"/>
          <p:cNvGrpSpPr/>
          <p:nvPr/>
        </p:nvGrpSpPr>
        <p:grpSpPr>
          <a:xfrm>
            <a:off x="276869" y="5483878"/>
            <a:ext cx="3370886" cy="1162069"/>
            <a:chOff x="276869" y="5483878"/>
            <a:chExt cx="3370886" cy="1162069"/>
          </a:xfrm>
        </p:grpSpPr>
        <p:sp>
          <p:nvSpPr>
            <p:cNvPr id="35" name="矩形 34"/>
            <p:cNvSpPr/>
            <p:nvPr/>
          </p:nvSpPr>
          <p:spPr>
            <a:xfrm>
              <a:off x="276869" y="6225383"/>
              <a:ext cx="3360000" cy="420564"/>
            </a:xfrm>
            <a:prstGeom prst="rect">
              <a:avLst/>
            </a:prstGeom>
          </p:spPr>
          <p:txBody>
            <a:bodyPr wrap="square">
              <a:spAutoFit/>
            </a:bodyPr>
            <a:lstStyle/>
            <a:p>
              <a:r>
                <a:rPr lang="en-US" altLang="zh-CN" sz="2133" b="1" dirty="0">
                  <a:solidFill>
                    <a:schemeClr val="tx1">
                      <a:lumMod val="75000"/>
                      <a:lumOff val="25000"/>
                    </a:schemeClr>
                  </a:solidFill>
                  <a:cs typeface="+mn-ea"/>
                  <a:sym typeface="+mn-lt"/>
                </a:rPr>
                <a:t>【</a:t>
              </a:r>
              <a:r>
                <a:rPr lang="zh-CN" altLang="zh-CN" sz="2133" b="1" dirty="0">
                  <a:solidFill>
                    <a:schemeClr val="tx1">
                      <a:lumMod val="75000"/>
                      <a:lumOff val="25000"/>
                    </a:schemeClr>
                  </a:solidFill>
                  <a:cs typeface="+mn-ea"/>
                  <a:sym typeface="+mn-lt"/>
                </a:rPr>
                <a:t>第</a:t>
              </a:r>
              <a:r>
                <a:rPr lang="zh-CN" altLang="en-US" sz="2133" b="1" dirty="0">
                  <a:solidFill>
                    <a:schemeClr val="tx1">
                      <a:lumMod val="75000"/>
                      <a:lumOff val="25000"/>
                    </a:schemeClr>
                  </a:solidFill>
                  <a:cs typeface="+mn-ea"/>
                  <a:sym typeface="+mn-lt"/>
                </a:rPr>
                <a:t>十一</a:t>
              </a:r>
              <a:r>
                <a:rPr lang="zh-CN" altLang="zh-CN" sz="2133" b="1" dirty="0">
                  <a:solidFill>
                    <a:schemeClr val="tx1">
                      <a:lumMod val="75000"/>
                      <a:lumOff val="25000"/>
                    </a:schemeClr>
                  </a:solidFill>
                  <a:cs typeface="+mn-ea"/>
                  <a:sym typeface="+mn-lt"/>
                </a:rPr>
                <a:t>章</a:t>
              </a:r>
              <a:r>
                <a:rPr lang="en-US" altLang="zh-CN" sz="2133" b="1" dirty="0">
                  <a:solidFill>
                    <a:schemeClr val="tx1">
                      <a:lumMod val="75000"/>
                      <a:lumOff val="25000"/>
                    </a:schemeClr>
                  </a:solidFill>
                  <a:cs typeface="+mn-ea"/>
                  <a:sym typeface="+mn-lt"/>
                </a:rPr>
                <a:t>】</a:t>
              </a:r>
              <a:r>
                <a:rPr lang="zh-CN" altLang="en-US" sz="2133" b="1" dirty="0">
                  <a:solidFill>
                    <a:schemeClr val="tx1">
                      <a:lumMod val="75000"/>
                      <a:lumOff val="25000"/>
                    </a:schemeClr>
                  </a:solidFill>
                  <a:cs typeface="+mn-ea"/>
                  <a:sym typeface="+mn-lt"/>
                </a:rPr>
                <a:t>党徽党旗</a:t>
              </a:r>
              <a:endParaRPr lang="zh-CN" altLang="zh-CN" sz="2133" b="1" dirty="0">
                <a:solidFill>
                  <a:schemeClr val="tx1">
                    <a:lumMod val="75000"/>
                    <a:lumOff val="25000"/>
                  </a:schemeClr>
                </a:solidFill>
                <a:cs typeface="+mn-ea"/>
                <a:sym typeface="+mn-lt"/>
              </a:endParaRPr>
            </a:p>
          </p:txBody>
        </p:sp>
        <p:sp>
          <p:nvSpPr>
            <p:cNvPr id="19" name="矩形 18"/>
            <p:cNvSpPr/>
            <p:nvPr/>
          </p:nvSpPr>
          <p:spPr>
            <a:xfrm>
              <a:off x="287755" y="5483878"/>
              <a:ext cx="336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smtClean="0">
                  <a:solidFill>
                    <a:schemeClr val="bg1"/>
                  </a:solidFill>
                  <a:cs typeface="+mn-ea"/>
                  <a:sym typeface="+mn-lt"/>
                </a:rPr>
                <a:t>党旗党徽</a:t>
              </a:r>
              <a:endParaRPr lang="zh-CN" altLang="en-US" sz="1867" b="1" dirty="0">
                <a:solidFill>
                  <a:schemeClr val="bg1"/>
                </a:solidFill>
                <a:cs typeface="+mn-ea"/>
                <a:sym typeface="+mn-lt"/>
              </a:endParaRPr>
            </a:p>
          </p:txBody>
        </p:sp>
      </p:grpSp>
    </p:spTree>
    <p:extLst>
      <p:ext uri="{BB962C8B-B14F-4D97-AF65-F5344CB8AC3E}">
        <p14:creationId xmlns:p14="http://schemas.microsoft.com/office/powerpoint/2010/main" xmlns="" val="38318077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2500"/>
                            </p:stCondLst>
                            <p:childTnLst>
                              <p:par>
                                <p:cTn id="25" presetID="16" presetClass="entr" presetSubtype="21"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0"/>
          </p:nvPr>
        </p:nvSpPr>
        <p:spPr>
          <a:xfrm>
            <a:off x="4810007" y="4090996"/>
            <a:ext cx="5942223" cy="647260"/>
          </a:xfrm>
        </p:spPr>
        <p:txBody>
          <a:bodyPr>
            <a:noAutofit/>
          </a:bodyPr>
          <a:lstStyle/>
          <a:p>
            <a:pPr marL="0" indent="0" algn="ctr">
              <a:buNone/>
            </a:pPr>
            <a:r>
              <a:rPr lang="zh-CN" altLang="en-US" sz="4000" b="1" dirty="0">
                <a:cs typeface="+mn-ea"/>
                <a:sym typeface="+mn-lt"/>
              </a:rPr>
              <a:t>党    员</a:t>
            </a:r>
          </a:p>
        </p:txBody>
      </p:sp>
      <p:sp>
        <p:nvSpPr>
          <p:cNvPr id="8" name="矩形 7"/>
          <p:cNvSpPr/>
          <p:nvPr/>
        </p:nvSpPr>
        <p:spPr>
          <a:xfrm>
            <a:off x="6034225" y="2443569"/>
            <a:ext cx="3493785" cy="523220"/>
          </a:xfrm>
          <a:prstGeom prst="rect">
            <a:avLst/>
          </a:prstGeom>
        </p:spPr>
        <p:txBody>
          <a:bodyPr wrap="square">
            <a:spAutoFit/>
          </a:bodyPr>
          <a:lstStyle/>
          <a:p>
            <a:pPr algn="ctr"/>
            <a:r>
              <a:rPr lang="en-US" altLang="zh-CN" sz="2800" b="1" dirty="0">
                <a:solidFill>
                  <a:schemeClr val="tx1">
                    <a:lumMod val="75000"/>
                    <a:lumOff val="25000"/>
                  </a:schemeClr>
                </a:solidFill>
                <a:cs typeface="+mn-ea"/>
                <a:sym typeface="+mn-lt"/>
              </a:rPr>
              <a:t>【</a:t>
            </a:r>
            <a:r>
              <a:rPr lang="zh-CN" altLang="en-US" sz="2800" b="1" dirty="0">
                <a:solidFill>
                  <a:schemeClr val="tx1">
                    <a:lumMod val="75000"/>
                    <a:lumOff val="25000"/>
                  </a:schemeClr>
                </a:solidFill>
                <a:cs typeface="+mn-ea"/>
                <a:sym typeface="+mn-lt"/>
              </a:rPr>
              <a:t>第一章</a:t>
            </a:r>
            <a:r>
              <a:rPr lang="en-US" altLang="zh-CN" sz="2800" b="1" dirty="0">
                <a:solidFill>
                  <a:schemeClr val="tx1">
                    <a:lumMod val="75000"/>
                    <a:lumOff val="25000"/>
                  </a:schemeClr>
                </a:solidFill>
                <a:cs typeface="+mn-ea"/>
                <a:sym typeface="+mn-lt"/>
              </a:rPr>
              <a:t>】</a:t>
            </a:r>
          </a:p>
        </p:txBody>
      </p:sp>
    </p:spTree>
    <p:extLst>
      <p:ext uri="{BB962C8B-B14F-4D97-AF65-F5344CB8AC3E}">
        <p14:creationId xmlns:p14="http://schemas.microsoft.com/office/powerpoint/2010/main" xmlns="" val="39401281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5519936"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申请</a:t>
            </a:r>
            <a:r>
              <a:rPr lang="zh-CN" altLang="en-US" dirty="0">
                <a:cs typeface="+mn-ea"/>
                <a:sym typeface="+mn-lt"/>
              </a:rPr>
              <a:t>入党的条件</a:t>
            </a:r>
          </a:p>
        </p:txBody>
      </p:sp>
      <p:sp>
        <p:nvSpPr>
          <p:cNvPr id="17" name="矩形 16"/>
          <p:cNvSpPr/>
          <p:nvPr/>
        </p:nvSpPr>
        <p:spPr>
          <a:xfrm>
            <a:off x="593283" y="4671386"/>
            <a:ext cx="4441008"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第一章</a:t>
            </a:r>
            <a:r>
              <a:rPr lang="en-US" altLang="zh-CN" sz="2133" b="1" dirty="0">
                <a:solidFill>
                  <a:srgbClr val="C00000"/>
                </a:solidFill>
                <a:cs typeface="+mn-ea"/>
                <a:sym typeface="+mn-lt"/>
              </a:rPr>
              <a:t>【</a:t>
            </a:r>
            <a:r>
              <a:rPr lang="zh-CN" altLang="en-US" sz="2133" b="1" dirty="0">
                <a:solidFill>
                  <a:srgbClr val="C00000"/>
                </a:solidFill>
                <a:cs typeface="+mn-ea"/>
                <a:sym typeface="+mn-lt"/>
              </a:rPr>
              <a:t>第一条至第九条</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主要是对党员的条件，党员的吸收、党员的管理和处置等做出具体规定。</a:t>
            </a:r>
          </a:p>
        </p:txBody>
      </p:sp>
      <p:sp>
        <p:nvSpPr>
          <p:cNvPr id="2" name="矩形 1"/>
          <p:cNvSpPr/>
          <p:nvPr/>
        </p:nvSpPr>
        <p:spPr>
          <a:xfrm>
            <a:off x="6002777" y="2919067"/>
            <a:ext cx="5524285" cy="3046988"/>
          </a:xfrm>
          <a:prstGeom prst="rect">
            <a:avLst/>
          </a:prstGeom>
        </p:spPr>
        <p:txBody>
          <a:bodyPr wrap="square">
            <a:spAutoFit/>
          </a:bodyPr>
          <a:lstStyle/>
          <a:p>
            <a:pPr>
              <a:lnSpc>
                <a:spcPct val="120000"/>
              </a:lnSpc>
            </a:pPr>
            <a:r>
              <a:rPr lang="zh-CN" altLang="zh-CN" sz="2000" b="1" dirty="0">
                <a:solidFill>
                  <a:srgbClr val="C00000"/>
                </a:solidFill>
                <a:cs typeface="+mn-ea"/>
                <a:sym typeface="+mn-lt"/>
              </a:rPr>
              <a:t>年满十八岁</a:t>
            </a:r>
            <a:endParaRPr lang="en-US" altLang="zh-CN" sz="2000" b="1" dirty="0">
              <a:solidFill>
                <a:srgbClr val="C00000"/>
              </a:solidFill>
              <a:cs typeface="+mn-ea"/>
              <a:sym typeface="+mn-lt"/>
            </a:endParaRPr>
          </a:p>
          <a:p>
            <a:pPr>
              <a:lnSpc>
                <a:spcPct val="120000"/>
              </a:lnSpc>
            </a:pPr>
            <a:r>
              <a:rPr lang="zh-CN" altLang="zh-CN" sz="2000" b="1" dirty="0">
                <a:solidFill>
                  <a:srgbClr val="C00000"/>
                </a:solidFill>
                <a:cs typeface="+mn-ea"/>
                <a:sym typeface="+mn-lt"/>
              </a:rPr>
              <a:t>中国工人、农民、军人、知识分子和其他社</a:t>
            </a:r>
            <a:r>
              <a:rPr lang="zh-CN" altLang="zh-CN" sz="2000" b="1" dirty="0" smtClean="0">
                <a:solidFill>
                  <a:srgbClr val="C00000"/>
                </a:solidFill>
                <a:cs typeface="+mn-ea"/>
                <a:sym typeface="+mn-lt"/>
              </a:rPr>
              <a:t>会</a:t>
            </a:r>
            <a:endParaRPr lang="en-US" altLang="zh-CN" sz="2000" b="1" dirty="0" smtClean="0">
              <a:solidFill>
                <a:srgbClr val="C00000"/>
              </a:solidFill>
              <a:cs typeface="+mn-ea"/>
              <a:sym typeface="+mn-lt"/>
            </a:endParaRPr>
          </a:p>
          <a:p>
            <a:pPr>
              <a:lnSpc>
                <a:spcPct val="120000"/>
              </a:lnSpc>
            </a:pPr>
            <a:r>
              <a:rPr lang="zh-CN" altLang="zh-CN" sz="2000" b="1" dirty="0" smtClean="0">
                <a:solidFill>
                  <a:srgbClr val="C00000"/>
                </a:solidFill>
                <a:cs typeface="+mn-ea"/>
                <a:sym typeface="+mn-lt"/>
              </a:rPr>
              <a:t>阶</a:t>
            </a:r>
            <a:r>
              <a:rPr lang="zh-CN" altLang="zh-CN" sz="2000" b="1" dirty="0">
                <a:solidFill>
                  <a:srgbClr val="C00000"/>
                </a:solidFill>
                <a:cs typeface="+mn-ea"/>
                <a:sym typeface="+mn-lt"/>
              </a:rPr>
              <a:t>层的先进分子</a:t>
            </a:r>
            <a:endParaRPr lang="en-US" altLang="zh-CN" sz="2000" b="1" dirty="0">
              <a:solidFill>
                <a:srgbClr val="C00000"/>
              </a:solidFill>
              <a:cs typeface="+mn-ea"/>
              <a:sym typeface="+mn-lt"/>
            </a:endParaRPr>
          </a:p>
          <a:p>
            <a:pPr>
              <a:lnSpc>
                <a:spcPct val="120000"/>
              </a:lnSpc>
            </a:pPr>
            <a:r>
              <a:rPr lang="zh-CN" altLang="zh-CN" sz="2000" b="1" dirty="0">
                <a:solidFill>
                  <a:srgbClr val="C00000"/>
                </a:solidFill>
                <a:cs typeface="+mn-ea"/>
                <a:sym typeface="+mn-lt"/>
              </a:rPr>
              <a:t>承认党的纲领和章程</a:t>
            </a:r>
            <a:endParaRPr lang="en-US" altLang="zh-CN" sz="2000" b="1" dirty="0">
              <a:solidFill>
                <a:srgbClr val="C00000"/>
              </a:solidFill>
              <a:cs typeface="+mn-ea"/>
              <a:sym typeface="+mn-lt"/>
            </a:endParaRPr>
          </a:p>
          <a:p>
            <a:pPr>
              <a:lnSpc>
                <a:spcPct val="120000"/>
              </a:lnSpc>
            </a:pPr>
            <a:r>
              <a:rPr lang="zh-CN" altLang="zh-CN" sz="2000" b="1" dirty="0">
                <a:solidFill>
                  <a:srgbClr val="C00000"/>
                </a:solidFill>
                <a:cs typeface="+mn-ea"/>
                <a:sym typeface="+mn-lt"/>
              </a:rPr>
              <a:t>愿意参加党的一个组织并在其中积极工作、执行党的决议和按期交纳党费</a:t>
            </a:r>
            <a:endParaRPr lang="en-US" altLang="zh-CN" sz="2000" b="1" dirty="0">
              <a:solidFill>
                <a:srgbClr val="C00000"/>
              </a:solidFill>
              <a:cs typeface="+mn-ea"/>
              <a:sym typeface="+mn-lt"/>
            </a:endParaRPr>
          </a:p>
          <a:p>
            <a:pPr>
              <a:lnSpc>
                <a:spcPct val="120000"/>
              </a:lnSpc>
            </a:pPr>
            <a:endParaRPr lang="en-US" altLang="zh-CN" sz="2000" b="1" dirty="0">
              <a:solidFill>
                <a:schemeClr val="tx1">
                  <a:lumMod val="75000"/>
                  <a:lumOff val="25000"/>
                </a:schemeClr>
              </a:solidFill>
              <a:cs typeface="+mn-ea"/>
              <a:sym typeface="+mn-lt"/>
            </a:endParaRPr>
          </a:p>
          <a:p>
            <a:pPr>
              <a:lnSpc>
                <a:spcPct val="120000"/>
              </a:lnSpc>
            </a:pPr>
            <a:r>
              <a:rPr lang="zh-CN" altLang="zh-CN" sz="2000" b="1" dirty="0">
                <a:solidFill>
                  <a:schemeClr val="tx1">
                    <a:lumMod val="75000"/>
                    <a:lumOff val="25000"/>
                  </a:schemeClr>
                </a:solidFill>
                <a:cs typeface="+mn-ea"/>
                <a:sym typeface="+mn-lt"/>
              </a:rPr>
              <a:t>可以申请加入中国共产党</a:t>
            </a:r>
            <a:r>
              <a:rPr lang="en-US" altLang="zh-CN" sz="2000" b="1" dirty="0">
                <a:solidFill>
                  <a:schemeClr val="tx1">
                    <a:lumMod val="75000"/>
                    <a:lumOff val="25000"/>
                  </a:schemeClr>
                </a:solidFill>
                <a:cs typeface="+mn-ea"/>
                <a:sym typeface="+mn-lt"/>
              </a:rPr>
              <a:t> </a:t>
            </a:r>
            <a:endParaRPr lang="zh-CN" altLang="zh-CN" sz="2000" b="1" dirty="0">
              <a:solidFill>
                <a:schemeClr val="tx1">
                  <a:lumMod val="75000"/>
                  <a:lumOff val="25000"/>
                </a:schemeClr>
              </a:solidFill>
              <a:cs typeface="+mn-ea"/>
              <a:sym typeface="+mn-lt"/>
            </a:endParaRPr>
          </a:p>
        </p:txBody>
      </p:sp>
      <p:grpSp>
        <p:nvGrpSpPr>
          <p:cNvPr id="7" name="组合 6"/>
          <p:cNvGrpSpPr/>
          <p:nvPr/>
        </p:nvGrpSpPr>
        <p:grpSpPr>
          <a:xfrm>
            <a:off x="-334148" y="2392234"/>
            <a:ext cx="5368439" cy="1902595"/>
            <a:chOff x="-334148" y="2392234"/>
            <a:chExt cx="5368439" cy="1902595"/>
          </a:xfrm>
        </p:grpSpPr>
        <p:grpSp>
          <p:nvGrpSpPr>
            <p:cNvPr id="6" name="组合 5"/>
            <p:cNvGrpSpPr/>
            <p:nvPr/>
          </p:nvGrpSpPr>
          <p:grpSpPr>
            <a:xfrm>
              <a:off x="-334148" y="3092179"/>
              <a:ext cx="5368439" cy="1202650"/>
              <a:chOff x="-540568" y="2715766"/>
              <a:chExt cx="4026329" cy="901988"/>
            </a:xfrm>
          </p:grpSpPr>
          <p:sp>
            <p:nvSpPr>
              <p:cNvPr id="13" name="TextBox 12"/>
              <p:cNvSpPr txBox="1"/>
              <p:nvPr/>
            </p:nvSpPr>
            <p:spPr>
              <a:xfrm>
                <a:off x="-540568" y="2715766"/>
                <a:ext cx="4026329" cy="734047"/>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  员</a:t>
                </a:r>
              </a:p>
            </p:txBody>
          </p:sp>
          <p:sp>
            <p:nvSpPr>
              <p:cNvPr id="5" name="矩形 4"/>
              <p:cNvSpPr/>
              <p:nvPr/>
            </p:nvSpPr>
            <p:spPr>
              <a:xfrm>
                <a:off x="1318573" y="2994506"/>
                <a:ext cx="138548" cy="623248"/>
              </a:xfrm>
              <a:prstGeom prst="rect">
                <a:avLst/>
              </a:prstGeom>
            </p:spPr>
            <p:txBody>
              <a:bodyPr wrap="none">
                <a:spAutoFit/>
              </a:bodyPr>
              <a:lstStyle/>
              <a:p>
                <a:endParaRPr lang="zh-CN" altLang="en-US" sz="4800" dirty="0">
                  <a:solidFill>
                    <a:srgbClr val="C00000"/>
                  </a:solidFill>
                  <a:cs typeface="+mn-ea"/>
                  <a:sym typeface="+mn-lt"/>
                </a:endParaRPr>
              </a:p>
            </p:txBody>
          </p:sp>
        </p:grpSp>
        <p:grpSp>
          <p:nvGrpSpPr>
            <p:cNvPr id="9" name="组合 8"/>
            <p:cNvGrpSpPr/>
            <p:nvPr/>
          </p:nvGrpSpPr>
          <p:grpSpPr>
            <a:xfrm>
              <a:off x="634338" y="2392234"/>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634338" y="4210764"/>
            <a:ext cx="4399953" cy="23179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6233990"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400" b="1" dirty="0">
                <a:solidFill>
                  <a:schemeClr val="bg1"/>
                </a:solidFill>
                <a:cs typeface="+mn-ea"/>
                <a:sym typeface="+mn-lt"/>
              </a:rPr>
              <a:t>【</a:t>
            </a:r>
            <a:r>
              <a:rPr lang="zh-CN" altLang="en-US" sz="2400" b="1" dirty="0">
                <a:solidFill>
                  <a:schemeClr val="bg1"/>
                </a:solidFill>
                <a:cs typeface="+mn-ea"/>
                <a:sym typeface="+mn-lt"/>
              </a:rPr>
              <a:t>第一条</a:t>
            </a:r>
            <a:r>
              <a:rPr lang="en-US" altLang="zh-CN" sz="2400" b="1" dirty="0">
                <a:solidFill>
                  <a:schemeClr val="bg1"/>
                </a:solidFill>
                <a:cs typeface="+mn-ea"/>
                <a:sym typeface="+mn-lt"/>
              </a:rPr>
              <a:t>】</a:t>
            </a:r>
            <a:r>
              <a:rPr lang="zh-CN" altLang="zh-CN" sz="2400" b="1" dirty="0">
                <a:solidFill>
                  <a:schemeClr val="bg1"/>
                </a:solidFill>
                <a:cs typeface="+mn-ea"/>
                <a:sym typeface="+mn-lt"/>
              </a:rPr>
              <a:t>申请入党的条件</a:t>
            </a:r>
            <a:endParaRPr lang="zh-CN" altLang="en-US" sz="2400" b="1" dirty="0">
              <a:solidFill>
                <a:schemeClr val="bg1"/>
              </a:solidFill>
              <a:cs typeface="+mn-ea"/>
              <a:sym typeface="+mn-lt"/>
            </a:endParaRPr>
          </a:p>
        </p:txBody>
      </p:sp>
    </p:spTree>
    <p:extLst>
      <p:ext uri="{BB962C8B-B14F-4D97-AF65-F5344CB8AC3E}">
        <p14:creationId xmlns:p14="http://schemas.microsoft.com/office/powerpoint/2010/main" xmlns="" val="665572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000"/>
                                        <p:tgtEl>
                                          <p:spTgt spid="17"/>
                                        </p:tgtEl>
                                      </p:cBhvr>
                                    </p:animEffect>
                                    <p:anim calcmode="lin" valueType="num">
                                      <p:cBhvr>
                                        <p:cTn id="16" dur="1000" fill="hold"/>
                                        <p:tgtEl>
                                          <p:spTgt spid="17"/>
                                        </p:tgtEl>
                                        <p:attrNameLst>
                                          <p:attrName>ppt_x</p:attrName>
                                        </p:attrNameLst>
                                      </p:cBhvr>
                                      <p:tavLst>
                                        <p:tav tm="0">
                                          <p:val>
                                            <p:strVal val="#ppt_x"/>
                                          </p:val>
                                        </p:tav>
                                        <p:tav tm="100000">
                                          <p:val>
                                            <p:strVal val="#ppt_x"/>
                                          </p:val>
                                        </p:tav>
                                      </p:tavLst>
                                    </p:anim>
                                    <p:anim calcmode="lin" valueType="num">
                                      <p:cBhvr>
                                        <p:cTn id="17" dur="1000" fill="hold"/>
                                        <p:tgtEl>
                                          <p:spTgt spid="17"/>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 grpId="0"/>
      <p:bldP spid="12"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共产党员</a:t>
            </a:r>
            <a:r>
              <a:rPr lang="zh-CN" altLang="en-US" dirty="0">
                <a:cs typeface="+mn-ea"/>
                <a:sym typeface="+mn-lt"/>
              </a:rPr>
              <a:t>条件和标准</a:t>
            </a:r>
          </a:p>
        </p:txBody>
      </p:sp>
      <p:sp>
        <p:nvSpPr>
          <p:cNvPr id="17" name="矩形 16"/>
          <p:cNvSpPr/>
          <p:nvPr/>
        </p:nvSpPr>
        <p:spPr>
          <a:xfrm>
            <a:off x="7643417" y="4661850"/>
            <a:ext cx="4150107" cy="1520544"/>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第二条</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，是对“先进分子”含义的明确界定，是对共产党员本质属性的高度概括，是共产党员区别于其他政党和社会团体成员的根本标志。</a:t>
            </a:r>
          </a:p>
        </p:txBody>
      </p:sp>
      <p:sp>
        <p:nvSpPr>
          <p:cNvPr id="2" name="矩形 1"/>
          <p:cNvSpPr/>
          <p:nvPr/>
        </p:nvSpPr>
        <p:spPr>
          <a:xfrm>
            <a:off x="895760" y="2678202"/>
            <a:ext cx="5791200" cy="3323987"/>
          </a:xfrm>
          <a:prstGeom prst="rect">
            <a:avLst/>
          </a:prstGeom>
        </p:spPr>
        <p:txBody>
          <a:bodyPr wrap="square">
            <a:spAutoFit/>
          </a:bodyPr>
          <a:lstStyle/>
          <a:p>
            <a:pPr>
              <a:lnSpc>
                <a:spcPct val="150000"/>
              </a:lnSpc>
            </a:pPr>
            <a:r>
              <a:rPr lang="zh-CN" altLang="en-US" sz="2000" b="1" dirty="0">
                <a:solidFill>
                  <a:schemeClr val="tx1">
                    <a:lumMod val="75000"/>
                    <a:lumOff val="25000"/>
                  </a:schemeClr>
                </a:solidFill>
                <a:cs typeface="+mn-ea"/>
                <a:sym typeface="+mn-lt"/>
              </a:rPr>
              <a:t>中国共产党党员是中国工人阶级的有共产主义觉悟的先锋战士。</a:t>
            </a:r>
            <a:endParaRPr lang="en-US" altLang="zh-CN" sz="2000" b="1" dirty="0">
              <a:solidFill>
                <a:schemeClr val="tx1">
                  <a:lumMod val="75000"/>
                  <a:lumOff val="25000"/>
                </a:schemeClr>
              </a:solidFill>
              <a:cs typeface="+mn-ea"/>
              <a:sym typeface="+mn-lt"/>
            </a:endParaRPr>
          </a:p>
          <a:p>
            <a:pPr>
              <a:lnSpc>
                <a:spcPct val="150000"/>
              </a:lnSpc>
            </a:pPr>
            <a:r>
              <a:rPr lang="zh-CN" altLang="en-US" sz="2000" b="1" dirty="0">
                <a:solidFill>
                  <a:schemeClr val="tx1">
                    <a:lumMod val="75000"/>
                    <a:lumOff val="25000"/>
                  </a:schemeClr>
                </a:solidFill>
                <a:cs typeface="+mn-ea"/>
                <a:sym typeface="+mn-lt"/>
              </a:rPr>
              <a:t>中国共产党党员必须全心全意为人民服务，不惜牺牲个人的一切，为实现共产主义奋斗终身。</a:t>
            </a:r>
            <a:endParaRPr lang="en-US" altLang="zh-CN" sz="2000" b="1" dirty="0">
              <a:solidFill>
                <a:schemeClr val="tx1">
                  <a:lumMod val="75000"/>
                  <a:lumOff val="25000"/>
                </a:schemeClr>
              </a:solidFill>
              <a:cs typeface="+mn-ea"/>
              <a:sym typeface="+mn-lt"/>
            </a:endParaRPr>
          </a:p>
          <a:p>
            <a:pPr>
              <a:lnSpc>
                <a:spcPct val="150000"/>
              </a:lnSpc>
            </a:pPr>
            <a:r>
              <a:rPr lang="zh-CN" altLang="en-US" sz="2000" b="1" dirty="0">
                <a:solidFill>
                  <a:schemeClr val="tx1">
                    <a:lumMod val="75000"/>
                    <a:lumOff val="25000"/>
                  </a:schemeClr>
                </a:solidFill>
                <a:cs typeface="+mn-ea"/>
                <a:sym typeface="+mn-lt"/>
              </a:rPr>
              <a:t>中国共产党党员永远是劳动人民的普通一员。除了法律和政策规定范围内的个人利益和工作职权以外，所有共产党员都不得谋求任何私利和特权。</a:t>
            </a:r>
            <a:endParaRPr lang="zh-CN" altLang="zh-CN" sz="2000" b="1" dirty="0">
              <a:solidFill>
                <a:schemeClr val="tx1">
                  <a:lumMod val="75000"/>
                  <a:lumOff val="25000"/>
                </a:schemeClr>
              </a:solidFill>
              <a:cs typeface="+mn-ea"/>
              <a:sym typeface="+mn-lt"/>
            </a:endParaRPr>
          </a:p>
        </p:txBody>
      </p:sp>
      <p:sp>
        <p:nvSpPr>
          <p:cNvPr id="7" name="矩形 6"/>
          <p:cNvSpPr/>
          <p:nvPr/>
        </p:nvSpPr>
        <p:spPr>
          <a:xfrm>
            <a:off x="623120"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337174"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2400" b="1" dirty="0">
                <a:solidFill>
                  <a:schemeClr val="bg1"/>
                </a:solidFill>
                <a:cs typeface="+mn-ea"/>
                <a:sym typeface="+mn-lt"/>
              </a:rPr>
              <a:t>【</a:t>
            </a:r>
            <a:r>
              <a:rPr lang="zh-CN" altLang="en-US" sz="2400" b="1" dirty="0">
                <a:solidFill>
                  <a:schemeClr val="bg1"/>
                </a:solidFill>
                <a:cs typeface="+mn-ea"/>
                <a:sym typeface="+mn-lt"/>
              </a:rPr>
              <a:t>第二条</a:t>
            </a:r>
            <a:r>
              <a:rPr lang="en-US" altLang="zh-CN" sz="2400" b="1" dirty="0">
                <a:solidFill>
                  <a:schemeClr val="bg1"/>
                </a:solidFill>
                <a:cs typeface="+mn-ea"/>
                <a:sym typeface="+mn-lt"/>
              </a:rPr>
              <a:t>】</a:t>
            </a:r>
            <a:r>
              <a:rPr lang="zh-CN" altLang="en-US" sz="2400" b="1" dirty="0">
                <a:solidFill>
                  <a:schemeClr val="bg1"/>
                </a:solidFill>
                <a:cs typeface="+mn-ea"/>
                <a:sym typeface="+mn-lt"/>
              </a:rPr>
              <a:t>共产党员条件和标准</a:t>
            </a:r>
          </a:p>
        </p:txBody>
      </p:sp>
      <p:grpSp>
        <p:nvGrpSpPr>
          <p:cNvPr id="5" name="组合 4"/>
          <p:cNvGrpSpPr/>
          <p:nvPr/>
        </p:nvGrpSpPr>
        <p:grpSpPr>
          <a:xfrm>
            <a:off x="6151577" y="1983218"/>
            <a:ext cx="5368439" cy="2454727"/>
            <a:chOff x="6151577" y="1983218"/>
            <a:chExt cx="5368439" cy="2454727"/>
          </a:xfrm>
        </p:grpSpPr>
        <p:sp>
          <p:nvSpPr>
            <p:cNvPr id="13" name="TextBox 12"/>
            <p:cNvSpPr txBox="1"/>
            <p:nvPr/>
          </p:nvSpPr>
          <p:spPr>
            <a:xfrm>
              <a:off x="6151577" y="3459216"/>
              <a:ext cx="5368439" cy="97872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党员的条件</a:t>
              </a:r>
            </a:p>
          </p:txBody>
        </p:sp>
        <p:grpSp>
          <p:nvGrpSpPr>
            <p:cNvPr id="9" name="组合 8"/>
            <p:cNvGrpSpPr/>
            <p:nvPr/>
          </p:nvGrpSpPr>
          <p:grpSpPr>
            <a:xfrm>
              <a:off x="8435284" y="1983218"/>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2" name="矩形 11"/>
          <p:cNvSpPr/>
          <p:nvPr/>
        </p:nvSpPr>
        <p:spPr>
          <a:xfrm>
            <a:off x="7759389" y="4340195"/>
            <a:ext cx="4034135" cy="2595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1325020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500"/>
                                        <p:tgtEl>
                                          <p:spTgt spid="12"/>
                                        </p:tgtEl>
                                      </p:cBhvr>
                                    </p:animEffect>
                                  </p:childTnLst>
                                </p:cTn>
                              </p:par>
                            </p:childTnLst>
                          </p:cTn>
                        </p:par>
                        <p:par>
                          <p:cTn id="12" fill="hold">
                            <p:stCondLst>
                              <p:cond delay="1000"/>
                            </p:stCondLst>
                            <p:childTnLst>
                              <p:par>
                                <p:cTn id="13" presetID="2" presetClass="entr" presetSubtype="4"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2000"/>
                            </p:stCondLst>
                            <p:childTnLst>
                              <p:par>
                                <p:cTn id="22" presetID="16" presetClass="entr" presetSubtype="21"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par>
                          <p:cTn id="25" fill="hold">
                            <p:stCondLst>
                              <p:cond delay="2500"/>
                            </p:stCondLst>
                            <p:childTnLst>
                              <p:par>
                                <p:cTn id="26" presetID="42" presetClass="entr" presetSubtype="0"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 grpId="0"/>
      <p:bldP spid="7" grpId="0" animBg="1"/>
      <p:bldP spid="8" grpId="0" animBg="1"/>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党员的八项义务</a:t>
            </a:r>
            <a:endParaRPr lang="zh-CN" altLang="en-US" dirty="0">
              <a:cs typeface="+mn-ea"/>
              <a:sym typeface="+mn-lt"/>
            </a:endParaRPr>
          </a:p>
        </p:txBody>
      </p:sp>
      <p:sp>
        <p:nvSpPr>
          <p:cNvPr id="39" name="矩形 38"/>
          <p:cNvSpPr/>
          <p:nvPr/>
        </p:nvSpPr>
        <p:spPr>
          <a:xfrm>
            <a:off x="787240" y="5110546"/>
            <a:ext cx="4057753" cy="748795"/>
          </a:xfrm>
          <a:prstGeom prst="rect">
            <a:avLst/>
          </a:prstGeom>
        </p:spPr>
        <p:txBody>
          <a:bodyPr wrap="square">
            <a:spAutoFit/>
          </a:bodyPr>
          <a:lstStyle/>
          <a:p>
            <a:pPr algn="just"/>
            <a:r>
              <a:rPr lang="en-US" altLang="zh-CN" sz="2133" b="1" dirty="0">
                <a:solidFill>
                  <a:srgbClr val="C00000"/>
                </a:solidFill>
                <a:cs typeface="+mn-ea"/>
                <a:sym typeface="+mn-lt"/>
              </a:rPr>
              <a:t>【</a:t>
            </a:r>
            <a:r>
              <a:rPr lang="zh-CN" altLang="en-US" sz="2133" b="1" dirty="0">
                <a:solidFill>
                  <a:srgbClr val="C00000"/>
                </a:solidFill>
                <a:cs typeface="+mn-ea"/>
                <a:sym typeface="+mn-lt"/>
              </a:rPr>
              <a:t>第三条</a:t>
            </a:r>
            <a:r>
              <a:rPr lang="en-US" altLang="zh-CN" sz="2133" b="1" dirty="0">
                <a:solidFill>
                  <a:srgbClr val="C00000"/>
                </a:solidFill>
                <a:cs typeface="+mn-ea"/>
                <a:sym typeface="+mn-lt"/>
              </a:rPr>
              <a:t>】</a:t>
            </a:r>
            <a:r>
              <a:rPr lang="zh-CN" altLang="zh-CN" sz="2133" b="1" dirty="0">
                <a:solidFill>
                  <a:schemeClr val="tx1">
                    <a:lumMod val="75000"/>
                    <a:lumOff val="25000"/>
                  </a:schemeClr>
                </a:solidFill>
                <a:cs typeface="+mn-ea"/>
                <a:sym typeface="+mn-lt"/>
              </a:rPr>
              <a:t>规定了党员必须履行的八项义务</a:t>
            </a:r>
            <a:r>
              <a:rPr lang="zh-CN" altLang="en-US" sz="2133" b="1" dirty="0">
                <a:solidFill>
                  <a:schemeClr val="tx1">
                    <a:lumMod val="75000"/>
                    <a:lumOff val="25000"/>
                  </a:schemeClr>
                </a:solidFill>
                <a:cs typeface="+mn-ea"/>
                <a:sym typeface="+mn-lt"/>
              </a:rPr>
              <a:t>。</a:t>
            </a:r>
          </a:p>
        </p:txBody>
      </p:sp>
      <p:sp>
        <p:nvSpPr>
          <p:cNvPr id="49" name="矩形 48"/>
          <p:cNvSpPr/>
          <p:nvPr/>
        </p:nvSpPr>
        <p:spPr>
          <a:xfrm>
            <a:off x="4996543" y="1969910"/>
            <a:ext cx="6811372" cy="2469342"/>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b="1" dirty="0">
                <a:solidFill>
                  <a:srgbClr val="C00000"/>
                </a:solidFill>
                <a:cs typeface="+mn-ea"/>
                <a:sym typeface="+mn-lt"/>
              </a:rPr>
              <a:t>【</a:t>
            </a:r>
            <a:r>
              <a:rPr lang="zh-CN" altLang="en-US" b="1" dirty="0">
                <a:solidFill>
                  <a:srgbClr val="C00000"/>
                </a:solidFill>
                <a:cs typeface="+mn-ea"/>
                <a:sym typeface="+mn-lt"/>
              </a:rPr>
              <a:t>一</a:t>
            </a:r>
            <a:r>
              <a:rPr lang="en-US" altLang="zh-CN" b="1" dirty="0">
                <a:solidFill>
                  <a:srgbClr val="C00000"/>
                </a:solidFill>
                <a:cs typeface="+mn-ea"/>
                <a:sym typeface="+mn-lt"/>
              </a:rPr>
              <a:t>】</a:t>
            </a:r>
            <a:r>
              <a:rPr lang="zh-CN" altLang="zh-CN" b="1" dirty="0">
                <a:solidFill>
                  <a:schemeClr val="tx1">
                    <a:lumMod val="75000"/>
                    <a:lumOff val="25000"/>
                  </a:schemeClr>
                </a:solidFill>
                <a:cs typeface="+mn-ea"/>
                <a:sym typeface="+mn-lt"/>
              </a:rPr>
              <a:t>认真学习马克思列宁主义、毛泽东思想、邓小平理论、“三个代表”重要思</a:t>
            </a:r>
            <a:r>
              <a:rPr lang="zh-CN" altLang="zh-CN" b="1" dirty="0" smtClean="0">
                <a:solidFill>
                  <a:schemeClr val="tx1">
                    <a:lumMod val="75000"/>
                    <a:lumOff val="25000"/>
                  </a:schemeClr>
                </a:solidFill>
                <a:cs typeface="+mn-ea"/>
                <a:sym typeface="+mn-lt"/>
              </a:rPr>
              <a:t>想</a:t>
            </a:r>
            <a:r>
              <a:rPr lang="zh-CN" altLang="en-US" b="1" dirty="0" smtClean="0">
                <a:solidFill>
                  <a:schemeClr val="tx1">
                    <a:lumMod val="75000"/>
                    <a:lumOff val="25000"/>
                  </a:schemeClr>
                </a:solidFill>
                <a:cs typeface="+mn-ea"/>
                <a:sym typeface="+mn-lt"/>
              </a:rPr>
              <a:t>，</a:t>
            </a:r>
            <a:r>
              <a:rPr lang="zh-CN" altLang="zh-CN" b="1" dirty="0" smtClean="0">
                <a:solidFill>
                  <a:schemeClr val="tx1">
                    <a:lumMod val="75000"/>
                    <a:lumOff val="25000"/>
                  </a:schemeClr>
                </a:solidFill>
                <a:cs typeface="+mn-ea"/>
                <a:sym typeface="+mn-lt"/>
              </a:rPr>
              <a:t>科</a:t>
            </a:r>
            <a:r>
              <a:rPr lang="zh-CN" altLang="zh-CN" b="1" dirty="0">
                <a:solidFill>
                  <a:schemeClr val="tx1">
                    <a:lumMod val="75000"/>
                    <a:lumOff val="25000"/>
                  </a:schemeClr>
                </a:solidFill>
                <a:cs typeface="+mn-ea"/>
                <a:sym typeface="+mn-lt"/>
              </a:rPr>
              <a:t>学发展观</a:t>
            </a:r>
            <a:r>
              <a:rPr lang="zh-CN" altLang="zh-CN" b="1" dirty="0" smtClean="0">
                <a:solidFill>
                  <a:schemeClr val="tx1">
                    <a:lumMod val="75000"/>
                    <a:lumOff val="25000"/>
                  </a:schemeClr>
                </a:solidFill>
                <a:cs typeface="+mn-ea"/>
                <a:sym typeface="+mn-lt"/>
              </a:rPr>
              <a:t>，</a:t>
            </a:r>
            <a:r>
              <a:rPr lang="zh-CN" altLang="en-US" b="1" dirty="0">
                <a:solidFill>
                  <a:srgbClr val="C00000"/>
                </a:solidFill>
                <a:cs typeface="+mn-ea"/>
                <a:sym typeface="+mn-lt"/>
              </a:rPr>
              <a:t>习近平新时代中国特色社会主义思</a:t>
            </a:r>
            <a:r>
              <a:rPr lang="zh-CN" altLang="en-US" b="1" dirty="0" smtClean="0">
                <a:solidFill>
                  <a:srgbClr val="C00000"/>
                </a:solidFill>
                <a:cs typeface="+mn-ea"/>
                <a:sym typeface="+mn-lt"/>
              </a:rPr>
              <a:t>想，</a:t>
            </a:r>
            <a:r>
              <a:rPr lang="zh-CN" altLang="zh-CN" b="1" dirty="0" smtClean="0">
                <a:solidFill>
                  <a:schemeClr val="tx1">
                    <a:lumMod val="75000"/>
                    <a:lumOff val="25000"/>
                  </a:schemeClr>
                </a:solidFill>
                <a:cs typeface="+mn-ea"/>
                <a:sym typeface="+mn-lt"/>
              </a:rPr>
              <a:t>学</a:t>
            </a:r>
            <a:r>
              <a:rPr lang="zh-CN" altLang="zh-CN" b="1" dirty="0">
                <a:solidFill>
                  <a:schemeClr val="tx1">
                    <a:lumMod val="75000"/>
                    <a:lumOff val="25000"/>
                  </a:schemeClr>
                </a:solidFill>
                <a:cs typeface="+mn-ea"/>
                <a:sym typeface="+mn-lt"/>
              </a:rPr>
              <a:t>习党的路线、方针、政策和决议，学习党的基本知识，学习科学、文化、法律和业务知识，努力提高为人民服务的本领</a:t>
            </a:r>
            <a:endParaRPr lang="zh-CN" altLang="en-US" b="1" dirty="0">
              <a:solidFill>
                <a:schemeClr val="tx1">
                  <a:lumMod val="75000"/>
                  <a:lumOff val="25000"/>
                </a:schemeClr>
              </a:solidFill>
              <a:cs typeface="+mn-ea"/>
              <a:sym typeface="+mn-lt"/>
            </a:endParaRPr>
          </a:p>
        </p:txBody>
      </p:sp>
      <p:sp>
        <p:nvSpPr>
          <p:cNvPr id="50" name="矩形 49"/>
          <p:cNvSpPr/>
          <p:nvPr/>
        </p:nvSpPr>
        <p:spPr>
          <a:xfrm>
            <a:off x="4996543" y="4626429"/>
            <a:ext cx="6811372" cy="1769977"/>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US" altLang="zh-CN" b="1" dirty="0">
                <a:solidFill>
                  <a:srgbClr val="C00000"/>
                </a:solidFill>
                <a:cs typeface="+mn-ea"/>
                <a:sym typeface="+mn-lt"/>
              </a:rPr>
              <a:t>【</a:t>
            </a:r>
            <a:r>
              <a:rPr lang="zh-CN" altLang="en-US" b="1" dirty="0">
                <a:solidFill>
                  <a:srgbClr val="C00000"/>
                </a:solidFill>
                <a:cs typeface="+mn-ea"/>
                <a:sym typeface="+mn-lt"/>
              </a:rPr>
              <a:t>二</a:t>
            </a:r>
            <a:r>
              <a:rPr lang="en-US" altLang="zh-CN" b="1" dirty="0">
                <a:solidFill>
                  <a:srgbClr val="C00000"/>
                </a:solidFill>
                <a:cs typeface="+mn-ea"/>
                <a:sym typeface="+mn-lt"/>
              </a:rPr>
              <a:t>】</a:t>
            </a:r>
            <a:r>
              <a:rPr lang="zh-CN" altLang="zh-CN" b="1" dirty="0">
                <a:solidFill>
                  <a:schemeClr val="tx1">
                    <a:lumMod val="75000"/>
                    <a:lumOff val="25000"/>
                  </a:schemeClr>
                </a:solidFill>
                <a:cs typeface="+mn-ea"/>
                <a:sym typeface="+mn-lt"/>
              </a:rPr>
              <a:t>贯彻执行党的基本路线和各项方针、政策，带头参加改革开放和社会主义现代化建设，带动群众为经济发展和社会进步艰苦奋斗，在生产、工作、学习和社会生活中起先锋模范作用</a:t>
            </a:r>
            <a:endParaRPr lang="zh-CN" altLang="en-US" b="1" dirty="0">
              <a:solidFill>
                <a:schemeClr val="tx1">
                  <a:lumMod val="75000"/>
                  <a:lumOff val="25000"/>
                </a:schemeClr>
              </a:solidFill>
              <a:cs typeface="+mn-ea"/>
              <a:sym typeface="+mn-lt"/>
            </a:endParaRPr>
          </a:p>
        </p:txBody>
      </p:sp>
      <p:grpSp>
        <p:nvGrpSpPr>
          <p:cNvPr id="2" name="组合 1"/>
          <p:cNvGrpSpPr/>
          <p:nvPr/>
        </p:nvGrpSpPr>
        <p:grpSpPr>
          <a:xfrm>
            <a:off x="-661010" y="2722971"/>
            <a:ext cx="5368439" cy="1788759"/>
            <a:chOff x="-661010" y="2722971"/>
            <a:chExt cx="5368439" cy="1788759"/>
          </a:xfrm>
        </p:grpSpPr>
        <p:sp>
          <p:nvSpPr>
            <p:cNvPr id="38" name="TextBox 37"/>
            <p:cNvSpPr txBox="1"/>
            <p:nvPr/>
          </p:nvSpPr>
          <p:spPr>
            <a:xfrm>
              <a:off x="-661010" y="2722971"/>
              <a:ext cx="5368439" cy="178875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员</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义</a:t>
              </a:r>
              <a:r>
                <a:rPr lang="zh-CN" altLang="en-US" sz="4800" b="1" dirty="0">
                  <a:solidFill>
                    <a:srgbClr val="C00000"/>
                  </a:solidFill>
                  <a:cs typeface="+mn-ea"/>
                  <a:sym typeface="+mn-lt"/>
                </a:rPr>
                <a:t>务</a:t>
              </a:r>
            </a:p>
          </p:txBody>
        </p:sp>
        <p:grpSp>
          <p:nvGrpSpPr>
            <p:cNvPr id="7" name="组合 6"/>
            <p:cNvGrpSpPr/>
            <p:nvPr/>
          </p:nvGrpSpPr>
          <p:grpSpPr>
            <a:xfrm>
              <a:off x="804398" y="2908504"/>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0" name="矩形 9"/>
          <p:cNvSpPr/>
          <p:nvPr/>
        </p:nvSpPr>
        <p:spPr>
          <a:xfrm>
            <a:off x="696686" y="4680525"/>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4236032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1000"/>
                                        <p:tgtEl>
                                          <p:spTgt spid="49"/>
                                        </p:tgtEl>
                                      </p:cBhvr>
                                    </p:animEffect>
                                    <p:anim calcmode="lin" valueType="num">
                                      <p:cBhvr>
                                        <p:cTn id="22" dur="1000" fill="hold"/>
                                        <p:tgtEl>
                                          <p:spTgt spid="49"/>
                                        </p:tgtEl>
                                        <p:attrNameLst>
                                          <p:attrName>ppt_x</p:attrName>
                                        </p:attrNameLst>
                                      </p:cBhvr>
                                      <p:tavLst>
                                        <p:tav tm="0">
                                          <p:val>
                                            <p:strVal val="#ppt_x"/>
                                          </p:val>
                                        </p:tav>
                                        <p:tav tm="100000">
                                          <p:val>
                                            <p:strVal val="#ppt_x"/>
                                          </p:val>
                                        </p:tav>
                                      </p:tavLst>
                                    </p:anim>
                                    <p:anim calcmode="lin" valueType="num">
                                      <p:cBhvr>
                                        <p:cTn id="23" dur="1000" fill="hold"/>
                                        <p:tgtEl>
                                          <p:spTgt spid="4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1000"/>
                                        <p:tgtEl>
                                          <p:spTgt spid="50"/>
                                        </p:tgtEl>
                                      </p:cBhvr>
                                    </p:animEffect>
                                    <p:anim calcmode="lin" valueType="num">
                                      <p:cBhvr>
                                        <p:cTn id="28" dur="1000" fill="hold"/>
                                        <p:tgtEl>
                                          <p:spTgt spid="50"/>
                                        </p:tgtEl>
                                        <p:attrNameLst>
                                          <p:attrName>ppt_x</p:attrName>
                                        </p:attrNameLst>
                                      </p:cBhvr>
                                      <p:tavLst>
                                        <p:tav tm="0">
                                          <p:val>
                                            <p:strVal val="#ppt_x"/>
                                          </p:val>
                                        </p:tav>
                                        <p:tav tm="100000">
                                          <p:val>
                                            <p:strVal val="#ppt_x"/>
                                          </p:val>
                                        </p:tav>
                                      </p:tavLst>
                                    </p:anim>
                                    <p:anim calcmode="lin" valueType="num">
                                      <p:cBhvr>
                                        <p:cTn id="29"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9" grpId="0" animBg="1"/>
      <p:bldP spid="50" grpId="0" animBg="1"/>
      <p:bldP spid="1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党员八项义务</a:t>
            </a:r>
            <a:endParaRPr lang="zh-CN" altLang="en-US" dirty="0">
              <a:cs typeface="+mn-ea"/>
              <a:sym typeface="+mn-lt"/>
            </a:endParaRPr>
          </a:p>
        </p:txBody>
      </p:sp>
      <p:sp>
        <p:nvSpPr>
          <p:cNvPr id="8" name="矩形 7"/>
          <p:cNvSpPr/>
          <p:nvPr/>
        </p:nvSpPr>
        <p:spPr>
          <a:xfrm>
            <a:off x="527381" y="184814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三</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坚持党和人民的利益高于一切，个人利益服从党和人民的利益，吃苦在前，享受在后，克己奉公，多做贡献。</a:t>
            </a:r>
          </a:p>
        </p:txBody>
      </p:sp>
      <p:sp>
        <p:nvSpPr>
          <p:cNvPr id="9" name="矩形 8"/>
          <p:cNvSpPr/>
          <p:nvPr/>
        </p:nvSpPr>
        <p:spPr>
          <a:xfrm>
            <a:off x="527381" y="338415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四</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自觉遵守党的纪律，模范遵守国家的法律法规，严格保守党和国家的秘密，执行党的决定，服从组织分配，积极完成党的任务</a:t>
            </a:r>
          </a:p>
        </p:txBody>
      </p:sp>
      <p:sp>
        <p:nvSpPr>
          <p:cNvPr id="10" name="矩形 9"/>
          <p:cNvSpPr/>
          <p:nvPr/>
        </p:nvSpPr>
        <p:spPr>
          <a:xfrm>
            <a:off x="527381" y="4920164"/>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五</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维护党的团结和统一，对党忠诚老实，言行一致，坚决反对一切派别组织和小集团活动，反对阳奉阴违的两面派行为和一切阴谋诡</a:t>
            </a:r>
          </a:p>
        </p:txBody>
      </p:sp>
      <p:sp>
        <p:nvSpPr>
          <p:cNvPr id="11" name="矩形 10"/>
          <p:cNvSpPr/>
          <p:nvPr/>
        </p:nvSpPr>
        <p:spPr>
          <a:xfrm>
            <a:off x="6240629" y="184814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六</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切实开展批评和自我批评，勇于揭露和纠正工作中的缺点、错误，坚决同消极腐败现象作斗争</a:t>
            </a:r>
          </a:p>
        </p:txBody>
      </p:sp>
      <p:sp>
        <p:nvSpPr>
          <p:cNvPr id="12" name="矩形 11"/>
          <p:cNvSpPr/>
          <p:nvPr/>
        </p:nvSpPr>
        <p:spPr>
          <a:xfrm>
            <a:off x="6240629" y="3384153"/>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七</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密切联系群众，向群众宣传党的主张，遇事同群众商量，及时向党反映群众的意见和要求，维护群众的正当利益</a:t>
            </a:r>
          </a:p>
        </p:txBody>
      </p:sp>
      <p:sp>
        <p:nvSpPr>
          <p:cNvPr id="13" name="矩形 12"/>
          <p:cNvSpPr/>
          <p:nvPr/>
        </p:nvSpPr>
        <p:spPr>
          <a:xfrm>
            <a:off x="6240629" y="4920164"/>
            <a:ext cx="5520000" cy="1344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八</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发扬社会主义新风尚，带头实践社会主义荣辱观，提倡共产主义道德，为了保护国家和人民的利益，在一切困难和危险的时刻挺身而出，英勇斗争，不怕牺牲</a:t>
            </a:r>
          </a:p>
        </p:txBody>
      </p:sp>
    </p:spTree>
    <p:extLst>
      <p:ext uri="{BB962C8B-B14F-4D97-AF65-F5344CB8AC3E}">
        <p14:creationId xmlns:p14="http://schemas.microsoft.com/office/powerpoint/2010/main" xmlns="" val="85675417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childTnLst>
                          </p:cTn>
                        </p:par>
                        <p:par>
                          <p:cTn id="24" fill="hold">
                            <p:stCondLst>
                              <p:cond delay="2000"/>
                            </p:stCondLst>
                            <p:childTnLst>
                              <p:par>
                                <p:cTn id="25" presetID="2" presetClass="entr" presetSubtype="4"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childTnLst>
                          </p:cTn>
                        </p:par>
                        <p:par>
                          <p:cTn id="29" fill="hold">
                            <p:stCondLst>
                              <p:cond delay="2500"/>
                            </p:stCondLst>
                            <p:childTnLst>
                              <p:par>
                                <p:cTn id="30" presetID="2" presetClass="entr" presetSubtype="4" fill="hold" grpId="0" nodeType="afterEffect">
                                  <p:stCondLst>
                                    <p:cond delay="0"/>
                                  </p:stCondLst>
                                  <p:childTnLst>
                                    <p:set>
                                      <p:cBhvr>
                                        <p:cTn id="31" dur="1" fill="hold">
                                          <p:stCondLst>
                                            <p:cond delay="0"/>
                                          </p:stCondLst>
                                        </p:cTn>
                                        <p:tgtEl>
                                          <p:spTgt spid="13"/>
                                        </p:tgtEl>
                                        <p:attrNameLst>
                                          <p:attrName>style.visibility</p:attrName>
                                        </p:attrNameLst>
                                      </p:cBhvr>
                                      <p:to>
                                        <p:strVal val="visible"/>
                                      </p:to>
                                    </p:set>
                                    <p:anim calcmode="lin" valueType="num">
                                      <p:cBhvr additive="base">
                                        <p:cTn id="32" dur="500" fill="hold"/>
                                        <p:tgtEl>
                                          <p:spTgt spid="13"/>
                                        </p:tgtEl>
                                        <p:attrNameLst>
                                          <p:attrName>ppt_x</p:attrName>
                                        </p:attrNameLst>
                                      </p:cBhvr>
                                      <p:tavLst>
                                        <p:tav tm="0">
                                          <p:val>
                                            <p:strVal val="#ppt_x"/>
                                          </p:val>
                                        </p:tav>
                                        <p:tav tm="100000">
                                          <p:val>
                                            <p:strVal val="#ppt_x"/>
                                          </p:val>
                                        </p:tav>
                                      </p:tavLst>
                                    </p:anim>
                                    <p:anim calcmode="lin" valueType="num">
                                      <p:cBhvr additive="base">
                                        <p:cTn id="3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a:t>
            </a:r>
            <a:r>
              <a:rPr lang="zh-CN" altLang="en-US" dirty="0">
                <a:cs typeface="+mn-ea"/>
                <a:sym typeface="+mn-lt"/>
              </a:rPr>
              <a:t>的八项权力</a:t>
            </a:r>
          </a:p>
        </p:txBody>
      </p:sp>
      <p:sp>
        <p:nvSpPr>
          <p:cNvPr id="39" name="矩形 38"/>
          <p:cNvSpPr/>
          <p:nvPr/>
        </p:nvSpPr>
        <p:spPr>
          <a:xfrm>
            <a:off x="787240" y="5110546"/>
            <a:ext cx="4057753" cy="995209"/>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第四条</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规定了党员</a:t>
            </a:r>
            <a:r>
              <a:rPr lang="zh-CN" altLang="en-US" sz="1867" b="1" dirty="0">
                <a:solidFill>
                  <a:schemeClr val="tx1">
                    <a:lumMod val="75000"/>
                    <a:lumOff val="25000"/>
                  </a:schemeClr>
                </a:solidFill>
                <a:cs typeface="+mn-ea"/>
                <a:sym typeface="+mn-lt"/>
              </a:rPr>
              <a:t>享有</a:t>
            </a:r>
            <a:r>
              <a:rPr lang="zh-CN" altLang="zh-CN" sz="1867" b="1" dirty="0">
                <a:solidFill>
                  <a:schemeClr val="tx1">
                    <a:lumMod val="75000"/>
                    <a:lumOff val="25000"/>
                  </a:schemeClr>
                </a:solidFill>
                <a:cs typeface="+mn-ea"/>
                <a:sym typeface="+mn-lt"/>
              </a:rPr>
              <a:t>的八项</a:t>
            </a:r>
            <a:r>
              <a:rPr lang="zh-CN" altLang="en-US" sz="1867" b="1" dirty="0">
                <a:solidFill>
                  <a:schemeClr val="tx1">
                    <a:lumMod val="75000"/>
                    <a:lumOff val="25000"/>
                  </a:schemeClr>
                </a:solidFill>
                <a:cs typeface="+mn-ea"/>
                <a:sym typeface="+mn-lt"/>
              </a:rPr>
              <a:t>权力。并指出党的任何一级组织直至中央都无权剥夺党员的上述权利。</a:t>
            </a:r>
          </a:p>
        </p:txBody>
      </p:sp>
      <p:sp>
        <p:nvSpPr>
          <p:cNvPr id="4" name="矩形 3"/>
          <p:cNvSpPr/>
          <p:nvPr/>
        </p:nvSpPr>
        <p:spPr>
          <a:xfrm>
            <a:off x="5135893" y="1892829"/>
            <a:ext cx="240026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一</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参加党的有关会议，阅读党的有关文件，接受党的教育和培训 </a:t>
            </a:r>
          </a:p>
        </p:txBody>
      </p:sp>
      <p:sp>
        <p:nvSpPr>
          <p:cNvPr id="24" name="矩形 23"/>
          <p:cNvSpPr/>
          <p:nvPr/>
        </p:nvSpPr>
        <p:spPr>
          <a:xfrm>
            <a:off x="7651516" y="1892829"/>
            <a:ext cx="2553600"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二</a:t>
            </a:r>
            <a:r>
              <a:rPr lang="en-US" altLang="zh-CN" sz="1600" b="1" dirty="0">
                <a:solidFill>
                  <a:srgbClr val="C00000"/>
                </a:solidFill>
                <a:cs typeface="+mn-ea"/>
                <a:sym typeface="+mn-lt"/>
              </a:rPr>
              <a:t>】</a:t>
            </a:r>
            <a:r>
              <a:rPr lang="zh-CN" altLang="en-US" sz="1600" b="1" dirty="0">
                <a:solidFill>
                  <a:srgbClr val="C00000"/>
                </a:solidFill>
                <a:cs typeface="+mn-ea"/>
                <a:sym typeface="+mn-lt"/>
              </a:rPr>
              <a:t> </a:t>
            </a:r>
            <a:r>
              <a:rPr lang="zh-CN" altLang="en-US" sz="1600" b="1" dirty="0">
                <a:solidFill>
                  <a:schemeClr val="tx1">
                    <a:lumMod val="75000"/>
                    <a:lumOff val="25000"/>
                  </a:schemeClr>
                </a:solidFill>
                <a:cs typeface="+mn-ea"/>
                <a:sym typeface="+mn-lt"/>
              </a:rPr>
              <a:t>在党的会议上和党报党刊上，参加关于党的政策问题的讨论 </a:t>
            </a:r>
          </a:p>
        </p:txBody>
      </p:sp>
      <p:sp>
        <p:nvSpPr>
          <p:cNvPr id="27" name="矩形 26"/>
          <p:cNvSpPr/>
          <p:nvPr/>
        </p:nvSpPr>
        <p:spPr>
          <a:xfrm>
            <a:off x="10320471" y="1892829"/>
            <a:ext cx="1536171"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三</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对党的工作提出建议和倡议</a:t>
            </a:r>
          </a:p>
        </p:txBody>
      </p:sp>
      <p:sp>
        <p:nvSpPr>
          <p:cNvPr id="28" name="矩形 27"/>
          <p:cNvSpPr/>
          <p:nvPr/>
        </p:nvSpPr>
        <p:spPr>
          <a:xfrm>
            <a:off x="5135895" y="2996989"/>
            <a:ext cx="672074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四</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在党的会议上有根据地批评党的任何组织和任何党员，向党负责地揭发、检举党的任何组织和任何党员违法乱纪的事实，要求处分违法乱纪的党员，要求罢免或撤换不称职的干部</a:t>
            </a:r>
          </a:p>
        </p:txBody>
      </p:sp>
      <p:sp>
        <p:nvSpPr>
          <p:cNvPr id="30" name="矩形 29"/>
          <p:cNvSpPr/>
          <p:nvPr/>
        </p:nvSpPr>
        <p:spPr>
          <a:xfrm>
            <a:off x="5135893" y="4101149"/>
            <a:ext cx="182370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五</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行使表决权、选举权，有被选举权</a:t>
            </a:r>
          </a:p>
        </p:txBody>
      </p:sp>
      <p:sp>
        <p:nvSpPr>
          <p:cNvPr id="40" name="矩形 39"/>
          <p:cNvSpPr/>
          <p:nvPr/>
        </p:nvSpPr>
        <p:spPr>
          <a:xfrm>
            <a:off x="7104113" y="4101149"/>
            <a:ext cx="4752529"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六</a:t>
            </a:r>
            <a:r>
              <a:rPr lang="en-US" altLang="zh-CN" sz="1600" b="1" dirty="0">
                <a:solidFill>
                  <a:srgbClr val="C00000"/>
                </a:solidFill>
                <a:cs typeface="+mn-ea"/>
                <a:sym typeface="+mn-lt"/>
              </a:rPr>
              <a:t>】</a:t>
            </a:r>
            <a:r>
              <a:rPr lang="zh-CN" altLang="en-US" sz="1600" b="1" dirty="0">
                <a:solidFill>
                  <a:srgbClr val="C00000"/>
                </a:solidFill>
                <a:cs typeface="+mn-ea"/>
                <a:sym typeface="+mn-lt"/>
              </a:rPr>
              <a:t> </a:t>
            </a:r>
            <a:r>
              <a:rPr lang="zh-CN" altLang="en-US" sz="1600" b="1" dirty="0">
                <a:solidFill>
                  <a:schemeClr val="tx1">
                    <a:lumMod val="75000"/>
                    <a:lumOff val="25000"/>
                  </a:schemeClr>
                </a:solidFill>
                <a:cs typeface="+mn-ea"/>
                <a:sym typeface="+mn-lt"/>
              </a:rPr>
              <a:t>在党组织讨论决定对党员的党纪处分或作出鉴定时，本人有权参加和进行申辩，其他党员可以为他作证和辩护</a:t>
            </a:r>
          </a:p>
        </p:txBody>
      </p:sp>
      <p:sp>
        <p:nvSpPr>
          <p:cNvPr id="42" name="矩形 41"/>
          <p:cNvSpPr/>
          <p:nvPr/>
        </p:nvSpPr>
        <p:spPr>
          <a:xfrm>
            <a:off x="5135894" y="5205309"/>
            <a:ext cx="3936437"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七</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对党的决议和政策如有不同意见，在坚决执行的前提下，可以声明保留，并且可以把自己的意见向党的上级组织直至中央提出 </a:t>
            </a:r>
          </a:p>
        </p:txBody>
      </p:sp>
      <p:sp>
        <p:nvSpPr>
          <p:cNvPr id="43" name="矩形 42"/>
          <p:cNvSpPr/>
          <p:nvPr/>
        </p:nvSpPr>
        <p:spPr>
          <a:xfrm>
            <a:off x="9166578" y="5205309"/>
            <a:ext cx="2690063" cy="1008000"/>
          </a:xfrm>
          <a:prstGeom prst="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b="1" dirty="0">
                <a:solidFill>
                  <a:srgbClr val="C00000"/>
                </a:solidFill>
                <a:cs typeface="+mn-ea"/>
                <a:sym typeface="+mn-lt"/>
              </a:rPr>
              <a:t>【</a:t>
            </a:r>
            <a:r>
              <a:rPr lang="zh-CN" altLang="en-US" sz="1600" b="1" dirty="0">
                <a:solidFill>
                  <a:srgbClr val="C00000"/>
                </a:solidFill>
                <a:cs typeface="+mn-ea"/>
                <a:sym typeface="+mn-lt"/>
              </a:rPr>
              <a:t>八</a:t>
            </a:r>
            <a:r>
              <a:rPr lang="en-US" altLang="zh-CN" sz="1600" b="1" dirty="0">
                <a:solidFill>
                  <a:srgbClr val="C00000"/>
                </a:solidFill>
                <a:cs typeface="+mn-ea"/>
                <a:sym typeface="+mn-lt"/>
              </a:rPr>
              <a:t>】</a:t>
            </a:r>
            <a:r>
              <a:rPr lang="zh-CN" altLang="en-US" sz="1600" b="1" dirty="0">
                <a:solidFill>
                  <a:schemeClr val="tx1">
                    <a:lumMod val="75000"/>
                    <a:lumOff val="25000"/>
                  </a:schemeClr>
                </a:solidFill>
                <a:cs typeface="+mn-ea"/>
                <a:sym typeface="+mn-lt"/>
              </a:rPr>
              <a:t>向党的上级组织直至中央提出请求、申诉和控告，并要求有关组织给以负责的答复</a:t>
            </a:r>
          </a:p>
        </p:txBody>
      </p:sp>
      <p:sp>
        <p:nvSpPr>
          <p:cNvPr id="13" name="矩形 12"/>
          <p:cNvSpPr/>
          <p:nvPr/>
        </p:nvSpPr>
        <p:spPr>
          <a:xfrm>
            <a:off x="696686" y="4680525"/>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 name="组合 1"/>
          <p:cNvGrpSpPr/>
          <p:nvPr/>
        </p:nvGrpSpPr>
        <p:grpSpPr>
          <a:xfrm>
            <a:off x="-527131" y="2782867"/>
            <a:ext cx="5368439" cy="1865126"/>
            <a:chOff x="-527131" y="2782867"/>
            <a:chExt cx="5368439" cy="1865126"/>
          </a:xfrm>
        </p:grpSpPr>
        <p:sp>
          <p:nvSpPr>
            <p:cNvPr id="38" name="TextBox 37"/>
            <p:cNvSpPr txBox="1"/>
            <p:nvPr/>
          </p:nvSpPr>
          <p:spPr>
            <a:xfrm>
              <a:off x="-527131" y="2782867"/>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员</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权</a:t>
              </a:r>
              <a:r>
                <a:rPr lang="zh-CN" altLang="en-US" sz="4800" b="1" dirty="0">
                  <a:solidFill>
                    <a:srgbClr val="C00000"/>
                  </a:solidFill>
                  <a:cs typeface="+mn-ea"/>
                  <a:sym typeface="+mn-lt"/>
                </a:rPr>
                <a:t>力</a:t>
              </a:r>
              <a:endParaRPr lang="zh-CN" altLang="en-US" sz="5333" b="1" dirty="0">
                <a:solidFill>
                  <a:srgbClr val="C00000"/>
                </a:solidFill>
                <a:cs typeface="+mn-ea"/>
                <a:sym typeface="+mn-lt"/>
              </a:endParaRPr>
            </a:p>
          </p:txBody>
        </p:sp>
        <p:grpSp>
          <p:nvGrpSpPr>
            <p:cNvPr id="14" name="组合 13"/>
            <p:cNvGrpSpPr/>
            <p:nvPr/>
          </p:nvGrpSpPr>
          <p:grpSpPr>
            <a:xfrm>
              <a:off x="804398" y="2908504"/>
              <a:ext cx="2566372" cy="1521577"/>
              <a:chOff x="701793" y="2226168"/>
              <a:chExt cx="2566372" cy="1521577"/>
            </a:xfrm>
          </p:grpSpPr>
          <p:pic>
            <p:nvPicPr>
              <p:cNvPr id="15" name="图片 1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340604245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2"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 presetClass="entr" presetSubtype="2"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additive="base">
                                        <p:cTn id="26" dur="500" fill="hold"/>
                                        <p:tgtEl>
                                          <p:spTgt spid="24"/>
                                        </p:tgtEl>
                                        <p:attrNameLst>
                                          <p:attrName>ppt_x</p:attrName>
                                        </p:attrNameLst>
                                      </p:cBhvr>
                                      <p:tavLst>
                                        <p:tav tm="0">
                                          <p:val>
                                            <p:strVal val="1+#ppt_w/2"/>
                                          </p:val>
                                        </p:tav>
                                        <p:tav tm="100000">
                                          <p:val>
                                            <p:strVal val="#ppt_x"/>
                                          </p:val>
                                        </p:tav>
                                      </p:tavLst>
                                    </p:anim>
                                    <p:anim calcmode="lin" valueType="num">
                                      <p:cBhvr additive="base">
                                        <p:cTn id="27" dur="500" fill="hold"/>
                                        <p:tgtEl>
                                          <p:spTgt spid="24"/>
                                        </p:tgtEl>
                                        <p:attrNameLst>
                                          <p:attrName>ppt_y</p:attrName>
                                        </p:attrNameLst>
                                      </p:cBhvr>
                                      <p:tavLst>
                                        <p:tav tm="0">
                                          <p:val>
                                            <p:strVal val="#ppt_y"/>
                                          </p:val>
                                        </p:tav>
                                        <p:tav tm="100000">
                                          <p:val>
                                            <p:strVal val="#ppt_y"/>
                                          </p:val>
                                        </p:tav>
                                      </p:tavLst>
                                    </p:anim>
                                  </p:childTnLst>
                                </p:cTn>
                              </p:par>
                            </p:childTnLst>
                          </p:cTn>
                        </p:par>
                        <p:par>
                          <p:cTn id="28" fill="hold">
                            <p:stCondLst>
                              <p:cond delay="3000"/>
                            </p:stCondLst>
                            <p:childTnLst>
                              <p:par>
                                <p:cTn id="29" presetID="2" presetClass="entr" presetSubtype="2" fill="hold" grpId="0" nodeType="after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1+#ppt_w/2"/>
                                          </p:val>
                                        </p:tav>
                                        <p:tav tm="100000">
                                          <p:val>
                                            <p:strVal val="#ppt_x"/>
                                          </p:val>
                                        </p:tav>
                                      </p:tavLst>
                                    </p:anim>
                                    <p:anim calcmode="lin" valueType="num">
                                      <p:cBhvr additive="base">
                                        <p:cTn id="32" dur="500" fill="hold"/>
                                        <p:tgtEl>
                                          <p:spTgt spid="27"/>
                                        </p:tgtEl>
                                        <p:attrNameLst>
                                          <p:attrName>ppt_y</p:attrName>
                                        </p:attrNameLst>
                                      </p:cBhvr>
                                      <p:tavLst>
                                        <p:tav tm="0">
                                          <p:val>
                                            <p:strVal val="#ppt_y"/>
                                          </p:val>
                                        </p:tav>
                                        <p:tav tm="100000">
                                          <p:val>
                                            <p:strVal val="#ppt_y"/>
                                          </p:val>
                                        </p:tav>
                                      </p:tavLst>
                                    </p:anim>
                                  </p:childTnLst>
                                </p:cTn>
                              </p:par>
                            </p:childTnLst>
                          </p:cTn>
                        </p:par>
                        <p:par>
                          <p:cTn id="33" fill="hold">
                            <p:stCondLst>
                              <p:cond delay="3500"/>
                            </p:stCondLst>
                            <p:childTnLst>
                              <p:par>
                                <p:cTn id="34" presetID="2" presetClass="entr" presetSubtype="2"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additive="base">
                                        <p:cTn id="36" dur="500" fill="hold"/>
                                        <p:tgtEl>
                                          <p:spTgt spid="28"/>
                                        </p:tgtEl>
                                        <p:attrNameLst>
                                          <p:attrName>ppt_x</p:attrName>
                                        </p:attrNameLst>
                                      </p:cBhvr>
                                      <p:tavLst>
                                        <p:tav tm="0">
                                          <p:val>
                                            <p:strVal val="1+#ppt_w/2"/>
                                          </p:val>
                                        </p:tav>
                                        <p:tav tm="100000">
                                          <p:val>
                                            <p:strVal val="#ppt_x"/>
                                          </p:val>
                                        </p:tav>
                                      </p:tavLst>
                                    </p:anim>
                                    <p:anim calcmode="lin" valueType="num">
                                      <p:cBhvr additive="base">
                                        <p:cTn id="37" dur="500" fill="hold"/>
                                        <p:tgtEl>
                                          <p:spTgt spid="28"/>
                                        </p:tgtEl>
                                        <p:attrNameLst>
                                          <p:attrName>ppt_y</p:attrName>
                                        </p:attrNameLst>
                                      </p:cBhvr>
                                      <p:tavLst>
                                        <p:tav tm="0">
                                          <p:val>
                                            <p:strVal val="#ppt_y"/>
                                          </p:val>
                                        </p:tav>
                                        <p:tav tm="100000">
                                          <p:val>
                                            <p:strVal val="#ppt_y"/>
                                          </p:val>
                                        </p:tav>
                                      </p:tavLst>
                                    </p:anim>
                                  </p:childTnLst>
                                </p:cTn>
                              </p:par>
                            </p:childTnLst>
                          </p:cTn>
                        </p:par>
                        <p:par>
                          <p:cTn id="38" fill="hold">
                            <p:stCondLst>
                              <p:cond delay="4000"/>
                            </p:stCondLst>
                            <p:childTnLst>
                              <p:par>
                                <p:cTn id="39" presetID="2" presetClass="entr" presetSubtype="2" fill="hold" grpId="0" nodeType="afterEffect">
                                  <p:stCondLst>
                                    <p:cond delay="0"/>
                                  </p:stCondLst>
                                  <p:childTnLst>
                                    <p:set>
                                      <p:cBhvr>
                                        <p:cTn id="40" dur="1" fill="hold">
                                          <p:stCondLst>
                                            <p:cond delay="0"/>
                                          </p:stCondLst>
                                        </p:cTn>
                                        <p:tgtEl>
                                          <p:spTgt spid="30"/>
                                        </p:tgtEl>
                                        <p:attrNameLst>
                                          <p:attrName>style.visibility</p:attrName>
                                        </p:attrNameLst>
                                      </p:cBhvr>
                                      <p:to>
                                        <p:strVal val="visible"/>
                                      </p:to>
                                    </p:set>
                                    <p:anim calcmode="lin" valueType="num">
                                      <p:cBhvr additive="base">
                                        <p:cTn id="41" dur="500" fill="hold"/>
                                        <p:tgtEl>
                                          <p:spTgt spid="30"/>
                                        </p:tgtEl>
                                        <p:attrNameLst>
                                          <p:attrName>ppt_x</p:attrName>
                                        </p:attrNameLst>
                                      </p:cBhvr>
                                      <p:tavLst>
                                        <p:tav tm="0">
                                          <p:val>
                                            <p:strVal val="1+#ppt_w/2"/>
                                          </p:val>
                                        </p:tav>
                                        <p:tav tm="100000">
                                          <p:val>
                                            <p:strVal val="#ppt_x"/>
                                          </p:val>
                                        </p:tav>
                                      </p:tavLst>
                                    </p:anim>
                                    <p:anim calcmode="lin" valueType="num">
                                      <p:cBhvr additive="base">
                                        <p:cTn id="42" dur="500" fill="hold"/>
                                        <p:tgtEl>
                                          <p:spTgt spid="30"/>
                                        </p:tgtEl>
                                        <p:attrNameLst>
                                          <p:attrName>ppt_y</p:attrName>
                                        </p:attrNameLst>
                                      </p:cBhvr>
                                      <p:tavLst>
                                        <p:tav tm="0">
                                          <p:val>
                                            <p:strVal val="#ppt_y"/>
                                          </p:val>
                                        </p:tav>
                                        <p:tav tm="100000">
                                          <p:val>
                                            <p:strVal val="#ppt_y"/>
                                          </p:val>
                                        </p:tav>
                                      </p:tavLst>
                                    </p:anim>
                                  </p:childTnLst>
                                </p:cTn>
                              </p:par>
                            </p:childTnLst>
                          </p:cTn>
                        </p:par>
                        <p:par>
                          <p:cTn id="43" fill="hold">
                            <p:stCondLst>
                              <p:cond delay="4500"/>
                            </p:stCondLst>
                            <p:childTnLst>
                              <p:par>
                                <p:cTn id="44" presetID="2" presetClass="entr" presetSubtype="2"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 calcmode="lin" valueType="num">
                                      <p:cBhvr additive="base">
                                        <p:cTn id="46" dur="500" fill="hold"/>
                                        <p:tgtEl>
                                          <p:spTgt spid="40"/>
                                        </p:tgtEl>
                                        <p:attrNameLst>
                                          <p:attrName>ppt_x</p:attrName>
                                        </p:attrNameLst>
                                      </p:cBhvr>
                                      <p:tavLst>
                                        <p:tav tm="0">
                                          <p:val>
                                            <p:strVal val="1+#ppt_w/2"/>
                                          </p:val>
                                        </p:tav>
                                        <p:tav tm="100000">
                                          <p:val>
                                            <p:strVal val="#ppt_x"/>
                                          </p:val>
                                        </p:tav>
                                      </p:tavLst>
                                    </p:anim>
                                    <p:anim calcmode="lin" valueType="num">
                                      <p:cBhvr additive="base">
                                        <p:cTn id="47" dur="500" fill="hold"/>
                                        <p:tgtEl>
                                          <p:spTgt spid="40"/>
                                        </p:tgtEl>
                                        <p:attrNameLst>
                                          <p:attrName>ppt_y</p:attrName>
                                        </p:attrNameLst>
                                      </p:cBhvr>
                                      <p:tavLst>
                                        <p:tav tm="0">
                                          <p:val>
                                            <p:strVal val="#ppt_y"/>
                                          </p:val>
                                        </p:tav>
                                        <p:tav tm="100000">
                                          <p:val>
                                            <p:strVal val="#ppt_y"/>
                                          </p:val>
                                        </p:tav>
                                      </p:tavLst>
                                    </p:anim>
                                  </p:childTnLst>
                                </p:cTn>
                              </p:par>
                            </p:childTnLst>
                          </p:cTn>
                        </p:par>
                        <p:par>
                          <p:cTn id="48" fill="hold">
                            <p:stCondLst>
                              <p:cond delay="5000"/>
                            </p:stCondLst>
                            <p:childTnLst>
                              <p:par>
                                <p:cTn id="49" presetID="2" presetClass="entr" presetSubtype="2" fill="hold" grpId="0"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additive="base">
                                        <p:cTn id="51" dur="500" fill="hold"/>
                                        <p:tgtEl>
                                          <p:spTgt spid="42"/>
                                        </p:tgtEl>
                                        <p:attrNameLst>
                                          <p:attrName>ppt_x</p:attrName>
                                        </p:attrNameLst>
                                      </p:cBhvr>
                                      <p:tavLst>
                                        <p:tav tm="0">
                                          <p:val>
                                            <p:strVal val="1+#ppt_w/2"/>
                                          </p:val>
                                        </p:tav>
                                        <p:tav tm="100000">
                                          <p:val>
                                            <p:strVal val="#ppt_x"/>
                                          </p:val>
                                        </p:tav>
                                      </p:tavLst>
                                    </p:anim>
                                    <p:anim calcmode="lin" valueType="num">
                                      <p:cBhvr additive="base">
                                        <p:cTn id="52" dur="500" fill="hold"/>
                                        <p:tgtEl>
                                          <p:spTgt spid="42"/>
                                        </p:tgtEl>
                                        <p:attrNameLst>
                                          <p:attrName>ppt_y</p:attrName>
                                        </p:attrNameLst>
                                      </p:cBhvr>
                                      <p:tavLst>
                                        <p:tav tm="0">
                                          <p:val>
                                            <p:strVal val="#ppt_y"/>
                                          </p:val>
                                        </p:tav>
                                        <p:tav tm="100000">
                                          <p:val>
                                            <p:strVal val="#ppt_y"/>
                                          </p:val>
                                        </p:tav>
                                      </p:tavLst>
                                    </p:anim>
                                  </p:childTnLst>
                                </p:cTn>
                              </p:par>
                            </p:childTnLst>
                          </p:cTn>
                        </p:par>
                        <p:par>
                          <p:cTn id="53" fill="hold">
                            <p:stCondLst>
                              <p:cond delay="5500"/>
                            </p:stCondLst>
                            <p:childTnLst>
                              <p:par>
                                <p:cTn id="54" presetID="2" presetClass="entr" presetSubtype="2" fill="hold" grpId="0" nodeType="afterEffect">
                                  <p:stCondLst>
                                    <p:cond delay="0"/>
                                  </p:stCondLst>
                                  <p:childTnLst>
                                    <p:set>
                                      <p:cBhvr>
                                        <p:cTn id="55" dur="1" fill="hold">
                                          <p:stCondLst>
                                            <p:cond delay="0"/>
                                          </p:stCondLst>
                                        </p:cTn>
                                        <p:tgtEl>
                                          <p:spTgt spid="43"/>
                                        </p:tgtEl>
                                        <p:attrNameLst>
                                          <p:attrName>style.visibility</p:attrName>
                                        </p:attrNameLst>
                                      </p:cBhvr>
                                      <p:to>
                                        <p:strVal val="visible"/>
                                      </p:to>
                                    </p:set>
                                    <p:anim calcmode="lin" valueType="num">
                                      <p:cBhvr additive="base">
                                        <p:cTn id="56" dur="500" fill="hold"/>
                                        <p:tgtEl>
                                          <p:spTgt spid="43"/>
                                        </p:tgtEl>
                                        <p:attrNameLst>
                                          <p:attrName>ppt_x</p:attrName>
                                        </p:attrNameLst>
                                      </p:cBhvr>
                                      <p:tavLst>
                                        <p:tav tm="0">
                                          <p:val>
                                            <p:strVal val="1+#ppt_w/2"/>
                                          </p:val>
                                        </p:tav>
                                        <p:tav tm="100000">
                                          <p:val>
                                            <p:strVal val="#ppt_x"/>
                                          </p:val>
                                        </p:tav>
                                      </p:tavLst>
                                    </p:anim>
                                    <p:anim calcmode="lin" valueType="num">
                                      <p:cBhvr additive="base">
                                        <p:cTn id="57"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 grpId="0" animBg="1"/>
      <p:bldP spid="24" grpId="0" animBg="1"/>
      <p:bldP spid="27" grpId="0" animBg="1"/>
      <p:bldP spid="28" grpId="0" animBg="1"/>
      <p:bldP spid="30" grpId="0" animBg="1"/>
      <p:bldP spid="40" grpId="0" animBg="1"/>
      <p:bldP spid="42" grpId="0" animBg="1"/>
      <p:bldP spid="43"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发展党员的有关规定</a:t>
            </a:r>
            <a:endParaRPr lang="zh-CN" altLang="en-US" dirty="0">
              <a:cs typeface="+mn-ea"/>
              <a:sym typeface="+mn-lt"/>
            </a:endParaRPr>
          </a:p>
        </p:txBody>
      </p:sp>
      <p:sp>
        <p:nvSpPr>
          <p:cNvPr id="2" name="矩形 1"/>
          <p:cNvSpPr/>
          <p:nvPr/>
        </p:nvSpPr>
        <p:spPr>
          <a:xfrm>
            <a:off x="5061858" y="2363666"/>
            <a:ext cx="6767348" cy="461665"/>
          </a:xfrm>
          <a:prstGeom prst="rect">
            <a:avLst/>
          </a:prstGeom>
        </p:spPr>
        <p:txBody>
          <a:bodyPr wrap="square">
            <a:spAutoFit/>
          </a:bodyPr>
          <a:lstStyle/>
          <a:p>
            <a:pPr>
              <a:lnSpc>
                <a:spcPct val="12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第五条</a:t>
            </a:r>
            <a:r>
              <a:rPr lang="en-US" altLang="zh-CN" sz="2000" b="1" dirty="0">
                <a:solidFill>
                  <a:srgbClr val="C00000"/>
                </a:solidFill>
                <a:cs typeface="+mn-ea"/>
                <a:sym typeface="+mn-lt"/>
              </a:rPr>
              <a:t>】</a:t>
            </a:r>
            <a:r>
              <a:rPr lang="zh-CN" altLang="en-US" b="1" dirty="0">
                <a:solidFill>
                  <a:schemeClr val="tx1">
                    <a:lumMod val="75000"/>
                    <a:lumOff val="25000"/>
                  </a:schemeClr>
                </a:solidFill>
                <a:cs typeface="+mn-ea"/>
                <a:sym typeface="+mn-lt"/>
              </a:rPr>
              <a:t>发展党员，必须经过党的支部，坚持个别吸收的原则</a:t>
            </a:r>
          </a:p>
        </p:txBody>
      </p:sp>
      <p:sp>
        <p:nvSpPr>
          <p:cNvPr id="5" name="矩形 4"/>
          <p:cNvSpPr/>
          <p:nvPr/>
        </p:nvSpPr>
        <p:spPr>
          <a:xfrm>
            <a:off x="5203372" y="2958300"/>
            <a:ext cx="6767346" cy="757130"/>
          </a:xfrm>
          <a:prstGeom prst="rect">
            <a:avLst/>
          </a:prstGeom>
        </p:spPr>
        <p:txBody>
          <a:bodyPr wrap="square">
            <a:spAutoFit/>
          </a:bodyPr>
          <a:lstStyle/>
          <a:p>
            <a:pPr>
              <a:lnSpc>
                <a:spcPct val="120000"/>
              </a:lnSpc>
            </a:pPr>
            <a:r>
              <a:rPr lang="zh-CN" altLang="zh-CN" b="1" dirty="0">
                <a:solidFill>
                  <a:schemeClr val="tx1">
                    <a:lumMod val="75000"/>
                    <a:lumOff val="25000"/>
                  </a:schemeClr>
                </a:solidFill>
                <a:cs typeface="+mn-ea"/>
                <a:sym typeface="+mn-lt"/>
              </a:rPr>
              <a:t>在特殊情况下，党的中央和省、自治区、直辖市委员会可以直接接收党员</a:t>
            </a:r>
            <a:endParaRPr lang="zh-CN" altLang="en-US" b="1" dirty="0">
              <a:solidFill>
                <a:schemeClr val="tx1">
                  <a:lumMod val="75000"/>
                  <a:lumOff val="25000"/>
                </a:schemeClr>
              </a:solidFill>
              <a:cs typeface="+mn-ea"/>
              <a:sym typeface="+mn-lt"/>
            </a:endParaRPr>
          </a:p>
        </p:txBody>
      </p:sp>
      <p:sp>
        <p:nvSpPr>
          <p:cNvPr id="6" name="矩形 5"/>
          <p:cNvSpPr/>
          <p:nvPr/>
        </p:nvSpPr>
        <p:spPr>
          <a:xfrm>
            <a:off x="5061858" y="3819181"/>
            <a:ext cx="6767346" cy="461665"/>
          </a:xfrm>
          <a:prstGeom prst="rect">
            <a:avLst/>
          </a:prstGeom>
        </p:spPr>
        <p:txBody>
          <a:bodyPr wrap="square">
            <a:spAutoFit/>
          </a:bodyPr>
          <a:lstStyle/>
          <a:p>
            <a:pPr>
              <a:lnSpc>
                <a:spcPct val="12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第六条</a:t>
            </a:r>
            <a:r>
              <a:rPr lang="en-US" altLang="zh-CN" sz="2000" b="1" dirty="0">
                <a:solidFill>
                  <a:srgbClr val="C00000"/>
                </a:solidFill>
                <a:cs typeface="+mn-ea"/>
                <a:sym typeface="+mn-lt"/>
              </a:rPr>
              <a:t>】</a:t>
            </a:r>
            <a:r>
              <a:rPr lang="zh-CN" altLang="zh-CN" b="1" dirty="0">
                <a:solidFill>
                  <a:schemeClr val="tx1">
                    <a:lumMod val="75000"/>
                    <a:lumOff val="25000"/>
                  </a:schemeClr>
                </a:solidFill>
                <a:cs typeface="+mn-ea"/>
                <a:sym typeface="+mn-lt"/>
              </a:rPr>
              <a:t>预备党员必须面向党旗进行</a:t>
            </a:r>
            <a:r>
              <a:rPr lang="zh-CN" altLang="zh-CN" sz="2000" b="1" dirty="0">
                <a:solidFill>
                  <a:srgbClr val="C00000"/>
                </a:solidFill>
                <a:cs typeface="+mn-ea"/>
                <a:sym typeface="+mn-lt"/>
              </a:rPr>
              <a:t>入党宣誓</a:t>
            </a:r>
            <a:r>
              <a:rPr lang="zh-CN" altLang="zh-CN" b="1" dirty="0">
                <a:solidFill>
                  <a:schemeClr val="tx1">
                    <a:lumMod val="75000"/>
                    <a:lumOff val="25000"/>
                  </a:schemeClr>
                </a:solidFill>
                <a:cs typeface="+mn-ea"/>
                <a:sym typeface="+mn-lt"/>
              </a:rPr>
              <a:t>。</a:t>
            </a:r>
            <a:endParaRPr lang="zh-CN" altLang="en-US" b="1" dirty="0">
              <a:solidFill>
                <a:schemeClr val="tx1">
                  <a:lumMod val="75000"/>
                  <a:lumOff val="25000"/>
                </a:schemeClr>
              </a:solidFill>
              <a:cs typeface="+mn-ea"/>
              <a:sym typeface="+mn-lt"/>
            </a:endParaRPr>
          </a:p>
        </p:txBody>
      </p:sp>
      <p:sp>
        <p:nvSpPr>
          <p:cNvPr id="7" name="矩形 6"/>
          <p:cNvSpPr/>
          <p:nvPr/>
        </p:nvSpPr>
        <p:spPr>
          <a:xfrm>
            <a:off x="5061858" y="4321235"/>
            <a:ext cx="6767346" cy="794064"/>
          </a:xfrm>
          <a:prstGeom prst="rect">
            <a:avLst/>
          </a:prstGeom>
        </p:spPr>
        <p:txBody>
          <a:bodyPr wrap="square">
            <a:spAutoFit/>
          </a:bodyPr>
          <a:lstStyle/>
          <a:p>
            <a:pPr>
              <a:lnSpc>
                <a:spcPct val="120000"/>
              </a:lnSpc>
            </a:pPr>
            <a:r>
              <a:rPr lang="en-US" altLang="zh-CN" sz="2000" b="1" dirty="0">
                <a:solidFill>
                  <a:srgbClr val="C00000"/>
                </a:solidFill>
                <a:cs typeface="+mn-ea"/>
                <a:sym typeface="+mn-lt"/>
              </a:rPr>
              <a:t>【</a:t>
            </a:r>
            <a:r>
              <a:rPr lang="zh-CN" altLang="en-US" sz="2000" b="1" dirty="0">
                <a:solidFill>
                  <a:srgbClr val="C00000"/>
                </a:solidFill>
                <a:cs typeface="+mn-ea"/>
                <a:sym typeface="+mn-lt"/>
              </a:rPr>
              <a:t>第七条</a:t>
            </a:r>
            <a:r>
              <a:rPr lang="en-US" altLang="zh-CN" sz="2000" b="1" dirty="0">
                <a:solidFill>
                  <a:srgbClr val="C00000"/>
                </a:solidFill>
                <a:cs typeface="+mn-ea"/>
                <a:sym typeface="+mn-lt"/>
              </a:rPr>
              <a:t>】</a:t>
            </a:r>
            <a:r>
              <a:rPr lang="zh-CN" altLang="zh-CN" b="1" dirty="0">
                <a:solidFill>
                  <a:schemeClr val="tx1">
                    <a:lumMod val="75000"/>
                    <a:lumOff val="25000"/>
                  </a:schemeClr>
                </a:solidFill>
                <a:cs typeface="+mn-ea"/>
                <a:sym typeface="+mn-lt"/>
              </a:rPr>
              <a:t>预备党员的预备期为一年。党组织对预备党员应当</a:t>
            </a:r>
            <a:r>
              <a:rPr lang="zh-CN" altLang="zh-CN" b="1" dirty="0" smtClean="0">
                <a:solidFill>
                  <a:schemeClr val="tx1">
                    <a:lumMod val="75000"/>
                    <a:lumOff val="25000"/>
                  </a:schemeClr>
                </a:solidFill>
                <a:cs typeface="+mn-ea"/>
                <a:sym typeface="+mn-lt"/>
              </a:rPr>
              <a:t>认</a:t>
            </a:r>
            <a:endParaRPr lang="en-US" altLang="zh-CN" b="1" dirty="0" smtClean="0">
              <a:solidFill>
                <a:schemeClr val="tx1">
                  <a:lumMod val="75000"/>
                  <a:lumOff val="25000"/>
                </a:schemeClr>
              </a:solidFill>
              <a:cs typeface="+mn-ea"/>
              <a:sym typeface="+mn-lt"/>
            </a:endParaRPr>
          </a:p>
          <a:p>
            <a:pPr>
              <a:lnSpc>
                <a:spcPct val="120000"/>
              </a:lnSpc>
            </a:pPr>
            <a:r>
              <a:rPr lang="en-US" altLang="zh-CN" b="1" dirty="0" smtClean="0">
                <a:solidFill>
                  <a:schemeClr val="tx1">
                    <a:lumMod val="75000"/>
                    <a:lumOff val="25000"/>
                  </a:schemeClr>
                </a:solidFill>
                <a:cs typeface="+mn-ea"/>
                <a:sym typeface="+mn-lt"/>
              </a:rPr>
              <a:t>  </a:t>
            </a:r>
            <a:r>
              <a:rPr lang="zh-CN" altLang="zh-CN" b="1" dirty="0" smtClean="0">
                <a:solidFill>
                  <a:schemeClr val="tx1">
                    <a:lumMod val="75000"/>
                    <a:lumOff val="25000"/>
                  </a:schemeClr>
                </a:solidFill>
                <a:cs typeface="+mn-ea"/>
                <a:sym typeface="+mn-lt"/>
              </a:rPr>
              <a:t>真</a:t>
            </a:r>
            <a:r>
              <a:rPr lang="zh-CN" altLang="zh-CN" b="1" dirty="0">
                <a:solidFill>
                  <a:schemeClr val="tx1">
                    <a:lumMod val="75000"/>
                    <a:lumOff val="25000"/>
                  </a:schemeClr>
                </a:solidFill>
                <a:cs typeface="+mn-ea"/>
                <a:sym typeface="+mn-lt"/>
              </a:rPr>
              <a:t>教育和考</a:t>
            </a:r>
            <a:r>
              <a:rPr lang="zh-CN" altLang="zh-CN" b="1" dirty="0" smtClean="0">
                <a:solidFill>
                  <a:schemeClr val="tx1">
                    <a:lumMod val="75000"/>
                    <a:lumOff val="25000"/>
                  </a:schemeClr>
                </a:solidFill>
                <a:cs typeface="+mn-ea"/>
                <a:sym typeface="+mn-lt"/>
              </a:rPr>
              <a:t>察</a:t>
            </a:r>
            <a:r>
              <a:rPr lang="en-US" altLang="zh-CN" b="1" dirty="0" smtClean="0">
                <a:solidFill>
                  <a:schemeClr val="tx1">
                    <a:lumMod val="75000"/>
                    <a:lumOff val="25000"/>
                  </a:schemeClr>
                </a:solidFill>
                <a:cs typeface="+mn-ea"/>
                <a:sym typeface="+mn-lt"/>
              </a:rPr>
              <a:t> </a:t>
            </a:r>
            <a:endParaRPr lang="zh-CN" altLang="en-US" b="1" dirty="0">
              <a:solidFill>
                <a:schemeClr val="tx1">
                  <a:lumMod val="75000"/>
                  <a:lumOff val="25000"/>
                </a:schemeClr>
              </a:solidFill>
              <a:cs typeface="+mn-ea"/>
              <a:sym typeface="+mn-lt"/>
            </a:endParaRPr>
          </a:p>
        </p:txBody>
      </p:sp>
      <p:sp>
        <p:nvSpPr>
          <p:cNvPr id="8" name="矩形 7"/>
          <p:cNvSpPr/>
          <p:nvPr/>
        </p:nvSpPr>
        <p:spPr>
          <a:xfrm>
            <a:off x="5210591" y="5155688"/>
            <a:ext cx="6767346" cy="757130"/>
          </a:xfrm>
          <a:prstGeom prst="rect">
            <a:avLst/>
          </a:prstGeom>
        </p:spPr>
        <p:txBody>
          <a:bodyPr wrap="square">
            <a:spAutoFit/>
          </a:bodyPr>
          <a:lstStyle/>
          <a:p>
            <a:pPr>
              <a:lnSpc>
                <a:spcPct val="120000"/>
              </a:lnSpc>
            </a:pPr>
            <a:r>
              <a:rPr lang="zh-CN" altLang="zh-CN" b="1" dirty="0" smtClean="0">
                <a:solidFill>
                  <a:schemeClr val="tx1">
                    <a:lumMod val="75000"/>
                    <a:lumOff val="25000"/>
                  </a:schemeClr>
                </a:solidFill>
                <a:cs typeface="+mn-ea"/>
                <a:sym typeface="+mn-lt"/>
              </a:rPr>
              <a:t>预</a:t>
            </a:r>
            <a:r>
              <a:rPr lang="zh-CN" altLang="zh-CN" b="1" dirty="0">
                <a:solidFill>
                  <a:schemeClr val="tx1">
                    <a:lumMod val="75000"/>
                    <a:lumOff val="25000"/>
                  </a:schemeClr>
                </a:solidFill>
                <a:cs typeface="+mn-ea"/>
                <a:sym typeface="+mn-lt"/>
              </a:rPr>
              <a:t>备党员的义务同正式党员一样。预备党员的权利，除了没有表决权、选举权和被选举权以外，也同正式党员一样</a:t>
            </a:r>
            <a:endParaRPr lang="zh-CN" altLang="en-US" b="1" dirty="0">
              <a:solidFill>
                <a:schemeClr val="tx1">
                  <a:lumMod val="75000"/>
                  <a:lumOff val="25000"/>
                </a:schemeClr>
              </a:solidFill>
              <a:cs typeface="+mn-ea"/>
              <a:sym typeface="+mn-lt"/>
            </a:endParaRPr>
          </a:p>
        </p:txBody>
      </p:sp>
      <p:sp>
        <p:nvSpPr>
          <p:cNvPr id="16" name="矩形 15"/>
          <p:cNvSpPr/>
          <p:nvPr/>
        </p:nvSpPr>
        <p:spPr>
          <a:xfrm>
            <a:off x="644517" y="5029011"/>
            <a:ext cx="4252644" cy="995209"/>
          </a:xfrm>
          <a:prstGeom prst="rect">
            <a:avLst/>
          </a:prstGeom>
        </p:spPr>
        <p:txBody>
          <a:bodyPr wrap="square">
            <a:spAutoFit/>
          </a:bodyPr>
          <a:lstStyle/>
          <a:p>
            <a:pPr algn="just"/>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第五条至第七条</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规定了</a:t>
            </a:r>
            <a:r>
              <a:rPr lang="zh-CN" altLang="en-US" sz="1867" b="1" dirty="0">
                <a:solidFill>
                  <a:schemeClr val="tx1">
                    <a:lumMod val="75000"/>
                    <a:lumOff val="25000"/>
                  </a:schemeClr>
                </a:solidFill>
                <a:cs typeface="+mn-ea"/>
                <a:sym typeface="+mn-lt"/>
              </a:rPr>
              <a:t>发展党员的基本原则和程序方法，对预备</a:t>
            </a:r>
            <a:r>
              <a:rPr lang="zh-CN" altLang="zh-CN" sz="1867" b="1" dirty="0">
                <a:solidFill>
                  <a:schemeClr val="tx1">
                    <a:lumMod val="75000"/>
                    <a:lumOff val="25000"/>
                  </a:schemeClr>
                </a:solidFill>
                <a:cs typeface="+mn-ea"/>
                <a:sym typeface="+mn-lt"/>
              </a:rPr>
              <a:t>党员</a:t>
            </a:r>
            <a:r>
              <a:rPr lang="zh-CN" altLang="en-US" sz="1867" b="1" dirty="0">
                <a:solidFill>
                  <a:schemeClr val="tx1">
                    <a:lumMod val="75000"/>
                    <a:lumOff val="25000"/>
                  </a:schemeClr>
                </a:solidFill>
                <a:cs typeface="+mn-ea"/>
                <a:sym typeface="+mn-lt"/>
              </a:rPr>
              <a:t>的管理及权力义务进行了明确。</a:t>
            </a:r>
            <a:endParaRPr lang="zh-CN" altLang="en-US" sz="2133" b="1" dirty="0">
              <a:solidFill>
                <a:schemeClr val="tx1">
                  <a:lumMod val="75000"/>
                  <a:lumOff val="25000"/>
                </a:schemeClr>
              </a:solidFill>
              <a:cs typeface="+mn-ea"/>
              <a:sym typeface="+mn-lt"/>
            </a:endParaRPr>
          </a:p>
        </p:txBody>
      </p:sp>
      <p:sp>
        <p:nvSpPr>
          <p:cNvPr id="10" name="矩形 9"/>
          <p:cNvSpPr/>
          <p:nvPr/>
        </p:nvSpPr>
        <p:spPr>
          <a:xfrm>
            <a:off x="696686" y="4680525"/>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p:nvPr/>
        </p:nvGrpSpPr>
        <p:grpSpPr>
          <a:xfrm>
            <a:off x="-527131" y="2782867"/>
            <a:ext cx="5368439" cy="1865126"/>
            <a:chOff x="-527131" y="2782867"/>
            <a:chExt cx="5368439" cy="1865126"/>
          </a:xfrm>
        </p:grpSpPr>
        <p:sp>
          <p:nvSpPr>
            <p:cNvPr id="38" name="TextBox 37"/>
            <p:cNvSpPr txBox="1"/>
            <p:nvPr/>
          </p:nvSpPr>
          <p:spPr>
            <a:xfrm>
              <a:off x="-527131" y="2782867"/>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发</a:t>
              </a:r>
              <a:r>
                <a:rPr lang="zh-CN" altLang="en-US" sz="4800" b="1" dirty="0" smtClean="0">
                  <a:solidFill>
                    <a:srgbClr val="C00000"/>
                  </a:solidFill>
                  <a:cs typeface="+mn-ea"/>
                  <a:sym typeface="+mn-lt"/>
                </a:rPr>
                <a:t>展</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党</a:t>
              </a:r>
              <a:r>
                <a:rPr lang="zh-CN" altLang="en-US" sz="4800" b="1" dirty="0">
                  <a:solidFill>
                    <a:srgbClr val="C00000"/>
                  </a:solidFill>
                  <a:cs typeface="+mn-ea"/>
                  <a:sym typeface="+mn-lt"/>
                </a:rPr>
                <a:t>员</a:t>
              </a:r>
              <a:endParaRPr lang="en-US" altLang="zh-CN" sz="4800" b="1" dirty="0">
                <a:solidFill>
                  <a:srgbClr val="C00000"/>
                </a:solidFill>
                <a:cs typeface="+mn-ea"/>
                <a:sym typeface="+mn-lt"/>
              </a:endParaRPr>
            </a:p>
          </p:txBody>
        </p:sp>
        <p:grpSp>
          <p:nvGrpSpPr>
            <p:cNvPr id="11" name="组合 10"/>
            <p:cNvGrpSpPr/>
            <p:nvPr/>
          </p:nvGrpSpPr>
          <p:grpSpPr>
            <a:xfrm>
              <a:off x="804398" y="2908504"/>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15283572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42" presetClass="entr" presetSubtype="0" fill="hold" grpId="0" nodeType="after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16"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文本框 46"/>
          <p:cNvSpPr txBox="1"/>
          <p:nvPr/>
        </p:nvSpPr>
        <p:spPr>
          <a:xfrm>
            <a:off x="1027640" y="2416011"/>
            <a:ext cx="10373177" cy="1754326"/>
          </a:xfrm>
          <a:prstGeom prst="rect">
            <a:avLst/>
          </a:prstGeom>
          <a:noFill/>
        </p:spPr>
        <p:txBody>
          <a:bodyPr wrap="square" rtlCol="0">
            <a:spAutoFit/>
          </a:bodyPr>
          <a:lstStyle/>
          <a:p>
            <a:pPr>
              <a:lnSpc>
                <a:spcPct val="150000"/>
              </a:lnSpc>
            </a:pPr>
            <a:r>
              <a:rPr lang="zh-CN" altLang="en-US" b="1" dirty="0">
                <a:solidFill>
                  <a:srgbClr val="C00000"/>
                </a:solidFill>
                <a:cs typeface="+mn-ea"/>
                <a:sym typeface="+mn-lt"/>
              </a:rPr>
              <a:t>习近平新时代中国特色社会主义思想</a:t>
            </a:r>
            <a:r>
              <a:rPr lang="zh-CN" altLang="en-US" b="1" dirty="0">
                <a:solidFill>
                  <a:schemeClr val="tx1">
                    <a:lumMod val="75000"/>
                    <a:lumOff val="25000"/>
                  </a:schemeClr>
                </a:solidFill>
                <a:cs typeface="+mn-ea"/>
                <a:sym typeface="+mn-lt"/>
              </a:rPr>
              <a:t>是对马克思列宁主义、毛泽东思想、邓小平理论、“三个代表”重要思想、科学发展观的继承和发展，是马克思主义中国化最新成果，是党和人民实践经验和集体智慧的结晶，是中国特色社会主义理论体系的重要组成部分，是全党全国人民为实现中华民族伟大复兴而奋斗的行动指南，必须长期坚持并不断发展</a:t>
            </a:r>
            <a:r>
              <a:rPr lang="zh-CN" altLang="en-US" b="1" dirty="0" smtClean="0">
                <a:solidFill>
                  <a:schemeClr val="tx1">
                    <a:lumMod val="75000"/>
                    <a:lumOff val="25000"/>
                  </a:schemeClr>
                </a:solidFill>
                <a:cs typeface="+mn-ea"/>
                <a:sym typeface="+mn-lt"/>
              </a:rPr>
              <a:t>。</a:t>
            </a:r>
            <a:endParaRPr lang="en-US" altLang="zh-CN" sz="2800" b="1" dirty="0">
              <a:solidFill>
                <a:schemeClr val="tx1">
                  <a:lumMod val="75000"/>
                  <a:lumOff val="25000"/>
                </a:schemeClr>
              </a:solidFill>
              <a:cs typeface="+mn-ea"/>
              <a:sym typeface="+mn-lt"/>
            </a:endParaRPr>
          </a:p>
        </p:txBody>
      </p:sp>
      <p:sp>
        <p:nvSpPr>
          <p:cNvPr id="3" name="文本占位符 2"/>
          <p:cNvSpPr>
            <a:spLocks noGrp="1"/>
          </p:cNvSpPr>
          <p:nvPr>
            <p:ph type="body" sz="quarter" idx="10"/>
          </p:nvPr>
        </p:nvSpPr>
        <p:spPr/>
        <p:txBody>
          <a:bodyPr/>
          <a:lstStyle/>
          <a:p>
            <a:pPr>
              <a:lnSpc>
                <a:spcPct val="120000"/>
              </a:lnSpc>
              <a:spcBef>
                <a:spcPct val="0"/>
              </a:spcBef>
            </a:pPr>
            <a:r>
              <a:rPr lang="zh-CN" altLang="en-US" dirty="0" smtClean="0">
                <a:cs typeface="+mn-ea"/>
                <a:sym typeface="+mn-lt"/>
              </a:rPr>
              <a:t>新时代 新思想</a:t>
            </a:r>
            <a:endParaRPr lang="zh-CN" altLang="en-US" dirty="0">
              <a:cs typeface="+mn-ea"/>
              <a:sym typeface="+mn-lt"/>
            </a:endParaRPr>
          </a:p>
        </p:txBody>
      </p:sp>
      <p:sp>
        <p:nvSpPr>
          <p:cNvPr id="7" name="圆角矩形 6"/>
          <p:cNvSpPr/>
          <p:nvPr/>
        </p:nvSpPr>
        <p:spPr>
          <a:xfrm>
            <a:off x="3370489"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继承和发展</a:t>
            </a:r>
            <a:endParaRPr lang="zh-CN" altLang="en-US" sz="2000" b="1" dirty="0">
              <a:latin typeface="微软雅黑" panose="020B0503020204020204" pitchFamily="82" charset="2"/>
              <a:ea typeface="微软雅黑" panose="020B0503020204020204" pitchFamily="82" charset="2"/>
            </a:endParaRPr>
          </a:p>
        </p:txBody>
      </p:sp>
      <p:sp>
        <p:nvSpPr>
          <p:cNvPr id="8" name="圆角矩形 7"/>
          <p:cNvSpPr/>
          <p:nvPr/>
        </p:nvSpPr>
        <p:spPr>
          <a:xfrm>
            <a:off x="4883225"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最新</a:t>
            </a:r>
            <a:endParaRPr lang="en-US" altLang="zh-CN" sz="2000" b="1" dirty="0" smtClean="0">
              <a:latin typeface="微软雅黑" panose="020B0503020204020204" pitchFamily="82" charset="2"/>
              <a:ea typeface="微软雅黑" panose="020B0503020204020204" pitchFamily="82" charset="2"/>
            </a:endParaRPr>
          </a:p>
          <a:p>
            <a:pPr algn="ctr"/>
            <a:r>
              <a:rPr lang="zh-CN" altLang="en-US" sz="2000" b="1" dirty="0" smtClean="0">
                <a:latin typeface="微软雅黑" panose="020B0503020204020204" pitchFamily="82" charset="2"/>
                <a:ea typeface="微软雅黑" panose="020B0503020204020204" pitchFamily="82" charset="2"/>
              </a:rPr>
              <a:t>成果</a:t>
            </a:r>
            <a:endParaRPr lang="zh-CN" altLang="en-US" sz="2000" b="1" dirty="0">
              <a:latin typeface="微软雅黑" panose="020B0503020204020204" pitchFamily="82" charset="2"/>
              <a:ea typeface="微软雅黑" panose="020B0503020204020204" pitchFamily="82" charset="2"/>
            </a:endParaRPr>
          </a:p>
        </p:txBody>
      </p:sp>
      <p:sp>
        <p:nvSpPr>
          <p:cNvPr id="9" name="圆角矩形 8"/>
          <p:cNvSpPr/>
          <p:nvPr/>
        </p:nvSpPr>
        <p:spPr>
          <a:xfrm>
            <a:off x="9421433"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行动</a:t>
            </a:r>
            <a:endParaRPr lang="en-US" altLang="zh-CN" sz="2000" b="1" dirty="0" smtClean="0">
              <a:latin typeface="微软雅黑" panose="020B0503020204020204" pitchFamily="82" charset="2"/>
              <a:ea typeface="微软雅黑" panose="020B0503020204020204" pitchFamily="82" charset="2"/>
            </a:endParaRPr>
          </a:p>
          <a:p>
            <a:pPr algn="ctr"/>
            <a:r>
              <a:rPr lang="zh-CN" altLang="en-US" sz="2000" b="1" dirty="0" smtClean="0">
                <a:latin typeface="微软雅黑" panose="020B0503020204020204" pitchFamily="82" charset="2"/>
                <a:ea typeface="微软雅黑" panose="020B0503020204020204" pitchFamily="82" charset="2"/>
              </a:rPr>
              <a:t>指南</a:t>
            </a:r>
            <a:endParaRPr lang="zh-CN" altLang="en-US" sz="2000" b="1" dirty="0">
              <a:latin typeface="微软雅黑" panose="020B0503020204020204" pitchFamily="82" charset="2"/>
              <a:ea typeface="微软雅黑" panose="020B0503020204020204" pitchFamily="82" charset="2"/>
            </a:endParaRPr>
          </a:p>
        </p:txBody>
      </p:sp>
      <p:sp>
        <p:nvSpPr>
          <p:cNvPr id="10" name="圆角矩形 9"/>
          <p:cNvSpPr/>
          <p:nvPr/>
        </p:nvSpPr>
        <p:spPr>
          <a:xfrm>
            <a:off x="6395961"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智慧的结晶</a:t>
            </a:r>
            <a:endParaRPr lang="zh-CN" altLang="en-US" sz="2000" b="1" dirty="0">
              <a:latin typeface="微软雅黑" panose="020B0503020204020204" pitchFamily="82" charset="2"/>
              <a:ea typeface="微软雅黑" panose="020B0503020204020204" pitchFamily="82" charset="2"/>
            </a:endParaRPr>
          </a:p>
        </p:txBody>
      </p:sp>
      <p:sp>
        <p:nvSpPr>
          <p:cNvPr id="11" name="圆角矩形 10"/>
          <p:cNvSpPr/>
          <p:nvPr/>
        </p:nvSpPr>
        <p:spPr>
          <a:xfrm>
            <a:off x="7908697" y="4314802"/>
            <a:ext cx="1055914"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重要组成部分</a:t>
            </a:r>
            <a:endParaRPr lang="zh-CN" altLang="en-US" sz="2000" b="1" dirty="0">
              <a:latin typeface="微软雅黑" panose="020B0503020204020204" pitchFamily="82" charset="2"/>
              <a:ea typeface="微软雅黑" panose="020B0503020204020204" pitchFamily="82" charset="2"/>
            </a:endParaRPr>
          </a:p>
        </p:txBody>
      </p:sp>
      <p:sp>
        <p:nvSpPr>
          <p:cNvPr id="12" name="文本框 11"/>
          <p:cNvSpPr txBox="1"/>
          <p:nvPr/>
        </p:nvSpPr>
        <p:spPr>
          <a:xfrm>
            <a:off x="1706340" y="4469753"/>
            <a:ext cx="1557188" cy="523220"/>
          </a:xfrm>
          <a:prstGeom prst="rect">
            <a:avLst/>
          </a:prstGeom>
          <a:noFill/>
        </p:spPr>
        <p:txBody>
          <a:bodyPr wrap="square" rtlCol="0">
            <a:spAutoFit/>
          </a:bodyPr>
          <a:lstStyle/>
          <a:p>
            <a:r>
              <a:rPr lang="zh-CN" altLang="en-US" sz="2800" b="1" dirty="0" smtClean="0">
                <a:solidFill>
                  <a:srgbClr val="C00000"/>
                </a:solidFill>
                <a:latin typeface="微软雅黑" panose="020B0503020204020204" pitchFamily="82" charset="2"/>
                <a:ea typeface="微软雅黑" panose="020B0503020204020204" pitchFamily="82" charset="2"/>
              </a:rPr>
              <a:t>新思想：</a:t>
            </a:r>
            <a:endParaRPr lang="zh-CN" altLang="en-US" sz="2800" b="1" dirty="0">
              <a:solidFill>
                <a:srgbClr val="C00000"/>
              </a:solidFill>
              <a:latin typeface="微软雅黑" panose="020B0503020204020204" pitchFamily="82" charset="2"/>
              <a:ea typeface="微软雅黑" panose="020B0503020204020204" pitchFamily="82" charset="2"/>
            </a:endParaRPr>
          </a:p>
        </p:txBody>
      </p:sp>
      <p:sp>
        <p:nvSpPr>
          <p:cNvPr id="13" name="加号 12"/>
          <p:cNvSpPr/>
          <p:nvPr/>
        </p:nvSpPr>
        <p:spPr>
          <a:xfrm>
            <a:off x="4485796"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4" name="加号 13"/>
          <p:cNvSpPr/>
          <p:nvPr/>
        </p:nvSpPr>
        <p:spPr>
          <a:xfrm>
            <a:off x="5998532"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5" name="加号 14"/>
          <p:cNvSpPr/>
          <p:nvPr/>
        </p:nvSpPr>
        <p:spPr>
          <a:xfrm>
            <a:off x="7511628"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6" name="加号 15"/>
          <p:cNvSpPr/>
          <p:nvPr/>
        </p:nvSpPr>
        <p:spPr>
          <a:xfrm>
            <a:off x="9024364" y="4570617"/>
            <a:ext cx="338035" cy="338035"/>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17" name="文本框 16"/>
          <p:cNvSpPr txBox="1"/>
          <p:nvPr/>
        </p:nvSpPr>
        <p:spPr>
          <a:xfrm>
            <a:off x="1585609" y="5549646"/>
            <a:ext cx="10128264" cy="923330"/>
          </a:xfrm>
          <a:prstGeom prst="rect">
            <a:avLst/>
          </a:prstGeom>
          <a:noFill/>
        </p:spPr>
        <p:txBody>
          <a:bodyPr wrap="square" rtlCol="0">
            <a:spAutoFit/>
          </a:bodyPr>
          <a:lstStyle/>
          <a:p>
            <a:pPr>
              <a:lnSpc>
                <a:spcPct val="150000"/>
              </a:lnSpc>
            </a:pPr>
            <a:r>
              <a:rPr lang="zh-CN" altLang="en-US" dirty="0" smtClean="0">
                <a:solidFill>
                  <a:schemeClr val="tx1">
                    <a:lumMod val="85000"/>
                    <a:lumOff val="15000"/>
                  </a:schemeClr>
                </a:solidFill>
                <a:cs typeface="+mn-ea"/>
                <a:sym typeface="+mn-lt"/>
              </a:rPr>
              <a:t>全</a:t>
            </a:r>
            <a:r>
              <a:rPr lang="zh-CN" altLang="en-US" dirty="0">
                <a:solidFill>
                  <a:schemeClr val="tx1">
                    <a:lumMod val="85000"/>
                    <a:lumOff val="15000"/>
                  </a:schemeClr>
                </a:solidFill>
                <a:cs typeface="+mn-ea"/>
                <a:sym typeface="+mn-lt"/>
              </a:rPr>
              <a:t>党以习近平新时代中国特色社会主义思想统一思想和行动，增强学习贯彻的自觉性和坚定性，把习近平新时代中国特色社会主义思想贯彻到社会主义现代化建设全过程、体现到党的建设各方面。</a:t>
            </a:r>
            <a:endParaRPr lang="en-US" altLang="zh-CN" sz="2800" dirty="0">
              <a:solidFill>
                <a:schemeClr val="tx1">
                  <a:lumMod val="85000"/>
                  <a:lumOff val="15000"/>
                </a:schemeClr>
              </a:solidFill>
              <a:cs typeface="+mn-ea"/>
              <a:sym typeface="+mn-lt"/>
            </a:endParaRPr>
          </a:p>
        </p:txBody>
      </p:sp>
      <p:sp>
        <p:nvSpPr>
          <p:cNvPr id="18" name="矩形 17"/>
          <p:cNvSpPr/>
          <p:nvPr/>
        </p:nvSpPr>
        <p:spPr>
          <a:xfrm>
            <a:off x="720641" y="2060153"/>
            <a:ext cx="10913639" cy="3337500"/>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圆角矩形 4"/>
          <p:cNvSpPr/>
          <p:nvPr/>
        </p:nvSpPr>
        <p:spPr>
          <a:xfrm>
            <a:off x="2968366" y="1760737"/>
            <a:ext cx="6060331" cy="53105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800" b="1" dirty="0"/>
              <a:t>习近平新时代中国特色社会主义思想</a:t>
            </a:r>
          </a:p>
        </p:txBody>
      </p:sp>
      <p:sp>
        <p:nvSpPr>
          <p:cNvPr id="19" name="圆角矩形 18"/>
          <p:cNvSpPr/>
          <p:nvPr/>
        </p:nvSpPr>
        <p:spPr>
          <a:xfrm>
            <a:off x="608540" y="5634776"/>
            <a:ext cx="838200" cy="83820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000" b="1" dirty="0" smtClean="0">
                <a:latin typeface="微软雅黑" panose="020B0503020204020204" pitchFamily="82" charset="2"/>
                <a:ea typeface="微软雅黑" panose="020B0503020204020204" pitchFamily="82" charset="2"/>
              </a:rPr>
              <a:t>学习要</a:t>
            </a:r>
            <a:r>
              <a:rPr lang="zh-CN" altLang="en-US" sz="2000" b="1" dirty="0">
                <a:latin typeface="微软雅黑" panose="020B0503020204020204" pitchFamily="82" charset="2"/>
                <a:ea typeface="微软雅黑" panose="020B0503020204020204" pitchFamily="82" charset="2"/>
              </a:rPr>
              <a:t>求</a:t>
            </a:r>
          </a:p>
        </p:txBody>
      </p:sp>
    </p:spTree>
    <p:extLst>
      <p:ext uri="{BB962C8B-B14F-4D97-AF65-F5344CB8AC3E}">
        <p14:creationId xmlns:p14="http://schemas.microsoft.com/office/powerpoint/2010/main" xmlns="" val="17944067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wheel(1)">
                                      <p:cBhvr>
                                        <p:cTn id="11" dur="2000"/>
                                        <p:tgtEl>
                                          <p:spTgt spid="18"/>
                                        </p:tgtEl>
                                      </p:cBhvr>
                                    </p:animEffect>
                                  </p:childTnLst>
                                </p:cTn>
                              </p:par>
                            </p:childTnLst>
                          </p:cTn>
                        </p:par>
                        <p:par>
                          <p:cTn id="12" fill="hold">
                            <p:stCondLst>
                              <p:cond delay="2500"/>
                            </p:stCondLst>
                            <p:childTnLst>
                              <p:par>
                                <p:cTn id="13" presetID="42" presetClass="entr" presetSubtype="0" fill="hold" grpId="0" nodeType="after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fade">
                                      <p:cBhvr>
                                        <p:cTn id="15" dur="1000"/>
                                        <p:tgtEl>
                                          <p:spTgt spid="47"/>
                                        </p:tgtEl>
                                      </p:cBhvr>
                                    </p:animEffect>
                                    <p:anim calcmode="lin" valueType="num">
                                      <p:cBhvr>
                                        <p:cTn id="16" dur="1000" fill="hold"/>
                                        <p:tgtEl>
                                          <p:spTgt spid="47"/>
                                        </p:tgtEl>
                                        <p:attrNameLst>
                                          <p:attrName>ppt_x</p:attrName>
                                        </p:attrNameLst>
                                      </p:cBhvr>
                                      <p:tavLst>
                                        <p:tav tm="0">
                                          <p:val>
                                            <p:strVal val="#ppt_x"/>
                                          </p:val>
                                        </p:tav>
                                        <p:tav tm="100000">
                                          <p:val>
                                            <p:strVal val="#ppt_x"/>
                                          </p:val>
                                        </p:tav>
                                      </p:tavLst>
                                    </p:anim>
                                    <p:anim calcmode="lin" valueType="num">
                                      <p:cBhvr>
                                        <p:cTn id="17" dur="1000" fill="hold"/>
                                        <p:tgtEl>
                                          <p:spTgt spid="47"/>
                                        </p:tgtEl>
                                        <p:attrNameLst>
                                          <p:attrName>ppt_y</p:attrName>
                                        </p:attrNameLst>
                                      </p:cBhvr>
                                      <p:tavLst>
                                        <p:tav tm="0">
                                          <p:val>
                                            <p:strVal val="#ppt_y+.1"/>
                                          </p:val>
                                        </p:tav>
                                        <p:tav tm="100000">
                                          <p:val>
                                            <p:strVal val="#ppt_y"/>
                                          </p:val>
                                        </p:tav>
                                      </p:tavLst>
                                    </p:anim>
                                  </p:childTnLst>
                                </p:cTn>
                              </p:par>
                            </p:childTnLst>
                          </p:cTn>
                        </p:par>
                        <p:par>
                          <p:cTn id="18" fill="hold">
                            <p:stCondLst>
                              <p:cond delay="3500"/>
                            </p:stCondLst>
                            <p:childTnLst>
                              <p:par>
                                <p:cTn id="19" presetID="16" presetClass="entr" presetSubtype="21"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par>
                          <p:cTn id="22" fill="hold">
                            <p:stCondLst>
                              <p:cond delay="4000"/>
                            </p:stCondLst>
                            <p:childTnLst>
                              <p:par>
                                <p:cTn id="23" presetID="2" presetClass="entr" presetSubtype="4"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par>
                          <p:cTn id="27" fill="hold">
                            <p:stCondLst>
                              <p:cond delay="4500"/>
                            </p:stCondLst>
                            <p:childTnLst>
                              <p:par>
                                <p:cTn id="28" presetID="53" presetClass="entr" presetSubtype="16"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5000"/>
                            </p:stCondLst>
                            <p:childTnLst>
                              <p:par>
                                <p:cTn id="34" presetID="2" presetClass="entr" presetSubtype="4"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ppt_x"/>
                                          </p:val>
                                        </p:tav>
                                        <p:tav tm="100000">
                                          <p:val>
                                            <p:strVal val="#ppt_x"/>
                                          </p:val>
                                        </p:tav>
                                      </p:tavLst>
                                    </p:anim>
                                    <p:anim calcmode="lin" valueType="num">
                                      <p:cBhvr additive="base">
                                        <p:cTn id="37" dur="500" fill="hold"/>
                                        <p:tgtEl>
                                          <p:spTgt spid="8"/>
                                        </p:tgtEl>
                                        <p:attrNameLst>
                                          <p:attrName>ppt_y</p:attrName>
                                        </p:attrNameLst>
                                      </p:cBhvr>
                                      <p:tavLst>
                                        <p:tav tm="0">
                                          <p:val>
                                            <p:strVal val="1+#ppt_h/2"/>
                                          </p:val>
                                        </p:tav>
                                        <p:tav tm="100000">
                                          <p:val>
                                            <p:strVal val="#ppt_y"/>
                                          </p:val>
                                        </p:tav>
                                      </p:tavLst>
                                    </p:anim>
                                  </p:childTnLst>
                                </p:cTn>
                              </p:par>
                            </p:childTnLst>
                          </p:cTn>
                        </p:par>
                        <p:par>
                          <p:cTn id="38" fill="hold">
                            <p:stCondLst>
                              <p:cond delay="5500"/>
                            </p:stCondLst>
                            <p:childTnLst>
                              <p:par>
                                <p:cTn id="39" presetID="53" presetClass="entr" presetSubtype="16" fill="hold" grpId="0" nodeType="after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p:cTn id="41" dur="500" fill="hold"/>
                                        <p:tgtEl>
                                          <p:spTgt spid="14"/>
                                        </p:tgtEl>
                                        <p:attrNameLst>
                                          <p:attrName>ppt_w</p:attrName>
                                        </p:attrNameLst>
                                      </p:cBhvr>
                                      <p:tavLst>
                                        <p:tav tm="0">
                                          <p:val>
                                            <p:fltVal val="0"/>
                                          </p:val>
                                        </p:tav>
                                        <p:tav tm="100000">
                                          <p:val>
                                            <p:strVal val="#ppt_w"/>
                                          </p:val>
                                        </p:tav>
                                      </p:tavLst>
                                    </p:anim>
                                    <p:anim calcmode="lin" valueType="num">
                                      <p:cBhvr>
                                        <p:cTn id="42" dur="500" fill="hold"/>
                                        <p:tgtEl>
                                          <p:spTgt spid="14"/>
                                        </p:tgtEl>
                                        <p:attrNameLst>
                                          <p:attrName>ppt_h</p:attrName>
                                        </p:attrNameLst>
                                      </p:cBhvr>
                                      <p:tavLst>
                                        <p:tav tm="0">
                                          <p:val>
                                            <p:fltVal val="0"/>
                                          </p:val>
                                        </p:tav>
                                        <p:tav tm="100000">
                                          <p:val>
                                            <p:strVal val="#ppt_h"/>
                                          </p:val>
                                        </p:tav>
                                      </p:tavLst>
                                    </p:anim>
                                    <p:animEffect transition="in" filter="fade">
                                      <p:cBhvr>
                                        <p:cTn id="43" dur="500"/>
                                        <p:tgtEl>
                                          <p:spTgt spid="14"/>
                                        </p:tgtEl>
                                      </p:cBhvr>
                                    </p:animEffect>
                                  </p:childTnLst>
                                </p:cTn>
                              </p:par>
                            </p:childTnLst>
                          </p:cTn>
                        </p:par>
                        <p:par>
                          <p:cTn id="44" fill="hold">
                            <p:stCondLst>
                              <p:cond delay="6000"/>
                            </p:stCondLst>
                            <p:childTnLst>
                              <p:par>
                                <p:cTn id="45" presetID="2" presetClass="entr" presetSubtype="4"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500" fill="hold"/>
                                        <p:tgtEl>
                                          <p:spTgt spid="10"/>
                                        </p:tgtEl>
                                        <p:attrNameLst>
                                          <p:attrName>ppt_x</p:attrName>
                                        </p:attrNameLst>
                                      </p:cBhvr>
                                      <p:tavLst>
                                        <p:tav tm="0">
                                          <p:val>
                                            <p:strVal val="#ppt_x"/>
                                          </p:val>
                                        </p:tav>
                                        <p:tav tm="100000">
                                          <p:val>
                                            <p:strVal val="#ppt_x"/>
                                          </p:val>
                                        </p:tav>
                                      </p:tavLst>
                                    </p:anim>
                                    <p:anim calcmode="lin" valueType="num">
                                      <p:cBhvr additive="base">
                                        <p:cTn id="48" dur="500" fill="hold"/>
                                        <p:tgtEl>
                                          <p:spTgt spid="10"/>
                                        </p:tgtEl>
                                        <p:attrNameLst>
                                          <p:attrName>ppt_y</p:attrName>
                                        </p:attrNameLst>
                                      </p:cBhvr>
                                      <p:tavLst>
                                        <p:tav tm="0">
                                          <p:val>
                                            <p:strVal val="1+#ppt_h/2"/>
                                          </p:val>
                                        </p:tav>
                                        <p:tav tm="100000">
                                          <p:val>
                                            <p:strVal val="#ppt_y"/>
                                          </p:val>
                                        </p:tav>
                                      </p:tavLst>
                                    </p:anim>
                                  </p:childTnLst>
                                </p:cTn>
                              </p:par>
                            </p:childTnLst>
                          </p:cTn>
                        </p:par>
                        <p:par>
                          <p:cTn id="49" fill="hold">
                            <p:stCondLst>
                              <p:cond delay="6500"/>
                            </p:stCondLst>
                            <p:childTnLst>
                              <p:par>
                                <p:cTn id="50" presetID="53" presetClass="entr" presetSubtype="16" fill="hold" grpId="0"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p:cTn id="52" dur="500" fill="hold"/>
                                        <p:tgtEl>
                                          <p:spTgt spid="15"/>
                                        </p:tgtEl>
                                        <p:attrNameLst>
                                          <p:attrName>ppt_w</p:attrName>
                                        </p:attrNameLst>
                                      </p:cBhvr>
                                      <p:tavLst>
                                        <p:tav tm="0">
                                          <p:val>
                                            <p:fltVal val="0"/>
                                          </p:val>
                                        </p:tav>
                                        <p:tav tm="100000">
                                          <p:val>
                                            <p:strVal val="#ppt_w"/>
                                          </p:val>
                                        </p:tav>
                                      </p:tavLst>
                                    </p:anim>
                                    <p:anim calcmode="lin" valueType="num">
                                      <p:cBhvr>
                                        <p:cTn id="53" dur="500" fill="hold"/>
                                        <p:tgtEl>
                                          <p:spTgt spid="15"/>
                                        </p:tgtEl>
                                        <p:attrNameLst>
                                          <p:attrName>ppt_h</p:attrName>
                                        </p:attrNameLst>
                                      </p:cBhvr>
                                      <p:tavLst>
                                        <p:tav tm="0">
                                          <p:val>
                                            <p:fltVal val="0"/>
                                          </p:val>
                                        </p:tav>
                                        <p:tav tm="100000">
                                          <p:val>
                                            <p:strVal val="#ppt_h"/>
                                          </p:val>
                                        </p:tav>
                                      </p:tavLst>
                                    </p:anim>
                                    <p:animEffect transition="in" filter="fade">
                                      <p:cBhvr>
                                        <p:cTn id="54" dur="500"/>
                                        <p:tgtEl>
                                          <p:spTgt spid="15"/>
                                        </p:tgtEl>
                                      </p:cBhvr>
                                    </p:animEffect>
                                  </p:childTnLst>
                                </p:cTn>
                              </p:par>
                            </p:childTnLst>
                          </p:cTn>
                        </p:par>
                        <p:par>
                          <p:cTn id="55" fill="hold">
                            <p:stCondLst>
                              <p:cond delay="7000"/>
                            </p:stCondLst>
                            <p:childTnLst>
                              <p:par>
                                <p:cTn id="56" presetID="2" presetClass="entr" presetSubtype="4" fill="hold" grpId="0" nodeType="afterEffect">
                                  <p:stCondLst>
                                    <p:cond delay="0"/>
                                  </p:stCondLst>
                                  <p:childTnLst>
                                    <p:set>
                                      <p:cBhvr>
                                        <p:cTn id="57" dur="1" fill="hold">
                                          <p:stCondLst>
                                            <p:cond delay="0"/>
                                          </p:stCondLst>
                                        </p:cTn>
                                        <p:tgtEl>
                                          <p:spTgt spid="11"/>
                                        </p:tgtEl>
                                        <p:attrNameLst>
                                          <p:attrName>style.visibility</p:attrName>
                                        </p:attrNameLst>
                                      </p:cBhvr>
                                      <p:to>
                                        <p:strVal val="visible"/>
                                      </p:to>
                                    </p:set>
                                    <p:anim calcmode="lin" valueType="num">
                                      <p:cBhvr additive="base">
                                        <p:cTn id="58" dur="500" fill="hold"/>
                                        <p:tgtEl>
                                          <p:spTgt spid="11"/>
                                        </p:tgtEl>
                                        <p:attrNameLst>
                                          <p:attrName>ppt_x</p:attrName>
                                        </p:attrNameLst>
                                      </p:cBhvr>
                                      <p:tavLst>
                                        <p:tav tm="0">
                                          <p:val>
                                            <p:strVal val="#ppt_x"/>
                                          </p:val>
                                        </p:tav>
                                        <p:tav tm="100000">
                                          <p:val>
                                            <p:strVal val="#ppt_x"/>
                                          </p:val>
                                        </p:tav>
                                      </p:tavLst>
                                    </p:anim>
                                    <p:anim calcmode="lin" valueType="num">
                                      <p:cBhvr additive="base">
                                        <p:cTn id="59" dur="500" fill="hold"/>
                                        <p:tgtEl>
                                          <p:spTgt spid="11"/>
                                        </p:tgtEl>
                                        <p:attrNameLst>
                                          <p:attrName>ppt_y</p:attrName>
                                        </p:attrNameLst>
                                      </p:cBhvr>
                                      <p:tavLst>
                                        <p:tav tm="0">
                                          <p:val>
                                            <p:strVal val="1+#ppt_h/2"/>
                                          </p:val>
                                        </p:tav>
                                        <p:tav tm="100000">
                                          <p:val>
                                            <p:strVal val="#ppt_y"/>
                                          </p:val>
                                        </p:tav>
                                      </p:tavLst>
                                    </p:anim>
                                  </p:childTnLst>
                                </p:cTn>
                              </p:par>
                            </p:childTnLst>
                          </p:cTn>
                        </p:par>
                        <p:par>
                          <p:cTn id="60" fill="hold">
                            <p:stCondLst>
                              <p:cond delay="7500"/>
                            </p:stCondLst>
                            <p:childTnLst>
                              <p:par>
                                <p:cTn id="61" presetID="53" presetClass="entr" presetSubtype="16" fill="hold" grpId="0" nodeType="afterEffect">
                                  <p:stCondLst>
                                    <p:cond delay="0"/>
                                  </p:stCondLst>
                                  <p:childTnLst>
                                    <p:set>
                                      <p:cBhvr>
                                        <p:cTn id="62" dur="1" fill="hold">
                                          <p:stCondLst>
                                            <p:cond delay="0"/>
                                          </p:stCondLst>
                                        </p:cTn>
                                        <p:tgtEl>
                                          <p:spTgt spid="16"/>
                                        </p:tgtEl>
                                        <p:attrNameLst>
                                          <p:attrName>style.visibility</p:attrName>
                                        </p:attrNameLst>
                                      </p:cBhvr>
                                      <p:to>
                                        <p:strVal val="visible"/>
                                      </p:to>
                                    </p:set>
                                    <p:anim calcmode="lin" valueType="num">
                                      <p:cBhvr>
                                        <p:cTn id="63" dur="500" fill="hold"/>
                                        <p:tgtEl>
                                          <p:spTgt spid="16"/>
                                        </p:tgtEl>
                                        <p:attrNameLst>
                                          <p:attrName>ppt_w</p:attrName>
                                        </p:attrNameLst>
                                      </p:cBhvr>
                                      <p:tavLst>
                                        <p:tav tm="0">
                                          <p:val>
                                            <p:fltVal val="0"/>
                                          </p:val>
                                        </p:tav>
                                        <p:tav tm="100000">
                                          <p:val>
                                            <p:strVal val="#ppt_w"/>
                                          </p:val>
                                        </p:tav>
                                      </p:tavLst>
                                    </p:anim>
                                    <p:anim calcmode="lin" valueType="num">
                                      <p:cBhvr>
                                        <p:cTn id="64" dur="500" fill="hold"/>
                                        <p:tgtEl>
                                          <p:spTgt spid="16"/>
                                        </p:tgtEl>
                                        <p:attrNameLst>
                                          <p:attrName>ppt_h</p:attrName>
                                        </p:attrNameLst>
                                      </p:cBhvr>
                                      <p:tavLst>
                                        <p:tav tm="0">
                                          <p:val>
                                            <p:fltVal val="0"/>
                                          </p:val>
                                        </p:tav>
                                        <p:tav tm="100000">
                                          <p:val>
                                            <p:strVal val="#ppt_h"/>
                                          </p:val>
                                        </p:tav>
                                      </p:tavLst>
                                    </p:anim>
                                    <p:animEffect transition="in" filter="fade">
                                      <p:cBhvr>
                                        <p:cTn id="65" dur="500"/>
                                        <p:tgtEl>
                                          <p:spTgt spid="16"/>
                                        </p:tgtEl>
                                      </p:cBhvr>
                                    </p:animEffect>
                                  </p:childTnLst>
                                </p:cTn>
                              </p:par>
                            </p:childTnLst>
                          </p:cTn>
                        </p:par>
                        <p:par>
                          <p:cTn id="66" fill="hold">
                            <p:stCondLst>
                              <p:cond delay="8000"/>
                            </p:stCondLst>
                            <p:childTnLst>
                              <p:par>
                                <p:cTn id="67" presetID="2" presetClass="entr" presetSubtype="4" fill="hold" grpId="0" nodeType="afterEffect">
                                  <p:stCondLst>
                                    <p:cond delay="0"/>
                                  </p:stCondLst>
                                  <p:childTnLst>
                                    <p:set>
                                      <p:cBhvr>
                                        <p:cTn id="68" dur="1" fill="hold">
                                          <p:stCondLst>
                                            <p:cond delay="0"/>
                                          </p:stCondLst>
                                        </p:cTn>
                                        <p:tgtEl>
                                          <p:spTgt spid="9"/>
                                        </p:tgtEl>
                                        <p:attrNameLst>
                                          <p:attrName>style.visibility</p:attrName>
                                        </p:attrNameLst>
                                      </p:cBhvr>
                                      <p:to>
                                        <p:strVal val="visible"/>
                                      </p:to>
                                    </p:set>
                                    <p:anim calcmode="lin" valueType="num">
                                      <p:cBhvr additive="base">
                                        <p:cTn id="69" dur="500" fill="hold"/>
                                        <p:tgtEl>
                                          <p:spTgt spid="9"/>
                                        </p:tgtEl>
                                        <p:attrNameLst>
                                          <p:attrName>ppt_x</p:attrName>
                                        </p:attrNameLst>
                                      </p:cBhvr>
                                      <p:tavLst>
                                        <p:tav tm="0">
                                          <p:val>
                                            <p:strVal val="#ppt_x"/>
                                          </p:val>
                                        </p:tav>
                                        <p:tav tm="100000">
                                          <p:val>
                                            <p:strVal val="#ppt_x"/>
                                          </p:val>
                                        </p:tav>
                                      </p:tavLst>
                                    </p:anim>
                                    <p:anim calcmode="lin" valueType="num">
                                      <p:cBhvr additive="base">
                                        <p:cTn id="70" dur="500" fill="hold"/>
                                        <p:tgtEl>
                                          <p:spTgt spid="9"/>
                                        </p:tgtEl>
                                        <p:attrNameLst>
                                          <p:attrName>ppt_y</p:attrName>
                                        </p:attrNameLst>
                                      </p:cBhvr>
                                      <p:tavLst>
                                        <p:tav tm="0">
                                          <p:val>
                                            <p:strVal val="1+#ppt_h/2"/>
                                          </p:val>
                                        </p:tav>
                                        <p:tav tm="100000">
                                          <p:val>
                                            <p:strVal val="#ppt_y"/>
                                          </p:val>
                                        </p:tav>
                                      </p:tavLst>
                                    </p:anim>
                                  </p:childTnLst>
                                </p:cTn>
                              </p:par>
                            </p:childTnLst>
                          </p:cTn>
                        </p:par>
                        <p:par>
                          <p:cTn id="71" fill="hold">
                            <p:stCondLst>
                              <p:cond delay="8500"/>
                            </p:stCondLst>
                            <p:childTnLst>
                              <p:par>
                                <p:cTn id="72" presetID="14" presetClass="entr" presetSubtype="10" fill="hold" grpId="0" nodeType="after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randombar(horizontal)">
                                      <p:cBhvr>
                                        <p:cTn id="74" dur="2000"/>
                                        <p:tgtEl>
                                          <p:spTgt spid="17"/>
                                        </p:tgtEl>
                                      </p:cBhvr>
                                    </p:animEffect>
                                  </p:childTnLst>
                                </p:cTn>
                              </p:par>
                            </p:childTnLst>
                          </p:cTn>
                        </p:par>
                        <p:par>
                          <p:cTn id="75" fill="hold">
                            <p:stCondLst>
                              <p:cond delay="10500"/>
                            </p:stCondLst>
                            <p:childTnLst>
                              <p:par>
                                <p:cTn id="76" presetID="53" presetClass="entr" presetSubtype="16"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anim calcmode="lin" valueType="num">
                                      <p:cBhvr>
                                        <p:cTn id="78" dur="500" fill="hold"/>
                                        <p:tgtEl>
                                          <p:spTgt spid="19"/>
                                        </p:tgtEl>
                                        <p:attrNameLst>
                                          <p:attrName>ppt_w</p:attrName>
                                        </p:attrNameLst>
                                      </p:cBhvr>
                                      <p:tavLst>
                                        <p:tav tm="0">
                                          <p:val>
                                            <p:fltVal val="0"/>
                                          </p:val>
                                        </p:tav>
                                        <p:tav tm="100000">
                                          <p:val>
                                            <p:strVal val="#ppt_w"/>
                                          </p:val>
                                        </p:tav>
                                      </p:tavLst>
                                    </p:anim>
                                    <p:anim calcmode="lin" valueType="num">
                                      <p:cBhvr>
                                        <p:cTn id="79" dur="500" fill="hold"/>
                                        <p:tgtEl>
                                          <p:spTgt spid="19"/>
                                        </p:tgtEl>
                                        <p:attrNameLst>
                                          <p:attrName>ppt_h</p:attrName>
                                        </p:attrNameLst>
                                      </p:cBhvr>
                                      <p:tavLst>
                                        <p:tav tm="0">
                                          <p:val>
                                            <p:fltVal val="0"/>
                                          </p:val>
                                        </p:tav>
                                        <p:tav tm="100000">
                                          <p:val>
                                            <p:strVal val="#ppt_h"/>
                                          </p:val>
                                        </p:tav>
                                      </p:tavLst>
                                    </p:anim>
                                    <p:animEffect transition="in" filter="fade">
                                      <p:cBhvr>
                                        <p:cTn id="8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7" grpId="0" animBg="1"/>
      <p:bldP spid="8" grpId="0" animBg="1"/>
      <p:bldP spid="9" grpId="0" animBg="1"/>
      <p:bldP spid="10" grpId="0" animBg="1"/>
      <p:bldP spid="11" grpId="0" animBg="1"/>
      <p:bldP spid="12" grpId="0"/>
      <p:bldP spid="13" grpId="0" animBg="1"/>
      <p:bldP spid="14" grpId="0" animBg="1"/>
      <p:bldP spid="15" grpId="0" animBg="1"/>
      <p:bldP spid="16" grpId="0" animBg="1"/>
      <p:bldP spid="17" grpId="0"/>
      <p:bldP spid="18" grpId="0" animBg="1"/>
      <p:bldP spid="5" grpId="0" animBg="1"/>
      <p:bldP spid="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751114" y="1937657"/>
            <a:ext cx="10842172" cy="4299857"/>
          </a:xfrm>
          <a:prstGeom prst="roundRect">
            <a:avLst>
              <a:gd name="adj" fmla="val 4768"/>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1377551" y="2583836"/>
            <a:ext cx="9791194" cy="2959080"/>
          </a:xfrm>
          <a:prstGeom prst="rect">
            <a:avLst/>
          </a:prstGeom>
          <a:effectLst/>
        </p:spPr>
        <p:txBody>
          <a:bodyPr wrap="square">
            <a:spAutoFit/>
          </a:bodyPr>
          <a:lstStyle/>
          <a:p>
            <a:pPr algn="just">
              <a:lnSpc>
                <a:spcPct val="150000"/>
              </a:lnSpc>
            </a:pPr>
            <a:r>
              <a:rPr lang="zh-CN" altLang="en-US" sz="3200" b="1" dirty="0" smtClean="0">
                <a:solidFill>
                  <a:schemeClr val="bg1"/>
                </a:solidFill>
                <a:cs typeface="+mn-ea"/>
                <a:sym typeface="+mn-lt"/>
              </a:rPr>
              <a:t>我</a:t>
            </a:r>
            <a:r>
              <a:rPr lang="zh-CN" altLang="en-US" sz="3200" b="1" dirty="0">
                <a:solidFill>
                  <a:schemeClr val="bg1"/>
                </a:solidFill>
                <a:cs typeface="+mn-ea"/>
                <a:sym typeface="+mn-lt"/>
              </a:rPr>
              <a:t>志愿加入中国共产党，拥护党的纲领，遵守党的章程，履行党员义务，执行党的决定，严守党的纪律，保守党的秘密，对党忠诚，积极工作，为共产主义奋斗终身，随时准备为党和人民牺牲一切，永不叛党。</a:t>
            </a:r>
          </a:p>
        </p:txBody>
      </p:sp>
      <p:grpSp>
        <p:nvGrpSpPr>
          <p:cNvPr id="4" name="组合 3"/>
          <p:cNvGrpSpPr/>
          <p:nvPr/>
        </p:nvGrpSpPr>
        <p:grpSpPr>
          <a:xfrm>
            <a:off x="3264569" y="753902"/>
            <a:ext cx="5840144" cy="978729"/>
            <a:chOff x="3264569" y="753902"/>
            <a:chExt cx="5840144" cy="978729"/>
          </a:xfrm>
        </p:grpSpPr>
        <p:sp>
          <p:nvSpPr>
            <p:cNvPr id="37" name="TextBox 37"/>
            <p:cNvSpPr txBox="1"/>
            <p:nvPr/>
          </p:nvSpPr>
          <p:spPr>
            <a:xfrm>
              <a:off x="4373944" y="753902"/>
              <a:ext cx="3504450" cy="978729"/>
            </a:xfrm>
            <a:prstGeom prst="rect">
              <a:avLst/>
            </a:prstGeom>
            <a:noFill/>
          </p:spPr>
          <p:txBody>
            <a:bodyPr wrap="square" rtlCol="0">
              <a:spAutoFit/>
            </a:bodyPr>
            <a:lstStyle/>
            <a:p>
              <a:pPr algn="ctr">
                <a:lnSpc>
                  <a:spcPct val="120000"/>
                </a:lnSpc>
              </a:pPr>
              <a:r>
                <a:rPr lang="zh-CN" altLang="en-US" sz="4800" b="1" dirty="0" smtClean="0">
                  <a:solidFill>
                    <a:srgbClr val="C00000"/>
                  </a:solidFill>
                  <a:cs typeface="+mn-ea"/>
                  <a:sym typeface="+mn-lt"/>
                </a:rPr>
                <a:t>入党誓词</a:t>
              </a:r>
              <a:endParaRPr lang="en-US" altLang="zh-CN" sz="4800" b="1" dirty="0">
                <a:solidFill>
                  <a:srgbClr val="C00000"/>
                </a:solidFill>
                <a:cs typeface="+mn-ea"/>
                <a:sym typeface="+mn-lt"/>
              </a:endParaRPr>
            </a:p>
          </p:txBody>
        </p:sp>
        <p:grpSp>
          <p:nvGrpSpPr>
            <p:cNvPr id="38" name="组合 37"/>
            <p:cNvGrpSpPr/>
            <p:nvPr/>
          </p:nvGrpSpPr>
          <p:grpSpPr>
            <a:xfrm>
              <a:off x="3264569" y="766590"/>
              <a:ext cx="1431430" cy="848681"/>
              <a:chOff x="701793" y="2226168"/>
              <a:chExt cx="2566372" cy="1521577"/>
            </a:xfrm>
          </p:grpSpPr>
          <p:pic>
            <p:nvPicPr>
              <p:cNvPr id="39" name="图片 3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40" name="图片 3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nvGrpSpPr>
            <p:cNvPr id="41" name="组合 40"/>
            <p:cNvGrpSpPr/>
            <p:nvPr/>
          </p:nvGrpSpPr>
          <p:grpSpPr>
            <a:xfrm>
              <a:off x="7673283" y="766590"/>
              <a:ext cx="1431430" cy="848681"/>
              <a:chOff x="701793" y="2226168"/>
              <a:chExt cx="2566372" cy="1521577"/>
            </a:xfrm>
          </p:grpSpPr>
          <p:pic>
            <p:nvPicPr>
              <p:cNvPr id="42" name="图片 4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flipH="1">
                <a:off x="701793" y="2226168"/>
                <a:ext cx="2566372" cy="1521577"/>
              </a:xfrm>
              <a:prstGeom prst="rect">
                <a:avLst/>
              </a:prstGeom>
            </p:spPr>
          </p:pic>
          <p:pic>
            <p:nvPicPr>
              <p:cNvPr id="43" name="图片 4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41273660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iterate type="lt">
                                    <p:tmPct val="10000"/>
                                  </p:iterate>
                                  <p:childTnLst>
                                    <p:set>
                                      <p:cBhvr>
                                        <p:cTn id="16" dur="1" fill="hold">
                                          <p:stCondLst>
                                            <p:cond delay="0"/>
                                          </p:stCondLst>
                                        </p:cTn>
                                        <p:tgtEl>
                                          <p:spTgt spid="26"/>
                                        </p:tgtEl>
                                        <p:attrNameLst>
                                          <p:attrName>style.visibility</p:attrName>
                                        </p:attrNameLst>
                                      </p:cBhvr>
                                      <p:to>
                                        <p:strVal val="visible"/>
                                      </p:to>
                                    </p:set>
                                    <p:animEffect transition="in" filter="randombar(horizont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党的组织生活</a:t>
            </a:r>
            <a:endParaRPr lang="zh-CN" altLang="en-US" dirty="0">
              <a:cs typeface="+mn-ea"/>
              <a:sym typeface="+mn-lt"/>
            </a:endParaRPr>
          </a:p>
        </p:txBody>
      </p:sp>
      <p:sp>
        <p:nvSpPr>
          <p:cNvPr id="4" name="矩形 3"/>
          <p:cNvSpPr/>
          <p:nvPr/>
        </p:nvSpPr>
        <p:spPr>
          <a:xfrm>
            <a:off x="5353051" y="2315911"/>
            <a:ext cx="6503589" cy="1118127"/>
          </a:xfrm>
          <a:prstGeom prst="rect">
            <a:avLst/>
          </a:prstGeom>
        </p:spPr>
        <p:txBody>
          <a:bodyPr wrap="square">
            <a:spAutoFit/>
          </a:bodyPr>
          <a:lstStyle/>
          <a:p>
            <a:r>
              <a:rPr lang="en-US" altLang="zh-CN" sz="2400" b="1" dirty="0">
                <a:solidFill>
                  <a:srgbClr val="C00000"/>
                </a:solidFill>
                <a:cs typeface="+mn-ea"/>
                <a:sym typeface="+mn-lt"/>
              </a:rPr>
              <a:t>【</a:t>
            </a:r>
            <a:r>
              <a:rPr lang="zh-CN" altLang="en-US" sz="2400" b="1" dirty="0">
                <a:solidFill>
                  <a:srgbClr val="C00000"/>
                </a:solidFill>
                <a:cs typeface="+mn-ea"/>
                <a:sym typeface="+mn-lt"/>
              </a:rPr>
              <a:t>第八条</a:t>
            </a:r>
            <a:r>
              <a:rPr lang="en-US" altLang="zh-CN" sz="2400" b="1" dirty="0">
                <a:solidFill>
                  <a:srgbClr val="C00000"/>
                </a:solidFill>
                <a:cs typeface="+mn-ea"/>
                <a:sym typeface="+mn-lt"/>
              </a:rPr>
              <a:t>】</a:t>
            </a:r>
            <a:r>
              <a:rPr lang="zh-CN" altLang="zh-CN" sz="2133" b="1" dirty="0">
                <a:solidFill>
                  <a:schemeClr val="tx1">
                    <a:lumMod val="75000"/>
                    <a:lumOff val="25000"/>
                  </a:schemeClr>
                </a:solidFill>
                <a:cs typeface="+mn-ea"/>
                <a:sym typeface="+mn-lt"/>
              </a:rPr>
              <a:t>每个党员，不论职务高低，都必须编入党的一个支部、小组或其他特定组织，参加党的组织生活，接受党内外群众的监督</a:t>
            </a:r>
            <a:r>
              <a:rPr lang="zh-CN" altLang="en-US" sz="2133" b="1" dirty="0">
                <a:solidFill>
                  <a:schemeClr val="tx1">
                    <a:lumMod val="75000"/>
                    <a:lumOff val="25000"/>
                  </a:schemeClr>
                </a:solidFill>
                <a:cs typeface="+mn-ea"/>
                <a:sym typeface="+mn-lt"/>
              </a:rPr>
              <a:t>。</a:t>
            </a:r>
            <a:endParaRPr lang="zh-CN" altLang="zh-CN" sz="2133" b="1" dirty="0">
              <a:solidFill>
                <a:schemeClr val="tx1">
                  <a:lumMod val="75000"/>
                  <a:lumOff val="25000"/>
                </a:schemeClr>
              </a:solidFill>
              <a:cs typeface="+mn-ea"/>
              <a:sym typeface="+mn-lt"/>
            </a:endParaRPr>
          </a:p>
        </p:txBody>
      </p:sp>
      <p:sp>
        <p:nvSpPr>
          <p:cNvPr id="5" name="矩形 4"/>
          <p:cNvSpPr/>
          <p:nvPr/>
        </p:nvSpPr>
        <p:spPr>
          <a:xfrm>
            <a:off x="5353051" y="3685370"/>
            <a:ext cx="6336704" cy="420564"/>
          </a:xfrm>
          <a:prstGeom prst="rect">
            <a:avLst/>
          </a:prstGeom>
        </p:spPr>
        <p:txBody>
          <a:bodyPr wrap="square">
            <a:spAutoFit/>
          </a:bodyPr>
          <a:lstStyle/>
          <a:p>
            <a:pPr lvl="0"/>
            <a:r>
              <a:rPr lang="zh-CN" altLang="zh-CN" sz="2133" b="1" dirty="0">
                <a:solidFill>
                  <a:srgbClr val="000000">
                    <a:lumMod val="75000"/>
                    <a:lumOff val="25000"/>
                  </a:srgbClr>
                </a:solidFill>
                <a:cs typeface="+mn-ea"/>
                <a:sym typeface="+mn-lt"/>
              </a:rPr>
              <a:t>党员领导干部还必须参加党委、党组的民主生活会。</a:t>
            </a:r>
          </a:p>
        </p:txBody>
      </p:sp>
      <p:grpSp>
        <p:nvGrpSpPr>
          <p:cNvPr id="12" name="组合 11"/>
          <p:cNvGrpSpPr/>
          <p:nvPr/>
        </p:nvGrpSpPr>
        <p:grpSpPr>
          <a:xfrm>
            <a:off x="5353050" y="4332182"/>
            <a:ext cx="6503590" cy="1548148"/>
            <a:chOff x="5353050" y="4332182"/>
            <a:chExt cx="6503590" cy="1548148"/>
          </a:xfrm>
        </p:grpSpPr>
        <p:sp>
          <p:nvSpPr>
            <p:cNvPr id="2" name="圆角矩形 1"/>
            <p:cNvSpPr/>
            <p:nvPr/>
          </p:nvSpPr>
          <p:spPr>
            <a:xfrm>
              <a:off x="5353050" y="4332182"/>
              <a:ext cx="6503590" cy="1548148"/>
            </a:xfrm>
            <a:prstGeom prst="roundRect">
              <a:avLst>
                <a:gd name="adj" fmla="val 8229"/>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5802389" y="4378043"/>
              <a:ext cx="5758240" cy="1384995"/>
            </a:xfrm>
            <a:prstGeom prst="rect">
              <a:avLst/>
            </a:prstGeom>
          </p:spPr>
          <p:txBody>
            <a:bodyPr wrap="square">
              <a:spAutoFit/>
            </a:bodyPr>
            <a:lstStyle/>
            <a:p>
              <a:pPr lvl="0">
                <a:lnSpc>
                  <a:spcPct val="150000"/>
                </a:lnSpc>
              </a:pPr>
              <a:r>
                <a:rPr lang="zh-CN" altLang="zh-CN" sz="2800" b="1" dirty="0">
                  <a:solidFill>
                    <a:schemeClr val="bg1"/>
                  </a:solidFill>
                  <a:cs typeface="+mn-ea"/>
                  <a:sym typeface="+mn-lt"/>
                </a:rPr>
                <a:t>不允许有任何不参加党的组织生活</a:t>
              </a:r>
              <a:endParaRPr lang="en-US" altLang="zh-CN" sz="2800" b="1" dirty="0">
                <a:solidFill>
                  <a:schemeClr val="bg1"/>
                </a:solidFill>
                <a:cs typeface="+mn-ea"/>
                <a:sym typeface="+mn-lt"/>
              </a:endParaRPr>
            </a:p>
            <a:p>
              <a:pPr lvl="0">
                <a:lnSpc>
                  <a:spcPct val="150000"/>
                </a:lnSpc>
              </a:pPr>
              <a:r>
                <a:rPr lang="zh-CN" altLang="zh-CN" sz="2800" b="1" dirty="0">
                  <a:solidFill>
                    <a:schemeClr val="bg1"/>
                  </a:solidFill>
                  <a:cs typeface="+mn-ea"/>
                  <a:sym typeface="+mn-lt"/>
                </a:rPr>
                <a:t>不接受党内外群众监督的特殊党员</a:t>
              </a:r>
            </a:p>
          </p:txBody>
        </p:sp>
      </p:grpSp>
      <p:sp>
        <p:nvSpPr>
          <p:cNvPr id="15" name="矩形 14"/>
          <p:cNvSpPr/>
          <p:nvPr/>
        </p:nvSpPr>
        <p:spPr>
          <a:xfrm>
            <a:off x="660481" y="4762203"/>
            <a:ext cx="4252644" cy="1118127"/>
          </a:xfrm>
          <a:prstGeom prst="rect">
            <a:avLst/>
          </a:prstGeom>
        </p:spPr>
        <p:txBody>
          <a:bodyPr wrap="square">
            <a:spAutoFit/>
          </a:bodyPr>
          <a:lstStyle/>
          <a:p>
            <a:pPr algn="just"/>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400" b="1" dirty="0">
                <a:solidFill>
                  <a:srgbClr val="C00000"/>
                </a:solidFill>
                <a:cs typeface="+mn-ea"/>
                <a:sym typeface="+mn-lt"/>
              </a:rPr>
              <a:t>第八条</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对党员和党员领导干部参加党的组织生活进行了规定。</a:t>
            </a:r>
            <a:endParaRPr lang="zh-CN" altLang="en-US" sz="2400" b="1" dirty="0">
              <a:solidFill>
                <a:schemeClr val="tx1">
                  <a:lumMod val="75000"/>
                  <a:lumOff val="25000"/>
                </a:schemeClr>
              </a:solidFill>
              <a:cs typeface="+mn-ea"/>
              <a:sym typeface="+mn-lt"/>
            </a:endParaRPr>
          </a:p>
        </p:txBody>
      </p:sp>
      <p:sp>
        <p:nvSpPr>
          <p:cNvPr id="8" name="矩形 7"/>
          <p:cNvSpPr/>
          <p:nvPr/>
        </p:nvSpPr>
        <p:spPr>
          <a:xfrm>
            <a:off x="696686" y="4332182"/>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p:nvGrpSpPr>
        <p:grpSpPr>
          <a:xfrm>
            <a:off x="-523446" y="2418201"/>
            <a:ext cx="5368439" cy="1865126"/>
            <a:chOff x="-523446" y="2418201"/>
            <a:chExt cx="5368439" cy="1865126"/>
          </a:xfrm>
        </p:grpSpPr>
        <p:sp>
          <p:nvSpPr>
            <p:cNvPr id="38" name="TextBox 37"/>
            <p:cNvSpPr txBox="1"/>
            <p:nvPr/>
          </p:nvSpPr>
          <p:spPr>
            <a:xfrm>
              <a:off x="-523446" y="2418201"/>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组</a:t>
              </a:r>
              <a:r>
                <a:rPr lang="zh-CN" altLang="en-US" sz="4800" b="1" dirty="0" smtClean="0">
                  <a:solidFill>
                    <a:srgbClr val="C00000"/>
                  </a:solidFill>
                  <a:cs typeface="+mn-ea"/>
                  <a:sym typeface="+mn-lt"/>
                </a:rPr>
                <a:t>织</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生</a:t>
              </a:r>
              <a:r>
                <a:rPr lang="zh-CN" altLang="en-US" sz="4800" b="1" dirty="0">
                  <a:solidFill>
                    <a:srgbClr val="C00000"/>
                  </a:solidFill>
                  <a:cs typeface="+mn-ea"/>
                  <a:sym typeface="+mn-lt"/>
                </a:rPr>
                <a:t>活</a:t>
              </a:r>
            </a:p>
          </p:txBody>
        </p:sp>
        <p:grpSp>
          <p:nvGrpSpPr>
            <p:cNvPr id="9" name="组合 8"/>
            <p:cNvGrpSpPr/>
            <p:nvPr/>
          </p:nvGrpSpPr>
          <p:grpSpPr>
            <a:xfrm>
              <a:off x="804398" y="2560161"/>
              <a:ext cx="2566372" cy="1521577"/>
              <a:chOff x="701793" y="2226168"/>
              <a:chExt cx="2566372" cy="1521577"/>
            </a:xfrm>
          </p:grpSpPr>
          <p:pic>
            <p:nvPicPr>
              <p:cNvPr id="10" name="图片 9"/>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143996650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1000"/>
                                        <p:tgtEl>
                                          <p:spTgt spid="15"/>
                                        </p:tgtEl>
                                      </p:cBhvr>
                                    </p:animEffect>
                                    <p:anim calcmode="lin" valueType="num">
                                      <p:cBhvr>
                                        <p:cTn id="16" dur="1000" fill="hold"/>
                                        <p:tgtEl>
                                          <p:spTgt spid="15"/>
                                        </p:tgtEl>
                                        <p:attrNameLst>
                                          <p:attrName>ppt_x</p:attrName>
                                        </p:attrNameLst>
                                      </p:cBhvr>
                                      <p:tavLst>
                                        <p:tav tm="0">
                                          <p:val>
                                            <p:strVal val="#ppt_x"/>
                                          </p:val>
                                        </p:tav>
                                        <p:tav tm="100000">
                                          <p:val>
                                            <p:strVal val="#ppt_x"/>
                                          </p:val>
                                        </p:tav>
                                      </p:tavLst>
                                    </p:anim>
                                    <p:anim calcmode="lin" valueType="num">
                                      <p:cBhvr>
                                        <p:cTn id="17" dur="1000" fill="hold"/>
                                        <p:tgtEl>
                                          <p:spTgt spid="1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16" presetClass="entr" presetSubtype="21"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5" grpId="0"/>
      <p:bldP spid="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党员退党的有关规定</a:t>
            </a:r>
            <a:endParaRPr lang="zh-CN" altLang="en-US" dirty="0">
              <a:cs typeface="+mn-ea"/>
              <a:sym typeface="+mn-lt"/>
            </a:endParaRPr>
          </a:p>
        </p:txBody>
      </p:sp>
      <p:sp>
        <p:nvSpPr>
          <p:cNvPr id="2" name="矩形 1"/>
          <p:cNvSpPr/>
          <p:nvPr/>
        </p:nvSpPr>
        <p:spPr>
          <a:xfrm>
            <a:off x="5310296" y="3696897"/>
            <a:ext cx="6835137" cy="2718180"/>
          </a:xfrm>
          <a:prstGeom prst="rect">
            <a:avLst/>
          </a:prstGeom>
        </p:spPr>
        <p:txBody>
          <a:bodyPr wrap="square">
            <a:spAutoFit/>
          </a:bodyPr>
          <a:lstStyle/>
          <a:p>
            <a:r>
              <a:rPr lang="zh-CN" altLang="en-US" sz="2133" b="1" dirty="0">
                <a:solidFill>
                  <a:schemeClr val="tx1">
                    <a:lumMod val="75000"/>
                    <a:lumOff val="25000"/>
                  </a:schemeClr>
                </a:solidFill>
                <a:cs typeface="+mn-ea"/>
                <a:sym typeface="+mn-lt"/>
              </a:rPr>
              <a:t>如被劝告退党的党员坚持不退，应当提交支部大会讨论，决定把他除名，并报上级党组织批准。</a:t>
            </a:r>
            <a:endParaRPr lang="en-US" altLang="zh-CN" sz="2133" b="1" dirty="0">
              <a:solidFill>
                <a:schemeClr val="tx1">
                  <a:lumMod val="75000"/>
                  <a:lumOff val="25000"/>
                </a:schemeClr>
              </a:solidFill>
              <a:cs typeface="+mn-ea"/>
              <a:sym typeface="+mn-lt"/>
            </a:endParaRPr>
          </a:p>
          <a:p>
            <a:endParaRPr lang="zh-CN" altLang="en-US" sz="2133" b="1" dirty="0">
              <a:solidFill>
                <a:schemeClr val="tx1">
                  <a:lumMod val="75000"/>
                  <a:lumOff val="25000"/>
                </a:schemeClr>
              </a:solidFill>
              <a:cs typeface="+mn-ea"/>
              <a:sym typeface="+mn-lt"/>
            </a:endParaRPr>
          </a:p>
          <a:p>
            <a:r>
              <a:rPr lang="zh-CN" altLang="en-US" sz="2133" b="1" dirty="0">
                <a:solidFill>
                  <a:schemeClr val="tx1">
                    <a:lumMod val="75000"/>
                    <a:lumOff val="25000"/>
                  </a:schemeClr>
                </a:solidFill>
                <a:cs typeface="+mn-ea"/>
                <a:sym typeface="+mn-lt"/>
              </a:rPr>
              <a:t>党员如果没有正当理由，连续六个月不参加党的组织生活，或不交纳党费，或不做党所分配的工作，就被认为是自行脱党。支部大会应当决定把这样的党员除名，并报上级党组织批准。</a:t>
            </a:r>
          </a:p>
          <a:p>
            <a:endParaRPr lang="zh-CN" altLang="en-US" sz="2133" b="1" dirty="0">
              <a:solidFill>
                <a:schemeClr val="tx1">
                  <a:lumMod val="75000"/>
                  <a:lumOff val="25000"/>
                </a:schemeClr>
              </a:solidFill>
              <a:cs typeface="+mn-ea"/>
              <a:sym typeface="+mn-lt"/>
            </a:endParaRPr>
          </a:p>
        </p:txBody>
      </p:sp>
      <p:sp>
        <p:nvSpPr>
          <p:cNvPr id="16" name="矩形 15"/>
          <p:cNvSpPr/>
          <p:nvPr/>
        </p:nvSpPr>
        <p:spPr>
          <a:xfrm>
            <a:off x="660479" y="4733872"/>
            <a:ext cx="4252644" cy="1774588"/>
          </a:xfrm>
          <a:prstGeom prst="rect">
            <a:avLst/>
          </a:prstGeom>
        </p:spPr>
        <p:txBody>
          <a:bodyPr wrap="square">
            <a:spAutoFit/>
          </a:bodyPr>
          <a:lstStyle/>
          <a:p>
            <a:pPr algn="just"/>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400" b="1" dirty="0">
                <a:solidFill>
                  <a:srgbClr val="C00000"/>
                </a:solidFill>
                <a:cs typeface="+mn-ea"/>
                <a:sym typeface="+mn-lt"/>
              </a:rPr>
              <a:t>第九条</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党员有退党的自由。党员要求退党，应当经支部大会讨论后宣布除名，并报上级党组织备案。</a:t>
            </a:r>
          </a:p>
          <a:p>
            <a:pPr algn="just"/>
            <a:r>
              <a:rPr lang="zh-CN" altLang="en-US" sz="2133" b="1" dirty="0">
                <a:solidFill>
                  <a:schemeClr val="tx1">
                    <a:lumMod val="75000"/>
                    <a:lumOff val="25000"/>
                  </a:schemeClr>
                </a:solidFill>
                <a:cs typeface="+mn-ea"/>
                <a:sym typeface="+mn-lt"/>
              </a:rPr>
              <a:t> </a:t>
            </a:r>
          </a:p>
        </p:txBody>
      </p:sp>
      <p:sp>
        <p:nvSpPr>
          <p:cNvPr id="9" name="矩形 8"/>
          <p:cNvSpPr/>
          <p:nvPr/>
        </p:nvSpPr>
        <p:spPr>
          <a:xfrm>
            <a:off x="696686" y="4332182"/>
            <a:ext cx="4148307" cy="21222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p:cNvGrpSpPr/>
          <p:nvPr/>
        </p:nvGrpSpPr>
        <p:grpSpPr>
          <a:xfrm>
            <a:off x="-455316" y="2448690"/>
            <a:ext cx="5368439" cy="1865126"/>
            <a:chOff x="-455316" y="2448690"/>
            <a:chExt cx="5368439" cy="1865126"/>
          </a:xfrm>
        </p:grpSpPr>
        <p:sp>
          <p:nvSpPr>
            <p:cNvPr id="38" name="TextBox 37"/>
            <p:cNvSpPr txBox="1"/>
            <p:nvPr/>
          </p:nvSpPr>
          <p:spPr>
            <a:xfrm>
              <a:off x="-455316" y="2448690"/>
              <a:ext cx="5368439" cy="1865126"/>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员</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退</a:t>
              </a:r>
              <a:r>
                <a:rPr lang="zh-CN" altLang="en-US" sz="4800" b="1" dirty="0">
                  <a:solidFill>
                    <a:srgbClr val="C00000"/>
                  </a:solidFill>
                  <a:cs typeface="+mn-ea"/>
                  <a:sym typeface="+mn-lt"/>
                </a:rPr>
                <a:t>党</a:t>
              </a:r>
            </a:p>
          </p:txBody>
        </p:sp>
        <p:grpSp>
          <p:nvGrpSpPr>
            <p:cNvPr id="10" name="组合 9"/>
            <p:cNvGrpSpPr/>
            <p:nvPr/>
          </p:nvGrpSpPr>
          <p:grpSpPr>
            <a:xfrm>
              <a:off x="804398" y="2560161"/>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4" name="圆角矩形 3"/>
          <p:cNvSpPr/>
          <p:nvPr/>
        </p:nvSpPr>
        <p:spPr>
          <a:xfrm>
            <a:off x="5540828" y="2077153"/>
            <a:ext cx="1389265" cy="1389265"/>
          </a:xfrm>
          <a:prstGeom prst="roundRect">
            <a:avLst>
              <a:gd name="adj" fmla="val 9473"/>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3733" b="1">
                <a:solidFill>
                  <a:schemeClr val="bg1"/>
                </a:solidFill>
                <a:cs typeface="+mn-ea"/>
                <a:sym typeface="+mn-lt"/>
              </a:rPr>
              <a:t>退党</a:t>
            </a:r>
            <a:endParaRPr lang="zh-CN" altLang="en-US" sz="3733" b="1" dirty="0">
              <a:solidFill>
                <a:schemeClr val="bg1"/>
              </a:solidFill>
              <a:cs typeface="+mn-ea"/>
              <a:sym typeface="+mn-lt"/>
            </a:endParaRPr>
          </a:p>
        </p:txBody>
      </p:sp>
      <p:sp>
        <p:nvSpPr>
          <p:cNvPr id="17" name="圆角矩形 16"/>
          <p:cNvSpPr/>
          <p:nvPr/>
        </p:nvSpPr>
        <p:spPr>
          <a:xfrm>
            <a:off x="7784438" y="2077153"/>
            <a:ext cx="1389265" cy="1389265"/>
          </a:xfrm>
          <a:prstGeom prst="roundRect">
            <a:avLst>
              <a:gd name="adj" fmla="val 9473"/>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3733" b="1" dirty="0">
                <a:solidFill>
                  <a:schemeClr val="bg1"/>
                </a:solidFill>
                <a:cs typeface="+mn-ea"/>
                <a:sym typeface="+mn-lt"/>
              </a:rPr>
              <a:t>除名</a:t>
            </a:r>
          </a:p>
        </p:txBody>
      </p:sp>
      <p:sp>
        <p:nvSpPr>
          <p:cNvPr id="18" name="圆角矩形 17"/>
          <p:cNvSpPr/>
          <p:nvPr/>
        </p:nvSpPr>
        <p:spPr>
          <a:xfrm>
            <a:off x="10028048" y="2077153"/>
            <a:ext cx="1389265" cy="1389265"/>
          </a:xfrm>
          <a:prstGeom prst="roundRect">
            <a:avLst>
              <a:gd name="adj" fmla="val 9473"/>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733" b="1" dirty="0">
                <a:solidFill>
                  <a:schemeClr val="bg1"/>
                </a:solidFill>
                <a:cs typeface="+mn-ea"/>
                <a:sym typeface="+mn-lt"/>
              </a:rPr>
              <a:t>自行脱党</a:t>
            </a:r>
          </a:p>
        </p:txBody>
      </p:sp>
      <p:sp>
        <p:nvSpPr>
          <p:cNvPr id="19" name="加号 18"/>
          <p:cNvSpPr/>
          <p:nvPr/>
        </p:nvSpPr>
        <p:spPr>
          <a:xfrm>
            <a:off x="7120655" y="2560161"/>
            <a:ext cx="486181" cy="486181"/>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0" name="加号 19"/>
          <p:cNvSpPr/>
          <p:nvPr/>
        </p:nvSpPr>
        <p:spPr>
          <a:xfrm>
            <a:off x="9357785" y="2560161"/>
            <a:ext cx="486181" cy="486181"/>
          </a:xfrm>
          <a:prstGeom prst="mathPlus">
            <a:avLst>
              <a:gd name="adj1" fmla="val 1708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Tree>
    <p:extLst>
      <p:ext uri="{BB962C8B-B14F-4D97-AF65-F5344CB8AC3E}">
        <p14:creationId xmlns:p14="http://schemas.microsoft.com/office/powerpoint/2010/main" xmlns="" val="284988038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par>
                          <p:cTn id="28" fill="hold">
                            <p:stCondLst>
                              <p:cond delay="3000"/>
                            </p:stCondLst>
                            <p:childTnLst>
                              <p:par>
                                <p:cTn id="29" presetID="53" presetClass="entr" presetSubtype="16" fill="hold" grpId="0" nodeType="after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500" fill="hold"/>
                                        <p:tgtEl>
                                          <p:spTgt spid="17"/>
                                        </p:tgtEl>
                                        <p:attrNameLst>
                                          <p:attrName>ppt_w</p:attrName>
                                        </p:attrNameLst>
                                      </p:cBhvr>
                                      <p:tavLst>
                                        <p:tav tm="0">
                                          <p:val>
                                            <p:fltVal val="0"/>
                                          </p:val>
                                        </p:tav>
                                        <p:tav tm="100000">
                                          <p:val>
                                            <p:strVal val="#ppt_w"/>
                                          </p:val>
                                        </p:tav>
                                      </p:tavLst>
                                    </p:anim>
                                    <p:anim calcmode="lin" valueType="num">
                                      <p:cBhvr>
                                        <p:cTn id="32" dur="500" fill="hold"/>
                                        <p:tgtEl>
                                          <p:spTgt spid="17"/>
                                        </p:tgtEl>
                                        <p:attrNameLst>
                                          <p:attrName>ppt_h</p:attrName>
                                        </p:attrNameLst>
                                      </p:cBhvr>
                                      <p:tavLst>
                                        <p:tav tm="0">
                                          <p:val>
                                            <p:fltVal val="0"/>
                                          </p:val>
                                        </p:tav>
                                        <p:tav tm="100000">
                                          <p:val>
                                            <p:strVal val="#ppt_h"/>
                                          </p:val>
                                        </p:tav>
                                      </p:tavLst>
                                    </p:anim>
                                    <p:animEffect transition="in" filter="fade">
                                      <p:cBhvr>
                                        <p:cTn id="33" dur="500"/>
                                        <p:tgtEl>
                                          <p:spTgt spid="17"/>
                                        </p:tgtEl>
                                      </p:cBhvr>
                                    </p:animEffect>
                                  </p:childTnLst>
                                </p:cTn>
                              </p:par>
                            </p:childTnLst>
                          </p:cTn>
                        </p:par>
                        <p:par>
                          <p:cTn id="34" fill="hold">
                            <p:stCondLst>
                              <p:cond delay="3500"/>
                            </p:stCondLst>
                            <p:childTnLst>
                              <p:par>
                                <p:cTn id="35" presetID="10" presetClass="entr" presetSubtype="0" fill="hold" grpId="0" nodeType="after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par>
                          <p:cTn id="38" fill="hold">
                            <p:stCondLst>
                              <p:cond delay="4000"/>
                            </p:stCondLst>
                            <p:childTnLst>
                              <p:par>
                                <p:cTn id="39" presetID="53" presetClass="entr" presetSubtype="16"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p:cTn id="41" dur="500" fill="hold"/>
                                        <p:tgtEl>
                                          <p:spTgt spid="18"/>
                                        </p:tgtEl>
                                        <p:attrNameLst>
                                          <p:attrName>ppt_w</p:attrName>
                                        </p:attrNameLst>
                                      </p:cBhvr>
                                      <p:tavLst>
                                        <p:tav tm="0">
                                          <p:val>
                                            <p:fltVal val="0"/>
                                          </p:val>
                                        </p:tav>
                                        <p:tav tm="100000">
                                          <p:val>
                                            <p:strVal val="#ppt_w"/>
                                          </p:val>
                                        </p:tav>
                                      </p:tavLst>
                                    </p:anim>
                                    <p:anim calcmode="lin" valueType="num">
                                      <p:cBhvr>
                                        <p:cTn id="42" dur="500" fill="hold"/>
                                        <p:tgtEl>
                                          <p:spTgt spid="18"/>
                                        </p:tgtEl>
                                        <p:attrNameLst>
                                          <p:attrName>ppt_h</p:attrName>
                                        </p:attrNameLst>
                                      </p:cBhvr>
                                      <p:tavLst>
                                        <p:tav tm="0">
                                          <p:val>
                                            <p:fltVal val="0"/>
                                          </p:val>
                                        </p:tav>
                                        <p:tav tm="100000">
                                          <p:val>
                                            <p:strVal val="#ppt_h"/>
                                          </p:val>
                                        </p:tav>
                                      </p:tavLst>
                                    </p:anim>
                                    <p:animEffect transition="in" filter="fade">
                                      <p:cBhvr>
                                        <p:cTn id="43" dur="500"/>
                                        <p:tgtEl>
                                          <p:spTgt spid="18"/>
                                        </p:tgtEl>
                                      </p:cBhvr>
                                    </p:animEffect>
                                  </p:childTnLst>
                                </p:cTn>
                              </p:par>
                            </p:childTnLst>
                          </p:cTn>
                        </p:par>
                        <p:par>
                          <p:cTn id="44" fill="hold">
                            <p:stCondLst>
                              <p:cond delay="4500"/>
                            </p:stCondLst>
                            <p:childTnLst>
                              <p:par>
                                <p:cTn id="45" presetID="42" presetClass="entr" presetSubtype="0" fill="hold" grpId="0" nodeType="after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9" grpId="0" animBg="1"/>
      <p:bldP spid="4" grpId="0" animBg="1"/>
      <p:bldP spid="17" grpId="0" animBg="1"/>
      <p:bldP spid="18" grpId="0" animBg="1"/>
      <p:bldP spid="19" grpId="0" animBg="1"/>
      <p:bldP spid="2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431838" y="3572475"/>
            <a:ext cx="6537791" cy="487896"/>
          </a:xfrm>
        </p:spPr>
        <p:txBody>
          <a:bodyPr/>
          <a:lstStyle/>
          <a:p>
            <a:pPr algn="ctr"/>
            <a:r>
              <a:rPr lang="zh-CN" altLang="en-US" dirty="0" smtClean="0">
                <a:cs typeface="+mn-ea"/>
                <a:sym typeface="+mn-lt"/>
              </a:rPr>
              <a:t>党的组织制度</a:t>
            </a:r>
            <a:endParaRPr lang="zh-CN" altLang="en-US" dirty="0">
              <a:cs typeface="+mn-ea"/>
              <a:sym typeface="+mn-lt"/>
            </a:endParaRPr>
          </a:p>
        </p:txBody>
      </p:sp>
      <p:sp>
        <p:nvSpPr>
          <p:cNvPr id="7" name="矩形 6"/>
          <p:cNvSpPr/>
          <p:nvPr/>
        </p:nvSpPr>
        <p:spPr>
          <a:xfrm>
            <a:off x="4580386" y="2823104"/>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二</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303324749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党的组织制度</a:t>
            </a:r>
            <a:endParaRPr lang="zh-CN" altLang="en-US" dirty="0">
              <a:cs typeface="+mn-ea"/>
              <a:sym typeface="+mn-lt"/>
            </a:endParaRPr>
          </a:p>
        </p:txBody>
      </p:sp>
      <p:sp>
        <p:nvSpPr>
          <p:cNvPr id="39" name="矩形 38"/>
          <p:cNvSpPr/>
          <p:nvPr/>
        </p:nvSpPr>
        <p:spPr>
          <a:xfrm>
            <a:off x="5272354" y="2410542"/>
            <a:ext cx="6663625" cy="1323439"/>
          </a:xfrm>
          <a:prstGeom prst="rect">
            <a:avLst/>
          </a:prstGeom>
          <a:solidFill>
            <a:srgbClr val="C00000"/>
          </a:solidFill>
          <a:effectLst/>
        </p:spPr>
        <p:txBody>
          <a:bodyPr wrap="square">
            <a:spAutoFit/>
          </a:bodyPr>
          <a:lstStyle/>
          <a:p>
            <a:r>
              <a:rPr lang="zh-CN" altLang="en-US" sz="2000" b="1" dirty="0">
                <a:solidFill>
                  <a:schemeClr val="bg1"/>
                </a:solidFill>
                <a:cs typeface="+mn-ea"/>
                <a:sym typeface="+mn-lt"/>
              </a:rPr>
              <a:t>中国共产党是根据自己的纲领和章程，按照民主集中制组织起来的统一整体。民主集中制是我们党的根本组织制度，是全体党员、党的组织和党内活动必须严格遵循的基本准则。</a:t>
            </a:r>
          </a:p>
        </p:txBody>
      </p:sp>
      <p:sp>
        <p:nvSpPr>
          <p:cNvPr id="2" name="矩形 1"/>
          <p:cNvSpPr/>
          <p:nvPr/>
        </p:nvSpPr>
        <p:spPr>
          <a:xfrm>
            <a:off x="5272353" y="5246834"/>
            <a:ext cx="6912768" cy="748795"/>
          </a:xfrm>
          <a:prstGeom prst="rect">
            <a:avLst/>
          </a:prstGeom>
        </p:spPr>
        <p:txBody>
          <a:bodyPr wrap="square">
            <a:spAutoFit/>
          </a:bodyPr>
          <a:lstStyle/>
          <a:p>
            <a:r>
              <a:rPr lang="en-US" altLang="zh-CN" sz="2133" b="1" dirty="0">
                <a:solidFill>
                  <a:srgbClr val="C00000"/>
                </a:solidFill>
                <a:cs typeface="+mn-ea"/>
                <a:sym typeface="+mn-lt"/>
              </a:rPr>
              <a:t>【</a:t>
            </a:r>
            <a:r>
              <a:rPr lang="zh-CN" altLang="zh-CN" sz="2133" b="1" dirty="0">
                <a:solidFill>
                  <a:srgbClr val="C00000"/>
                </a:solidFill>
                <a:cs typeface="+mn-ea"/>
                <a:sym typeface="+mn-lt"/>
              </a:rPr>
              <a:t>第十一至十七条</a:t>
            </a:r>
            <a:r>
              <a:rPr lang="en-US" altLang="zh-CN" sz="2133" b="1" dirty="0">
                <a:solidFill>
                  <a:srgbClr val="C00000"/>
                </a:solidFill>
                <a:cs typeface="+mn-ea"/>
                <a:sym typeface="+mn-lt"/>
              </a:rPr>
              <a:t>】</a:t>
            </a:r>
            <a:r>
              <a:rPr lang="zh-CN" altLang="zh-CN" sz="2133" b="1" dirty="0">
                <a:solidFill>
                  <a:schemeClr val="tx1">
                    <a:lumMod val="75000"/>
                    <a:lumOff val="25000"/>
                  </a:schemeClr>
                </a:solidFill>
                <a:cs typeface="+mn-ea"/>
                <a:sym typeface="+mn-lt"/>
              </a:rPr>
              <a:t>对执行民主集中制的一些相关问题作了规定。</a:t>
            </a:r>
            <a:endParaRPr lang="zh-CN" altLang="en-US" sz="2133" b="1" dirty="0">
              <a:solidFill>
                <a:schemeClr val="tx1">
                  <a:lumMod val="75000"/>
                  <a:lumOff val="25000"/>
                </a:schemeClr>
              </a:solidFill>
              <a:cs typeface="+mn-ea"/>
              <a:sym typeface="+mn-lt"/>
            </a:endParaRPr>
          </a:p>
        </p:txBody>
      </p:sp>
      <p:sp>
        <p:nvSpPr>
          <p:cNvPr id="5" name="矩形 4"/>
          <p:cNvSpPr/>
          <p:nvPr/>
        </p:nvSpPr>
        <p:spPr>
          <a:xfrm>
            <a:off x="5272353" y="4185472"/>
            <a:ext cx="6912768" cy="748795"/>
          </a:xfrm>
          <a:prstGeom prst="rect">
            <a:avLst/>
          </a:prstGeom>
        </p:spPr>
        <p:txBody>
          <a:bodyPr wrap="square">
            <a:spAutoFit/>
          </a:bodyPr>
          <a:lstStyle/>
          <a:p>
            <a:r>
              <a:rPr lang="en-US" altLang="zh-CN" sz="2133" b="1" dirty="0">
                <a:solidFill>
                  <a:srgbClr val="C00000"/>
                </a:solidFill>
                <a:cs typeface="+mn-ea"/>
                <a:sym typeface="+mn-lt"/>
              </a:rPr>
              <a:t>【</a:t>
            </a:r>
            <a:r>
              <a:rPr lang="zh-CN" altLang="zh-CN" sz="2133" b="1" dirty="0">
                <a:solidFill>
                  <a:srgbClr val="C00000"/>
                </a:solidFill>
                <a:cs typeface="+mn-ea"/>
                <a:sym typeface="+mn-lt"/>
              </a:rPr>
              <a:t>第十条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党是根据自己的纲领和章程，按照民主集中制组织起来的统一整体。</a:t>
            </a:r>
          </a:p>
        </p:txBody>
      </p:sp>
      <p:sp>
        <p:nvSpPr>
          <p:cNvPr id="23" name="矩形 22"/>
          <p:cNvSpPr/>
          <p:nvPr/>
        </p:nvSpPr>
        <p:spPr>
          <a:xfrm>
            <a:off x="694885" y="4815080"/>
            <a:ext cx="4441008" cy="1175771"/>
          </a:xfrm>
          <a:prstGeom prst="rect">
            <a:avLst/>
          </a:prstGeom>
        </p:spPr>
        <p:txBody>
          <a:bodyPr wrap="square">
            <a:spAutoFit/>
          </a:bodyPr>
          <a:lstStyle/>
          <a:p>
            <a:pPr algn="just">
              <a:lnSpc>
                <a:spcPct val="120000"/>
              </a:lnSpc>
            </a:pPr>
            <a:r>
              <a:rPr lang="zh-CN" altLang="en-US" sz="2133" b="1" dirty="0">
                <a:solidFill>
                  <a:srgbClr val="C00000"/>
                </a:solidFill>
                <a:cs typeface="+mn-ea"/>
                <a:sym typeface="+mn-lt"/>
              </a:rPr>
              <a:t>第二章</a:t>
            </a:r>
            <a:r>
              <a:rPr lang="en-US" altLang="zh-CN" sz="2133" b="1" dirty="0">
                <a:solidFill>
                  <a:srgbClr val="C00000"/>
                </a:solidFill>
                <a:cs typeface="+mn-ea"/>
                <a:sym typeface="+mn-lt"/>
              </a:rPr>
              <a:t>【</a:t>
            </a:r>
            <a:r>
              <a:rPr lang="zh-CN" altLang="en-US" sz="2133" b="1" dirty="0">
                <a:solidFill>
                  <a:srgbClr val="C00000"/>
                </a:solidFill>
                <a:cs typeface="+mn-ea"/>
                <a:sym typeface="+mn-lt"/>
              </a:rPr>
              <a:t>共八条</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明确规定了民主集中制的六条基本原则，对执行民主集中制的一些相关问题作了具体规定。</a:t>
            </a:r>
          </a:p>
        </p:txBody>
      </p:sp>
      <p:grpSp>
        <p:nvGrpSpPr>
          <p:cNvPr id="4" name="组合 3"/>
          <p:cNvGrpSpPr/>
          <p:nvPr/>
        </p:nvGrpSpPr>
        <p:grpSpPr>
          <a:xfrm>
            <a:off x="-627460" y="1947393"/>
            <a:ext cx="5368439" cy="2460751"/>
            <a:chOff x="-627460" y="1947393"/>
            <a:chExt cx="5368439" cy="2460751"/>
          </a:xfrm>
        </p:grpSpPr>
        <p:sp>
          <p:nvSpPr>
            <p:cNvPr id="38" name="TextBox 37"/>
            <p:cNvSpPr txBox="1"/>
            <p:nvPr/>
          </p:nvSpPr>
          <p:spPr>
            <a:xfrm>
              <a:off x="-627460" y="3505781"/>
              <a:ext cx="5368439" cy="902363"/>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党的组织制度</a:t>
              </a:r>
            </a:p>
          </p:txBody>
        </p:sp>
        <p:grpSp>
          <p:nvGrpSpPr>
            <p:cNvPr id="8" name="组合 7"/>
            <p:cNvGrpSpPr/>
            <p:nvPr/>
          </p:nvGrpSpPr>
          <p:grpSpPr>
            <a:xfrm>
              <a:off x="1501084" y="1947393"/>
              <a:ext cx="2566372" cy="1521577"/>
              <a:chOff x="701793" y="2226168"/>
              <a:chExt cx="2566372" cy="1521577"/>
            </a:xfrm>
          </p:grpSpPr>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1" name="矩形 10"/>
          <p:cNvSpPr/>
          <p:nvPr/>
        </p:nvSpPr>
        <p:spPr>
          <a:xfrm>
            <a:off x="757849" y="444137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5793078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barn(inVertical)">
                                      <p:cBhvr>
                                        <p:cTn id="21" dur="500"/>
                                        <p:tgtEl>
                                          <p:spTgt spid="39"/>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42" presetClass="entr" presetSubtype="0" fill="hold" grpId="0"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p:bldP spid="5" grpId="0"/>
      <p:bldP spid="23" grpId="0"/>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07435" y="390484"/>
            <a:ext cx="7393616" cy="768349"/>
          </a:xfrm>
        </p:spPr>
        <p:txBody>
          <a:bodyPr>
            <a:normAutofit/>
          </a:bodyPr>
          <a:lstStyle/>
          <a:p>
            <a:pPr>
              <a:lnSpc>
                <a:spcPct val="120000"/>
              </a:lnSpc>
              <a:spcBef>
                <a:spcPct val="0"/>
              </a:spcBef>
            </a:pPr>
            <a:r>
              <a:rPr lang="zh-CN" altLang="en-US" dirty="0" smtClean="0">
                <a:cs typeface="+mn-ea"/>
                <a:sym typeface="+mn-lt"/>
              </a:rPr>
              <a:t>党的民主集中制的基本原则</a:t>
            </a:r>
            <a:endParaRPr lang="zh-CN" altLang="en-US" dirty="0">
              <a:cs typeface="+mn-ea"/>
              <a:sym typeface="+mn-lt"/>
            </a:endParaRPr>
          </a:p>
        </p:txBody>
      </p:sp>
      <p:sp>
        <p:nvSpPr>
          <p:cNvPr id="2" name="矩形 1"/>
          <p:cNvSpPr/>
          <p:nvPr/>
        </p:nvSpPr>
        <p:spPr>
          <a:xfrm>
            <a:off x="673987" y="1745047"/>
            <a:ext cx="6720747" cy="1348429"/>
          </a:xfrm>
          <a:prstGeom prst="rect">
            <a:avLst/>
          </a:prstGeom>
          <a:ln>
            <a:solidFill>
              <a:srgbClr val="C00000"/>
            </a:solidFill>
          </a:ln>
        </p:spPr>
        <p:txBody>
          <a:bodyPr wrap="square" anchor="ctr" anchorCtr="1">
            <a:no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一</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党员个人服从党的组织，少数服从多数，下级组织服从上级组织，全党各个组织和全体党员服从党的全国代表大会和中央委员会。</a:t>
            </a:r>
            <a:r>
              <a:rPr lang="en-US" altLang="zh-CN" sz="1867" b="1" dirty="0">
                <a:solidFill>
                  <a:schemeClr val="tx1">
                    <a:lumMod val="75000"/>
                    <a:lumOff val="25000"/>
                  </a:schemeClr>
                </a:solidFill>
                <a:cs typeface="+mn-ea"/>
                <a:sym typeface="+mn-lt"/>
              </a:rPr>
              <a:t> </a:t>
            </a:r>
            <a:endParaRPr lang="zh-CN" altLang="zh-CN" sz="1867" b="1" dirty="0">
              <a:solidFill>
                <a:schemeClr val="tx1">
                  <a:lumMod val="75000"/>
                  <a:lumOff val="25000"/>
                </a:schemeClr>
              </a:solidFill>
              <a:cs typeface="+mn-ea"/>
              <a:sym typeface="+mn-lt"/>
            </a:endParaRPr>
          </a:p>
        </p:txBody>
      </p:sp>
      <p:sp>
        <p:nvSpPr>
          <p:cNvPr id="5" name="矩形 4"/>
          <p:cNvSpPr/>
          <p:nvPr/>
        </p:nvSpPr>
        <p:spPr>
          <a:xfrm>
            <a:off x="673987" y="4358044"/>
            <a:ext cx="6720747" cy="1789003"/>
          </a:xfrm>
          <a:prstGeom prst="rect">
            <a:avLst/>
          </a:prstGeom>
          <a:ln>
            <a:solidFill>
              <a:srgbClr val="C00000"/>
            </a:solidFill>
          </a:ln>
        </p:spPr>
        <p:txBody>
          <a:bodyPr wrap="square" anchor="ctr" anchorCtr="1">
            <a:no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三</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党的最高领导机关，是党的全国代表大会和它所产生的中央委员会。党的地方各级领导机关，是党的地方各级代表大会和它们所产生的委员会。党的各级委员会向同级的代表大会负责并报告工作。</a:t>
            </a:r>
            <a:r>
              <a:rPr lang="en-US" altLang="zh-CN" sz="1867" b="1" dirty="0">
                <a:solidFill>
                  <a:schemeClr val="tx1">
                    <a:lumMod val="75000"/>
                    <a:lumOff val="25000"/>
                  </a:schemeClr>
                </a:solidFill>
                <a:cs typeface="+mn-ea"/>
                <a:sym typeface="+mn-lt"/>
              </a:rPr>
              <a:t>        </a:t>
            </a:r>
            <a:endParaRPr lang="zh-CN" altLang="zh-CN" sz="1867" b="1" dirty="0">
              <a:solidFill>
                <a:schemeClr val="tx1">
                  <a:lumMod val="75000"/>
                  <a:lumOff val="25000"/>
                </a:schemeClr>
              </a:solidFill>
              <a:cs typeface="+mn-ea"/>
              <a:sym typeface="+mn-lt"/>
            </a:endParaRPr>
          </a:p>
        </p:txBody>
      </p:sp>
      <p:sp>
        <p:nvSpPr>
          <p:cNvPr id="6" name="矩形 5"/>
          <p:cNvSpPr/>
          <p:nvPr/>
        </p:nvSpPr>
        <p:spPr>
          <a:xfrm>
            <a:off x="673987" y="3254367"/>
            <a:ext cx="6720747" cy="942785"/>
          </a:xfrm>
          <a:prstGeom prst="rect">
            <a:avLst/>
          </a:prstGeom>
          <a:ln>
            <a:solidFill>
              <a:srgbClr val="C00000"/>
            </a:solidFill>
          </a:ln>
        </p:spPr>
        <p:txBody>
          <a:bodyPr wrap="square" anchor="ctr" anchorCtr="1">
            <a:noAutofit/>
          </a:bodyPr>
          <a:lstStyle/>
          <a:p>
            <a:pPr algn="just">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二</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党的各级领导机关，除它们派出的代表机关和在非党组织中的党组外，都由选举产生</a:t>
            </a:r>
            <a:r>
              <a:rPr lang="zh-CN" altLang="zh-CN" sz="1867" b="1" dirty="0" smtClean="0">
                <a:solidFill>
                  <a:schemeClr val="tx1">
                    <a:lumMod val="75000"/>
                    <a:lumOff val="25000"/>
                  </a:schemeClr>
                </a:solidFill>
                <a:cs typeface="+mn-ea"/>
                <a:sym typeface="+mn-lt"/>
              </a:rPr>
              <a:t>。</a:t>
            </a:r>
            <a:endParaRPr lang="zh-CN" altLang="zh-CN" sz="1867" b="1" dirty="0">
              <a:solidFill>
                <a:schemeClr val="tx1">
                  <a:lumMod val="75000"/>
                  <a:lumOff val="25000"/>
                </a:schemeClr>
              </a:solidFill>
              <a:cs typeface="+mn-ea"/>
              <a:sym typeface="+mn-lt"/>
            </a:endParaRPr>
          </a:p>
        </p:txBody>
      </p:sp>
      <p:grpSp>
        <p:nvGrpSpPr>
          <p:cNvPr id="11" name="组合 10"/>
          <p:cNvGrpSpPr/>
          <p:nvPr/>
        </p:nvGrpSpPr>
        <p:grpSpPr>
          <a:xfrm>
            <a:off x="7889559" y="3803820"/>
            <a:ext cx="3769178" cy="2151648"/>
            <a:chOff x="7889559" y="3803820"/>
            <a:chExt cx="3769178" cy="2151648"/>
          </a:xfrm>
        </p:grpSpPr>
        <p:sp>
          <p:nvSpPr>
            <p:cNvPr id="10" name="圆角矩形 9"/>
            <p:cNvSpPr/>
            <p:nvPr/>
          </p:nvSpPr>
          <p:spPr>
            <a:xfrm>
              <a:off x="7889559" y="3803820"/>
              <a:ext cx="3769178" cy="2151648"/>
            </a:xfrm>
            <a:prstGeom prst="roundRect">
              <a:avLst>
                <a:gd name="adj" fmla="val 100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7965759" y="4094814"/>
              <a:ext cx="3616778" cy="1569660"/>
            </a:xfrm>
            <a:prstGeom prst="rect">
              <a:avLst/>
            </a:prstGeom>
            <a:noFill/>
          </p:spPr>
          <p:txBody>
            <a:bodyPr wrap="square" rtlCol="0">
              <a:spAutoFit/>
            </a:bodyPr>
            <a:lstStyle/>
            <a:p>
              <a:pPr algn="ctr">
                <a:lnSpc>
                  <a:spcPct val="120000"/>
                </a:lnSpc>
              </a:pPr>
              <a:r>
                <a:rPr lang="zh-CN" altLang="en-US" sz="4000" b="1" dirty="0">
                  <a:solidFill>
                    <a:schemeClr val="bg1"/>
                  </a:solidFill>
                  <a:cs typeface="+mn-ea"/>
                  <a:sym typeface="+mn-lt"/>
                </a:rPr>
                <a:t>民主集中制</a:t>
              </a:r>
              <a:endParaRPr lang="en-US" altLang="zh-CN" sz="4000" b="1" dirty="0">
                <a:solidFill>
                  <a:schemeClr val="bg1"/>
                </a:solidFill>
                <a:cs typeface="+mn-ea"/>
                <a:sym typeface="+mn-lt"/>
              </a:endParaRPr>
            </a:p>
            <a:p>
              <a:pPr algn="ctr">
                <a:lnSpc>
                  <a:spcPct val="120000"/>
                </a:lnSpc>
              </a:pPr>
              <a:r>
                <a:rPr lang="zh-CN" altLang="en-US" sz="4000" b="1" dirty="0">
                  <a:solidFill>
                    <a:schemeClr val="bg1"/>
                  </a:solidFill>
                  <a:cs typeface="+mn-ea"/>
                  <a:sym typeface="+mn-lt"/>
                </a:rPr>
                <a:t>六项基本原则</a:t>
              </a:r>
            </a:p>
          </p:txBody>
        </p:sp>
      </p:grpSp>
      <p:grpSp>
        <p:nvGrpSpPr>
          <p:cNvPr id="7" name="组合 6"/>
          <p:cNvGrpSpPr/>
          <p:nvPr/>
        </p:nvGrpSpPr>
        <p:grpSpPr>
          <a:xfrm>
            <a:off x="8490962" y="1987989"/>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Tree>
    <p:extLst>
      <p:ext uri="{BB962C8B-B14F-4D97-AF65-F5344CB8AC3E}">
        <p14:creationId xmlns:p14="http://schemas.microsoft.com/office/powerpoint/2010/main" xmlns="" val="303302518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a:xfrm>
            <a:off x="1007435" y="390484"/>
            <a:ext cx="7393616" cy="768349"/>
          </a:xfrm>
        </p:spPr>
        <p:txBody>
          <a:bodyPr>
            <a:normAutofit/>
          </a:bodyPr>
          <a:lstStyle/>
          <a:p>
            <a:pPr>
              <a:lnSpc>
                <a:spcPct val="120000"/>
              </a:lnSpc>
              <a:spcBef>
                <a:spcPct val="0"/>
              </a:spcBef>
            </a:pPr>
            <a:r>
              <a:rPr lang="zh-CN" altLang="en-US" dirty="0" smtClean="0">
                <a:cs typeface="+mn-ea"/>
                <a:sym typeface="+mn-lt"/>
              </a:rPr>
              <a:t>党的民主集中制的基本原则</a:t>
            </a:r>
            <a:endParaRPr lang="zh-CN" altLang="en-US" dirty="0">
              <a:cs typeface="+mn-ea"/>
              <a:sym typeface="+mn-lt"/>
            </a:endParaRPr>
          </a:p>
        </p:txBody>
      </p:sp>
      <p:grpSp>
        <p:nvGrpSpPr>
          <p:cNvPr id="4" name="组合 3"/>
          <p:cNvGrpSpPr/>
          <p:nvPr/>
        </p:nvGrpSpPr>
        <p:grpSpPr>
          <a:xfrm>
            <a:off x="574222" y="3803820"/>
            <a:ext cx="3769178" cy="2151648"/>
            <a:chOff x="574222" y="3803820"/>
            <a:chExt cx="3769178" cy="2151648"/>
          </a:xfrm>
        </p:grpSpPr>
        <p:sp>
          <p:nvSpPr>
            <p:cNvPr id="10" name="圆角矩形 9"/>
            <p:cNvSpPr/>
            <p:nvPr/>
          </p:nvSpPr>
          <p:spPr>
            <a:xfrm>
              <a:off x="574222" y="3803820"/>
              <a:ext cx="3769178" cy="2151648"/>
            </a:xfrm>
            <a:prstGeom prst="roundRect">
              <a:avLst>
                <a:gd name="adj" fmla="val 10004"/>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650422" y="4094814"/>
              <a:ext cx="3616778" cy="1569660"/>
            </a:xfrm>
            <a:prstGeom prst="rect">
              <a:avLst/>
            </a:prstGeom>
            <a:noFill/>
          </p:spPr>
          <p:txBody>
            <a:bodyPr wrap="square" rtlCol="0">
              <a:spAutoFit/>
            </a:bodyPr>
            <a:lstStyle/>
            <a:p>
              <a:pPr algn="ctr">
                <a:lnSpc>
                  <a:spcPct val="120000"/>
                </a:lnSpc>
              </a:pPr>
              <a:r>
                <a:rPr lang="zh-CN" altLang="en-US" sz="4000" b="1" dirty="0">
                  <a:solidFill>
                    <a:schemeClr val="bg1"/>
                  </a:solidFill>
                  <a:cs typeface="+mn-ea"/>
                  <a:sym typeface="+mn-lt"/>
                </a:rPr>
                <a:t>民主集中制</a:t>
              </a:r>
              <a:endParaRPr lang="en-US" altLang="zh-CN" sz="4000" b="1" dirty="0">
                <a:solidFill>
                  <a:schemeClr val="bg1"/>
                </a:solidFill>
                <a:cs typeface="+mn-ea"/>
                <a:sym typeface="+mn-lt"/>
              </a:endParaRPr>
            </a:p>
            <a:p>
              <a:pPr algn="ctr">
                <a:lnSpc>
                  <a:spcPct val="120000"/>
                </a:lnSpc>
              </a:pPr>
              <a:r>
                <a:rPr lang="zh-CN" altLang="en-US" sz="4000" b="1" dirty="0">
                  <a:solidFill>
                    <a:schemeClr val="bg1"/>
                  </a:solidFill>
                  <a:cs typeface="+mn-ea"/>
                  <a:sym typeface="+mn-lt"/>
                </a:rPr>
                <a:t>六项基本原则</a:t>
              </a:r>
            </a:p>
          </p:txBody>
        </p:sp>
      </p:grpSp>
      <p:grpSp>
        <p:nvGrpSpPr>
          <p:cNvPr id="7" name="组合 6"/>
          <p:cNvGrpSpPr/>
          <p:nvPr/>
        </p:nvGrpSpPr>
        <p:grpSpPr>
          <a:xfrm>
            <a:off x="1175625" y="1987989"/>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11" name="矩形 10"/>
          <p:cNvSpPr/>
          <p:nvPr/>
        </p:nvSpPr>
        <p:spPr>
          <a:xfrm>
            <a:off x="4637490" y="1611087"/>
            <a:ext cx="7104789" cy="1937091"/>
          </a:xfrm>
          <a:prstGeom prst="rect">
            <a:avLst/>
          </a:prstGeom>
          <a:ln>
            <a:solidFill>
              <a:srgbClr val="C00000"/>
            </a:solidFill>
          </a:ln>
        </p:spPr>
        <p:txBody>
          <a:bodyPr wrap="square" anchor="ctr" anchorCtr="1">
            <a:noAutofit/>
          </a:bodyPr>
          <a:lstStyle/>
          <a:p>
            <a:pPr lvl="0">
              <a:lnSpc>
                <a:spcPct val="120000"/>
              </a:lnSpc>
            </a:pPr>
            <a:r>
              <a:rPr lang="en-US" altLang="zh-CN" b="1" dirty="0">
                <a:solidFill>
                  <a:srgbClr val="C00000"/>
                </a:solidFill>
                <a:cs typeface="+mn-ea"/>
                <a:sym typeface="+mn-lt"/>
              </a:rPr>
              <a:t>【</a:t>
            </a:r>
            <a:r>
              <a:rPr lang="zh-CN" altLang="en-US" b="1" dirty="0">
                <a:solidFill>
                  <a:srgbClr val="C00000"/>
                </a:solidFill>
                <a:cs typeface="+mn-ea"/>
                <a:sym typeface="+mn-lt"/>
              </a:rPr>
              <a:t>四</a:t>
            </a:r>
            <a:r>
              <a:rPr lang="en-US" altLang="zh-CN" b="1" dirty="0">
                <a:solidFill>
                  <a:srgbClr val="C00000"/>
                </a:solidFill>
                <a:cs typeface="+mn-ea"/>
                <a:sym typeface="+mn-lt"/>
              </a:rPr>
              <a:t>】</a:t>
            </a:r>
            <a:r>
              <a:rPr lang="zh-CN" altLang="zh-CN" b="1" dirty="0">
                <a:solidFill>
                  <a:srgbClr val="000000">
                    <a:lumMod val="75000"/>
                    <a:lumOff val="25000"/>
                  </a:srgbClr>
                </a:solidFill>
                <a:cs typeface="+mn-ea"/>
                <a:sym typeface="+mn-lt"/>
              </a:rPr>
              <a:t>党的上级组织要经常听取下级组织和党员群众的意见，及时解决他们提出的问题。党的下级组织既要向上级组织请示和报告工作，又要独立负责地解决自己职责范围内的问题。上下级组织之间要互通情报、互相支持和互相监督。党的各级组织要按规定实行党务公开，使党员对党内事务有更多的了解和参与。</a:t>
            </a:r>
          </a:p>
        </p:txBody>
      </p:sp>
      <p:sp>
        <p:nvSpPr>
          <p:cNvPr id="12" name="矩形 11"/>
          <p:cNvSpPr/>
          <p:nvPr/>
        </p:nvSpPr>
        <p:spPr>
          <a:xfrm>
            <a:off x="4637489" y="3670356"/>
            <a:ext cx="7081488" cy="1571786"/>
          </a:xfrm>
          <a:prstGeom prst="rect">
            <a:avLst/>
          </a:prstGeom>
          <a:ln>
            <a:solidFill>
              <a:srgbClr val="C00000"/>
            </a:solidFill>
          </a:ln>
        </p:spPr>
        <p:txBody>
          <a:bodyPr wrap="square" anchor="ctr" anchorCtr="1">
            <a:noAutofit/>
          </a:bodyPr>
          <a:lstStyle/>
          <a:p>
            <a:pPr lvl="0">
              <a:lnSpc>
                <a:spcPct val="120000"/>
              </a:lnSpc>
            </a:pPr>
            <a:r>
              <a:rPr lang="en-US" altLang="zh-CN" b="1" dirty="0">
                <a:solidFill>
                  <a:srgbClr val="C00000"/>
                </a:solidFill>
                <a:cs typeface="+mn-ea"/>
                <a:sym typeface="+mn-lt"/>
              </a:rPr>
              <a:t>【</a:t>
            </a:r>
            <a:r>
              <a:rPr lang="zh-CN" altLang="en-US" b="1" dirty="0">
                <a:solidFill>
                  <a:srgbClr val="C00000"/>
                </a:solidFill>
                <a:cs typeface="+mn-ea"/>
                <a:sym typeface="+mn-lt"/>
              </a:rPr>
              <a:t>五</a:t>
            </a:r>
            <a:r>
              <a:rPr lang="en-US" altLang="zh-CN" b="1" dirty="0">
                <a:solidFill>
                  <a:srgbClr val="C00000"/>
                </a:solidFill>
                <a:cs typeface="+mn-ea"/>
                <a:sym typeface="+mn-lt"/>
              </a:rPr>
              <a:t>】</a:t>
            </a:r>
            <a:r>
              <a:rPr lang="zh-CN" altLang="zh-CN" b="1" dirty="0">
                <a:solidFill>
                  <a:srgbClr val="000000">
                    <a:lumMod val="75000"/>
                    <a:lumOff val="25000"/>
                  </a:srgbClr>
                </a:solidFill>
                <a:cs typeface="+mn-ea"/>
                <a:sym typeface="+mn-lt"/>
              </a:rPr>
              <a:t>党的各级委员会实行集体领导和个人分工负责相结合的制度。凡属重大问题都要按照集体领导、民主集中、个别酝酿、会议决定的原则，由党的委员会集体讨论，作出决定；委员会成员要根据集体的决定和分工，切实履行自己的职责。</a:t>
            </a:r>
          </a:p>
        </p:txBody>
      </p:sp>
      <p:sp>
        <p:nvSpPr>
          <p:cNvPr id="13" name="矩形 12"/>
          <p:cNvSpPr/>
          <p:nvPr/>
        </p:nvSpPr>
        <p:spPr>
          <a:xfrm>
            <a:off x="4637489" y="5415970"/>
            <a:ext cx="7089255" cy="832084"/>
          </a:xfrm>
          <a:prstGeom prst="rect">
            <a:avLst/>
          </a:prstGeom>
          <a:ln>
            <a:solidFill>
              <a:srgbClr val="C00000"/>
            </a:solidFill>
          </a:ln>
        </p:spPr>
        <p:txBody>
          <a:bodyPr wrap="square" anchor="ctr" anchorCtr="1">
            <a:noAutofit/>
          </a:bodyPr>
          <a:lstStyle/>
          <a:p>
            <a:pPr lvl="0">
              <a:lnSpc>
                <a:spcPct val="120000"/>
              </a:lnSpc>
            </a:pPr>
            <a:r>
              <a:rPr lang="en-US" altLang="zh-CN" b="1" dirty="0">
                <a:solidFill>
                  <a:srgbClr val="C00000"/>
                </a:solidFill>
                <a:cs typeface="+mn-ea"/>
                <a:sym typeface="+mn-lt"/>
              </a:rPr>
              <a:t>【</a:t>
            </a:r>
            <a:r>
              <a:rPr lang="zh-CN" altLang="en-US" b="1" dirty="0">
                <a:solidFill>
                  <a:srgbClr val="C00000"/>
                </a:solidFill>
                <a:cs typeface="+mn-ea"/>
                <a:sym typeface="+mn-lt"/>
              </a:rPr>
              <a:t>六</a:t>
            </a:r>
            <a:r>
              <a:rPr lang="en-US" altLang="zh-CN" b="1" dirty="0">
                <a:solidFill>
                  <a:srgbClr val="C00000"/>
                </a:solidFill>
                <a:cs typeface="+mn-ea"/>
                <a:sym typeface="+mn-lt"/>
              </a:rPr>
              <a:t>】</a:t>
            </a:r>
            <a:r>
              <a:rPr lang="zh-CN" altLang="zh-CN" b="1" dirty="0">
                <a:solidFill>
                  <a:srgbClr val="000000">
                    <a:lumMod val="75000"/>
                    <a:lumOff val="25000"/>
                  </a:srgbClr>
                </a:solidFill>
                <a:cs typeface="+mn-ea"/>
                <a:sym typeface="+mn-lt"/>
              </a:rPr>
              <a:t>党禁止任何形式的个人崇拜。要保证党的领导人的活动处于党和人民的监督之下，同时维护一切代表党和人民利益的领导人的威信。</a:t>
            </a:r>
          </a:p>
        </p:txBody>
      </p:sp>
    </p:spTree>
    <p:extLst>
      <p:ext uri="{BB962C8B-B14F-4D97-AF65-F5344CB8AC3E}">
        <p14:creationId xmlns:p14="http://schemas.microsoft.com/office/powerpoint/2010/main" xmlns="" val="26458086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432021" y="3861954"/>
            <a:ext cx="6537791" cy="502740"/>
          </a:xfrm>
        </p:spPr>
        <p:txBody>
          <a:bodyPr/>
          <a:lstStyle/>
          <a:p>
            <a:pPr algn="ctr"/>
            <a:r>
              <a:rPr lang="zh-CN" altLang="en-US" dirty="0" smtClean="0">
                <a:cs typeface="+mn-ea"/>
                <a:sym typeface="+mn-lt"/>
              </a:rPr>
              <a:t>党的组织体系</a:t>
            </a:r>
            <a:endParaRPr lang="zh-CN" altLang="en-US" dirty="0">
              <a:cs typeface="+mn-ea"/>
              <a:sym typeface="+mn-lt"/>
            </a:endParaRPr>
          </a:p>
        </p:txBody>
      </p:sp>
      <p:sp>
        <p:nvSpPr>
          <p:cNvPr id="3" name="矩形 2"/>
          <p:cNvSpPr/>
          <p:nvPr/>
        </p:nvSpPr>
        <p:spPr>
          <a:xfrm>
            <a:off x="6081712" y="2229411"/>
            <a:ext cx="3536422" cy="830997"/>
          </a:xfrm>
          <a:prstGeom prst="rect">
            <a:avLst/>
          </a:prstGeom>
        </p:spPr>
        <p:txBody>
          <a:bodyPr wrap="square">
            <a:spAutoFit/>
          </a:bodyPr>
          <a:lstStyle/>
          <a:p>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第三章</a:t>
            </a: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四</a:t>
            </a:r>
            <a:r>
              <a:rPr lang="zh-CN" altLang="zh-CN" sz="2400" b="1" dirty="0">
                <a:solidFill>
                  <a:schemeClr val="tx1">
                    <a:lumMod val="75000"/>
                    <a:lumOff val="25000"/>
                  </a:schemeClr>
                </a:solidFill>
                <a:cs typeface="+mn-ea"/>
                <a:sym typeface="+mn-lt"/>
              </a:rPr>
              <a:t>章</a:t>
            </a:r>
            <a:r>
              <a:rPr lang="en-US" altLang="zh-CN" sz="2400" b="1" dirty="0" smtClean="0">
                <a:solidFill>
                  <a:schemeClr val="tx1">
                    <a:lumMod val="75000"/>
                    <a:lumOff val="25000"/>
                  </a:schemeClr>
                </a:solidFill>
                <a:cs typeface="+mn-ea"/>
                <a:sym typeface="+mn-lt"/>
              </a:rPr>
              <a:t>】</a:t>
            </a:r>
          </a:p>
          <a:p>
            <a:r>
              <a:rPr lang="en-US" altLang="zh-CN" sz="2400" b="1" dirty="0" smtClean="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五</a:t>
            </a:r>
            <a:r>
              <a:rPr lang="zh-CN" altLang="zh-CN" sz="2400" b="1" dirty="0">
                <a:solidFill>
                  <a:schemeClr val="tx1">
                    <a:lumMod val="75000"/>
                    <a:lumOff val="25000"/>
                  </a:schemeClr>
                </a:solidFill>
                <a:cs typeface="+mn-ea"/>
                <a:sym typeface="+mn-lt"/>
              </a:rPr>
              <a:t>章</a:t>
            </a:r>
            <a:r>
              <a:rPr lang="en-US" altLang="zh-CN" sz="2400" b="1" dirty="0" smtClean="0">
                <a:solidFill>
                  <a:schemeClr val="tx1">
                    <a:lumMod val="75000"/>
                    <a:lumOff val="25000"/>
                  </a:schemeClr>
                </a:solidFill>
                <a:cs typeface="+mn-ea"/>
                <a:sym typeface="+mn-lt"/>
              </a:rPr>
              <a:t>】【</a:t>
            </a:r>
            <a:r>
              <a:rPr lang="zh-CN" altLang="en-US" sz="2400" b="1" dirty="0">
                <a:solidFill>
                  <a:schemeClr val="tx1">
                    <a:lumMod val="75000"/>
                    <a:lumOff val="25000"/>
                  </a:schemeClr>
                </a:solidFill>
                <a:cs typeface="+mn-ea"/>
                <a:sym typeface="+mn-lt"/>
              </a:rPr>
              <a:t>第九章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422979968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53649" y="2020025"/>
            <a:ext cx="5183400" cy="1295850"/>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党的组织体系</a:t>
            </a:r>
            <a:endParaRPr lang="zh-CN" altLang="en-US" dirty="0">
              <a:cs typeface="+mn-ea"/>
              <a:sym typeface="+mn-lt"/>
            </a:endParaRPr>
          </a:p>
        </p:txBody>
      </p:sp>
      <p:sp>
        <p:nvSpPr>
          <p:cNvPr id="39" name="矩形 38"/>
          <p:cNvSpPr/>
          <p:nvPr/>
        </p:nvSpPr>
        <p:spPr>
          <a:xfrm>
            <a:off x="694886" y="4737854"/>
            <a:ext cx="6361221" cy="789896"/>
          </a:xfrm>
          <a:prstGeom prst="rect">
            <a:avLst/>
          </a:prstGeom>
        </p:spPr>
        <p:txBody>
          <a:bodyPr wrap="square">
            <a:spAutoFit/>
          </a:bodyPr>
          <a:lstStyle/>
          <a:p>
            <a:r>
              <a:rPr lang="en-US" altLang="zh-CN" sz="2400" b="1" dirty="0">
                <a:solidFill>
                  <a:srgbClr val="C00000"/>
                </a:solidFill>
                <a:cs typeface="+mn-ea"/>
                <a:sym typeface="+mn-lt"/>
              </a:rPr>
              <a:t>【</a:t>
            </a:r>
            <a:r>
              <a:rPr lang="zh-CN" altLang="en-US" sz="2400" b="1" dirty="0">
                <a:solidFill>
                  <a:srgbClr val="C00000"/>
                </a:solidFill>
                <a:cs typeface="+mn-ea"/>
                <a:sym typeface="+mn-lt"/>
              </a:rPr>
              <a:t>党的组织体系</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包括党的中央组织、党的地方组织、党的基层组织和党组。</a:t>
            </a:r>
            <a:endParaRPr lang="zh-CN" altLang="en-US" sz="1867" b="1" dirty="0">
              <a:solidFill>
                <a:schemeClr val="tx1">
                  <a:lumMod val="75000"/>
                  <a:lumOff val="25000"/>
                </a:schemeClr>
              </a:solidFill>
              <a:cs typeface="+mn-ea"/>
              <a:sym typeface="+mn-lt"/>
            </a:endParaRPr>
          </a:p>
        </p:txBody>
      </p:sp>
      <p:grpSp>
        <p:nvGrpSpPr>
          <p:cNvPr id="12" name="组合 11"/>
          <p:cNvGrpSpPr/>
          <p:nvPr/>
        </p:nvGrpSpPr>
        <p:grpSpPr>
          <a:xfrm>
            <a:off x="7621760" y="2283944"/>
            <a:ext cx="3952464" cy="502766"/>
            <a:chOff x="7621760" y="2283944"/>
            <a:chExt cx="3952464" cy="502766"/>
          </a:xfrm>
        </p:grpSpPr>
        <p:sp>
          <p:nvSpPr>
            <p:cNvPr id="2" name="矩形 1"/>
            <p:cNvSpPr/>
            <p:nvPr/>
          </p:nvSpPr>
          <p:spPr>
            <a:xfrm>
              <a:off x="8835553" y="2283944"/>
              <a:ext cx="2738671" cy="502766"/>
            </a:xfrm>
            <a:prstGeom prst="rect">
              <a:avLst/>
            </a:prstGeom>
            <a:ln>
              <a:solidFill>
                <a:srgbClr val="C00000"/>
              </a:solidFill>
            </a:ln>
          </p:spPr>
          <p:txBody>
            <a:bodyPr wrap="square">
              <a:spAutoFit/>
            </a:bodyPr>
            <a:lstStyle/>
            <a:p>
              <a:pPr algn="ctr"/>
              <a:r>
                <a:rPr lang="zh-CN" altLang="zh-CN" sz="2667" b="1" dirty="0">
                  <a:solidFill>
                    <a:schemeClr val="tx1">
                      <a:lumMod val="75000"/>
                      <a:lumOff val="25000"/>
                    </a:schemeClr>
                  </a:solidFill>
                  <a:cs typeface="+mn-ea"/>
                  <a:sym typeface="+mn-lt"/>
                </a:rPr>
                <a:t>党的中央组织</a:t>
              </a:r>
              <a:endParaRPr lang="zh-CN" altLang="en-US" sz="2667" b="1" dirty="0">
                <a:solidFill>
                  <a:schemeClr val="tx1">
                    <a:lumMod val="75000"/>
                    <a:lumOff val="25000"/>
                  </a:schemeClr>
                </a:solidFill>
                <a:cs typeface="+mn-ea"/>
                <a:sym typeface="+mn-lt"/>
              </a:endParaRPr>
            </a:p>
          </p:txBody>
        </p:sp>
        <p:sp>
          <p:nvSpPr>
            <p:cNvPr id="5" name="矩形 4"/>
            <p:cNvSpPr/>
            <p:nvPr/>
          </p:nvSpPr>
          <p:spPr>
            <a:xfrm>
              <a:off x="7621760" y="2283944"/>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第三章</a:t>
              </a:r>
              <a:endParaRPr lang="zh-CN" altLang="en-US" sz="2667" dirty="0">
                <a:solidFill>
                  <a:schemeClr val="bg1"/>
                </a:solidFill>
                <a:cs typeface="+mn-ea"/>
                <a:sym typeface="+mn-lt"/>
              </a:endParaRPr>
            </a:p>
          </p:txBody>
        </p:sp>
      </p:grpSp>
      <p:grpSp>
        <p:nvGrpSpPr>
          <p:cNvPr id="13" name="组合 12"/>
          <p:cNvGrpSpPr/>
          <p:nvPr/>
        </p:nvGrpSpPr>
        <p:grpSpPr>
          <a:xfrm>
            <a:off x="7621760" y="3224307"/>
            <a:ext cx="3952464" cy="502766"/>
            <a:chOff x="7621760" y="3224307"/>
            <a:chExt cx="3952464" cy="502766"/>
          </a:xfrm>
        </p:grpSpPr>
        <p:sp>
          <p:nvSpPr>
            <p:cNvPr id="22" name="矩形 21"/>
            <p:cNvSpPr/>
            <p:nvPr/>
          </p:nvSpPr>
          <p:spPr>
            <a:xfrm>
              <a:off x="8835553" y="3224307"/>
              <a:ext cx="2738671" cy="502766"/>
            </a:xfrm>
            <a:prstGeom prst="rect">
              <a:avLst/>
            </a:prstGeom>
            <a:ln>
              <a:solidFill>
                <a:srgbClr val="C00000"/>
              </a:solidFill>
            </a:ln>
          </p:spPr>
          <p:txBody>
            <a:bodyPr wrap="square">
              <a:spAutoFit/>
            </a:bodyPr>
            <a:lstStyle/>
            <a:p>
              <a:pPr algn="ctr"/>
              <a:r>
                <a:rPr lang="zh-CN" altLang="zh-CN" sz="2667" b="1" dirty="0">
                  <a:solidFill>
                    <a:schemeClr val="tx1">
                      <a:lumMod val="75000"/>
                      <a:lumOff val="25000"/>
                    </a:schemeClr>
                  </a:solidFill>
                  <a:cs typeface="+mn-ea"/>
                  <a:sym typeface="+mn-lt"/>
                </a:rPr>
                <a:t>党的</a:t>
              </a:r>
              <a:r>
                <a:rPr lang="zh-CN" altLang="en-US" sz="2667" b="1" dirty="0">
                  <a:solidFill>
                    <a:schemeClr val="tx1">
                      <a:lumMod val="75000"/>
                      <a:lumOff val="25000"/>
                    </a:schemeClr>
                  </a:solidFill>
                  <a:cs typeface="+mn-ea"/>
                  <a:sym typeface="+mn-lt"/>
                </a:rPr>
                <a:t>地方</a:t>
              </a:r>
              <a:r>
                <a:rPr lang="zh-CN" altLang="zh-CN" sz="2667" b="1" dirty="0">
                  <a:solidFill>
                    <a:schemeClr val="tx1">
                      <a:lumMod val="75000"/>
                      <a:lumOff val="25000"/>
                    </a:schemeClr>
                  </a:solidFill>
                  <a:cs typeface="+mn-ea"/>
                  <a:sym typeface="+mn-lt"/>
                </a:rPr>
                <a:t>组织</a:t>
              </a:r>
              <a:endParaRPr lang="zh-CN" altLang="en-US" sz="2667" b="1" dirty="0">
                <a:solidFill>
                  <a:schemeClr val="tx1">
                    <a:lumMod val="75000"/>
                    <a:lumOff val="25000"/>
                  </a:schemeClr>
                </a:solidFill>
                <a:cs typeface="+mn-ea"/>
                <a:sym typeface="+mn-lt"/>
              </a:endParaRPr>
            </a:p>
          </p:txBody>
        </p:sp>
        <p:sp>
          <p:nvSpPr>
            <p:cNvPr id="6" name="矩形 5"/>
            <p:cNvSpPr/>
            <p:nvPr/>
          </p:nvSpPr>
          <p:spPr>
            <a:xfrm>
              <a:off x="7621760" y="3224307"/>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a:t>
              </a:r>
              <a:r>
                <a:rPr lang="zh-CN" altLang="en-US" sz="2667" b="1" dirty="0">
                  <a:solidFill>
                    <a:schemeClr val="bg1"/>
                  </a:solidFill>
                  <a:cs typeface="+mn-ea"/>
                  <a:sym typeface="+mn-lt"/>
                </a:rPr>
                <a:t>四</a:t>
              </a:r>
              <a:r>
                <a:rPr lang="zh-CN" altLang="zh-CN" sz="2667" b="1" dirty="0">
                  <a:solidFill>
                    <a:schemeClr val="bg1"/>
                  </a:solidFill>
                  <a:cs typeface="+mn-ea"/>
                  <a:sym typeface="+mn-lt"/>
                </a:rPr>
                <a:t>章</a:t>
              </a:r>
              <a:endParaRPr lang="zh-CN" altLang="en-US" sz="2667" dirty="0">
                <a:solidFill>
                  <a:schemeClr val="bg1"/>
                </a:solidFill>
                <a:cs typeface="+mn-ea"/>
                <a:sym typeface="+mn-lt"/>
              </a:endParaRPr>
            </a:p>
          </p:txBody>
        </p:sp>
      </p:grpSp>
      <p:grpSp>
        <p:nvGrpSpPr>
          <p:cNvPr id="14" name="组合 13"/>
          <p:cNvGrpSpPr/>
          <p:nvPr/>
        </p:nvGrpSpPr>
        <p:grpSpPr>
          <a:xfrm>
            <a:off x="7621760" y="4164664"/>
            <a:ext cx="3952464" cy="502766"/>
            <a:chOff x="7621760" y="4164664"/>
            <a:chExt cx="3952464" cy="502766"/>
          </a:xfrm>
        </p:grpSpPr>
        <p:sp>
          <p:nvSpPr>
            <p:cNvPr id="23" name="矩形 22"/>
            <p:cNvSpPr/>
            <p:nvPr/>
          </p:nvSpPr>
          <p:spPr>
            <a:xfrm>
              <a:off x="8835553" y="4164664"/>
              <a:ext cx="2738671" cy="502766"/>
            </a:xfrm>
            <a:prstGeom prst="rect">
              <a:avLst/>
            </a:prstGeom>
            <a:ln>
              <a:solidFill>
                <a:srgbClr val="C00000"/>
              </a:solidFill>
            </a:ln>
          </p:spPr>
          <p:txBody>
            <a:bodyPr wrap="square">
              <a:spAutoFit/>
            </a:bodyPr>
            <a:lstStyle/>
            <a:p>
              <a:pPr algn="ctr"/>
              <a:r>
                <a:rPr lang="zh-CN" altLang="zh-CN" sz="2667" b="1" dirty="0">
                  <a:solidFill>
                    <a:schemeClr val="tx1">
                      <a:lumMod val="75000"/>
                      <a:lumOff val="25000"/>
                    </a:schemeClr>
                  </a:solidFill>
                  <a:cs typeface="+mn-ea"/>
                  <a:sym typeface="+mn-lt"/>
                </a:rPr>
                <a:t>党的</a:t>
              </a:r>
              <a:r>
                <a:rPr lang="zh-CN" altLang="en-US" sz="2667" b="1" dirty="0">
                  <a:solidFill>
                    <a:schemeClr val="tx1">
                      <a:lumMod val="75000"/>
                      <a:lumOff val="25000"/>
                    </a:schemeClr>
                  </a:solidFill>
                  <a:cs typeface="+mn-ea"/>
                  <a:sym typeface="+mn-lt"/>
                </a:rPr>
                <a:t>基层</a:t>
              </a:r>
              <a:r>
                <a:rPr lang="zh-CN" altLang="zh-CN" sz="2667" b="1" dirty="0">
                  <a:solidFill>
                    <a:schemeClr val="tx1">
                      <a:lumMod val="75000"/>
                      <a:lumOff val="25000"/>
                    </a:schemeClr>
                  </a:solidFill>
                  <a:cs typeface="+mn-ea"/>
                  <a:sym typeface="+mn-lt"/>
                </a:rPr>
                <a:t>组织</a:t>
              </a:r>
              <a:endParaRPr lang="zh-CN" altLang="en-US" sz="2667" b="1" dirty="0">
                <a:solidFill>
                  <a:schemeClr val="tx1">
                    <a:lumMod val="75000"/>
                    <a:lumOff val="25000"/>
                  </a:schemeClr>
                </a:solidFill>
                <a:cs typeface="+mn-ea"/>
                <a:sym typeface="+mn-lt"/>
              </a:endParaRPr>
            </a:p>
          </p:txBody>
        </p:sp>
        <p:sp>
          <p:nvSpPr>
            <p:cNvPr id="7" name="矩形 6"/>
            <p:cNvSpPr/>
            <p:nvPr/>
          </p:nvSpPr>
          <p:spPr>
            <a:xfrm>
              <a:off x="7621760" y="4164664"/>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a:t>
              </a:r>
              <a:r>
                <a:rPr lang="zh-CN" altLang="en-US" sz="2667" b="1" dirty="0">
                  <a:solidFill>
                    <a:schemeClr val="bg1"/>
                  </a:solidFill>
                  <a:cs typeface="+mn-ea"/>
                  <a:sym typeface="+mn-lt"/>
                </a:rPr>
                <a:t>五</a:t>
              </a:r>
              <a:r>
                <a:rPr lang="zh-CN" altLang="zh-CN" sz="2667" b="1" dirty="0">
                  <a:solidFill>
                    <a:schemeClr val="bg1"/>
                  </a:solidFill>
                  <a:cs typeface="+mn-ea"/>
                  <a:sym typeface="+mn-lt"/>
                </a:rPr>
                <a:t>章</a:t>
              </a:r>
              <a:endParaRPr lang="zh-CN" altLang="en-US" sz="2667" dirty="0">
                <a:solidFill>
                  <a:schemeClr val="bg1"/>
                </a:solidFill>
                <a:cs typeface="+mn-ea"/>
                <a:sym typeface="+mn-lt"/>
              </a:endParaRPr>
            </a:p>
          </p:txBody>
        </p:sp>
      </p:grpSp>
      <p:grpSp>
        <p:nvGrpSpPr>
          <p:cNvPr id="15" name="组合 14"/>
          <p:cNvGrpSpPr/>
          <p:nvPr/>
        </p:nvGrpSpPr>
        <p:grpSpPr>
          <a:xfrm>
            <a:off x="7621760" y="5105022"/>
            <a:ext cx="3952464" cy="502766"/>
            <a:chOff x="7621760" y="5105022"/>
            <a:chExt cx="3952464" cy="502766"/>
          </a:xfrm>
        </p:grpSpPr>
        <p:sp>
          <p:nvSpPr>
            <p:cNvPr id="25" name="矩形 24"/>
            <p:cNvSpPr/>
            <p:nvPr/>
          </p:nvSpPr>
          <p:spPr>
            <a:xfrm>
              <a:off x="8835553" y="5105022"/>
              <a:ext cx="2738671" cy="502766"/>
            </a:xfrm>
            <a:prstGeom prst="rect">
              <a:avLst/>
            </a:prstGeom>
            <a:ln>
              <a:solidFill>
                <a:srgbClr val="C00000"/>
              </a:solidFill>
            </a:ln>
          </p:spPr>
          <p:txBody>
            <a:bodyPr wrap="square">
              <a:spAutoFit/>
            </a:bodyPr>
            <a:lstStyle/>
            <a:p>
              <a:pPr algn="ctr"/>
              <a:r>
                <a:rPr lang="zh-CN" altLang="en-US" sz="2667" b="1" dirty="0">
                  <a:solidFill>
                    <a:schemeClr val="tx1">
                      <a:lumMod val="75000"/>
                      <a:lumOff val="25000"/>
                    </a:schemeClr>
                  </a:solidFill>
                  <a:cs typeface="+mn-ea"/>
                  <a:sym typeface="+mn-lt"/>
                </a:rPr>
                <a:t>党组</a:t>
              </a:r>
            </a:p>
          </p:txBody>
        </p:sp>
        <p:sp>
          <p:nvSpPr>
            <p:cNvPr id="8" name="矩形 7"/>
            <p:cNvSpPr/>
            <p:nvPr/>
          </p:nvSpPr>
          <p:spPr>
            <a:xfrm>
              <a:off x="7621760" y="5105022"/>
              <a:ext cx="1213793" cy="502766"/>
            </a:xfrm>
            <a:prstGeom prst="rect">
              <a:avLst/>
            </a:prstGeom>
            <a:solidFill>
              <a:srgbClr val="C00000"/>
            </a:solidFill>
            <a:ln>
              <a:solidFill>
                <a:srgbClr val="C00000"/>
              </a:solidFill>
            </a:ln>
            <a:effectLst/>
          </p:spPr>
          <p:txBody>
            <a:bodyPr wrap="none">
              <a:spAutoFit/>
            </a:bodyPr>
            <a:lstStyle/>
            <a:p>
              <a:r>
                <a:rPr lang="zh-CN" altLang="zh-CN" sz="2667" b="1" dirty="0">
                  <a:solidFill>
                    <a:schemeClr val="bg1"/>
                  </a:solidFill>
                  <a:cs typeface="+mn-ea"/>
                  <a:sym typeface="+mn-lt"/>
                </a:rPr>
                <a:t>第</a:t>
              </a:r>
              <a:r>
                <a:rPr lang="zh-CN" altLang="en-US" sz="2667" b="1" dirty="0">
                  <a:solidFill>
                    <a:schemeClr val="bg1"/>
                  </a:solidFill>
                  <a:cs typeface="+mn-ea"/>
                  <a:sym typeface="+mn-lt"/>
                </a:rPr>
                <a:t>九</a:t>
              </a:r>
              <a:r>
                <a:rPr lang="zh-CN" altLang="zh-CN" sz="2667" b="1" dirty="0">
                  <a:solidFill>
                    <a:schemeClr val="bg1"/>
                  </a:solidFill>
                  <a:cs typeface="+mn-ea"/>
                  <a:sym typeface="+mn-lt"/>
                </a:rPr>
                <a:t>章</a:t>
              </a:r>
              <a:endParaRPr lang="zh-CN" altLang="en-US" sz="2667" dirty="0">
                <a:solidFill>
                  <a:schemeClr val="bg1"/>
                </a:solidFill>
                <a:cs typeface="+mn-ea"/>
                <a:sym typeface="+mn-lt"/>
              </a:endParaRPr>
            </a:p>
          </p:txBody>
        </p:sp>
      </p:grpSp>
      <p:grpSp>
        <p:nvGrpSpPr>
          <p:cNvPr id="17" name="组合 16"/>
          <p:cNvGrpSpPr/>
          <p:nvPr/>
        </p:nvGrpSpPr>
        <p:grpSpPr>
          <a:xfrm>
            <a:off x="518847" y="3122533"/>
            <a:ext cx="6537260" cy="1295680"/>
            <a:chOff x="518847" y="3122533"/>
            <a:chExt cx="6537260" cy="1295680"/>
          </a:xfrm>
        </p:grpSpPr>
        <p:sp>
          <p:nvSpPr>
            <p:cNvPr id="21" name="矩形 20"/>
            <p:cNvSpPr/>
            <p:nvPr/>
          </p:nvSpPr>
          <p:spPr>
            <a:xfrm>
              <a:off x="816429" y="3246213"/>
              <a:ext cx="6239678"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41" name="矩形 40"/>
            <p:cNvSpPr/>
            <p:nvPr/>
          </p:nvSpPr>
          <p:spPr>
            <a:xfrm>
              <a:off x="1736516" y="3366829"/>
              <a:ext cx="4800533" cy="902363"/>
            </a:xfrm>
            <a:prstGeom prst="rect">
              <a:avLst/>
            </a:prstGeom>
          </p:spPr>
          <p:txBody>
            <a:bodyPr wrap="square">
              <a:spAutoFit/>
            </a:bodyPr>
            <a:lstStyle/>
            <a:p>
              <a:pPr algn="r">
                <a:lnSpc>
                  <a:spcPct val="120000"/>
                </a:lnSpc>
              </a:pPr>
              <a:r>
                <a:rPr lang="zh-CN" altLang="en-US" sz="4800" b="1" dirty="0">
                  <a:solidFill>
                    <a:schemeClr val="bg1"/>
                  </a:solidFill>
                  <a:cs typeface="+mn-ea"/>
                  <a:sym typeface="+mn-lt"/>
                </a:rPr>
                <a:t>党的组织体系</a:t>
              </a:r>
            </a:p>
          </p:txBody>
        </p:sp>
        <p:grpSp>
          <p:nvGrpSpPr>
            <p:cNvPr id="24" name="组合 23"/>
            <p:cNvGrpSpPr/>
            <p:nvPr/>
          </p:nvGrpSpPr>
          <p:grpSpPr>
            <a:xfrm>
              <a:off x="518847" y="3122533"/>
              <a:ext cx="2039296" cy="1209079"/>
              <a:chOff x="701793" y="2226168"/>
              <a:chExt cx="2566372" cy="1521577"/>
            </a:xfrm>
          </p:grpSpPr>
          <p:pic>
            <p:nvPicPr>
              <p:cNvPr id="26" name="图片 25"/>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7" name="图片 2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53212072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000"/>
                                        <p:tgtEl>
                                          <p:spTgt spid="16"/>
                                        </p:tgtEl>
                                      </p:cBhvr>
                                    </p:animEffect>
                                    <p:anim calcmode="lin" valueType="num">
                                      <p:cBhvr>
                                        <p:cTn id="12" dur="1000" fill="hold"/>
                                        <p:tgtEl>
                                          <p:spTgt spid="16"/>
                                        </p:tgtEl>
                                        <p:attrNameLst>
                                          <p:attrName>ppt_x</p:attrName>
                                        </p:attrNameLst>
                                      </p:cBhvr>
                                      <p:tavLst>
                                        <p:tav tm="0">
                                          <p:val>
                                            <p:strVal val="#ppt_x"/>
                                          </p:val>
                                        </p:tav>
                                        <p:tav tm="100000">
                                          <p:val>
                                            <p:strVal val="#ppt_x"/>
                                          </p:val>
                                        </p:tav>
                                      </p:tavLst>
                                    </p:anim>
                                    <p:anim calcmode="lin" valueType="num">
                                      <p:cBhvr>
                                        <p:cTn id="13" dur="1000" fill="hold"/>
                                        <p:tgtEl>
                                          <p:spTgt spid="1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2" presetClass="entr" presetSubtype="4"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additive="base">
                                        <p:cTn id="23" dur="500" fill="hold"/>
                                        <p:tgtEl>
                                          <p:spTgt spid="12"/>
                                        </p:tgtEl>
                                        <p:attrNameLst>
                                          <p:attrName>ppt_x</p:attrName>
                                        </p:attrNameLst>
                                      </p:cBhvr>
                                      <p:tavLst>
                                        <p:tav tm="0">
                                          <p:val>
                                            <p:strVal val="#ppt_x"/>
                                          </p:val>
                                        </p:tav>
                                        <p:tav tm="100000">
                                          <p:val>
                                            <p:strVal val="#ppt_x"/>
                                          </p:val>
                                        </p:tav>
                                      </p:tavLst>
                                    </p:anim>
                                    <p:anim calcmode="lin" valueType="num">
                                      <p:cBhvr additive="base">
                                        <p:cTn id="24" dur="500" fill="hold"/>
                                        <p:tgtEl>
                                          <p:spTgt spid="12"/>
                                        </p:tgtEl>
                                        <p:attrNameLst>
                                          <p:attrName>ppt_y</p:attrName>
                                        </p:attrNameLst>
                                      </p:cBhvr>
                                      <p:tavLst>
                                        <p:tav tm="0">
                                          <p:val>
                                            <p:strVal val="1+#ppt_h/2"/>
                                          </p:val>
                                        </p:tav>
                                        <p:tav tm="100000">
                                          <p:val>
                                            <p:strVal val="#ppt_y"/>
                                          </p:val>
                                        </p:tav>
                                      </p:tavLst>
                                    </p:anim>
                                  </p:childTnLst>
                                </p:cTn>
                              </p:par>
                            </p:childTnLst>
                          </p:cTn>
                        </p:par>
                        <p:par>
                          <p:cTn id="25" fill="hold">
                            <p:stCondLst>
                              <p:cond delay="3000"/>
                            </p:stCondLst>
                            <p:childTnLst>
                              <p:par>
                                <p:cTn id="26" presetID="2" presetClass="entr" presetSubtype="4" fill="hold"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par>
                          <p:cTn id="30" fill="hold">
                            <p:stCondLst>
                              <p:cond delay="3500"/>
                            </p:stCondLst>
                            <p:childTnLst>
                              <p:par>
                                <p:cTn id="31" presetID="2" presetClass="entr" presetSubtype="4"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ppt_x"/>
                                          </p:val>
                                        </p:tav>
                                        <p:tav tm="100000">
                                          <p:val>
                                            <p:strVal val="#ppt_x"/>
                                          </p:val>
                                        </p:tav>
                                      </p:tavLst>
                                    </p:anim>
                                    <p:anim calcmode="lin" valueType="num">
                                      <p:cBhvr additive="base">
                                        <p:cTn id="34" dur="500" fill="hold"/>
                                        <p:tgtEl>
                                          <p:spTgt spid="14"/>
                                        </p:tgtEl>
                                        <p:attrNameLst>
                                          <p:attrName>ppt_y</p:attrName>
                                        </p:attrNameLst>
                                      </p:cBhvr>
                                      <p:tavLst>
                                        <p:tav tm="0">
                                          <p:val>
                                            <p:strVal val="1+#ppt_h/2"/>
                                          </p:val>
                                        </p:tav>
                                        <p:tav tm="100000">
                                          <p:val>
                                            <p:strVal val="#ppt_y"/>
                                          </p:val>
                                        </p:tav>
                                      </p:tavLst>
                                    </p:anim>
                                  </p:childTnLst>
                                </p:cTn>
                              </p:par>
                            </p:childTnLst>
                          </p:cTn>
                        </p:par>
                        <p:par>
                          <p:cTn id="35" fill="hold">
                            <p:stCondLst>
                              <p:cond delay="4000"/>
                            </p:stCondLst>
                            <p:childTnLst>
                              <p:par>
                                <p:cTn id="36" presetID="2" presetClass="entr" presetSubtype="4" fill="hold" nodeType="after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additive="base">
                                        <p:cTn id="38" dur="500" fill="hold"/>
                                        <p:tgtEl>
                                          <p:spTgt spid="15"/>
                                        </p:tgtEl>
                                        <p:attrNameLst>
                                          <p:attrName>ppt_x</p:attrName>
                                        </p:attrNameLst>
                                      </p:cBhvr>
                                      <p:tavLst>
                                        <p:tav tm="0">
                                          <p:val>
                                            <p:strVal val="#ppt_x"/>
                                          </p:val>
                                        </p:tav>
                                        <p:tav tm="100000">
                                          <p:val>
                                            <p:strVal val="#ppt_x"/>
                                          </p:val>
                                        </p:tav>
                                      </p:tavLst>
                                    </p:anim>
                                    <p:anim calcmode="lin" valueType="num">
                                      <p:cBhvr additive="base">
                                        <p:cTn id="39"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2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53649" y="2020025"/>
            <a:ext cx="5183400" cy="1295850"/>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第三章：党的中央组织</a:t>
            </a:r>
            <a:endParaRPr lang="zh-CN" altLang="en-US" dirty="0">
              <a:cs typeface="+mn-ea"/>
              <a:sym typeface="+mn-lt"/>
            </a:endParaRPr>
          </a:p>
        </p:txBody>
      </p:sp>
      <p:sp>
        <p:nvSpPr>
          <p:cNvPr id="39" name="矩形 38"/>
          <p:cNvSpPr/>
          <p:nvPr/>
        </p:nvSpPr>
        <p:spPr>
          <a:xfrm>
            <a:off x="393271" y="4630247"/>
            <a:ext cx="6229197" cy="1569853"/>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党的中央组织</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是指党的全国代表大会和它产生的中央委员会、中央纪律检查委员会；由中央委员会全体会议选举产生的中央政治局、中央政治局常务委员会；由中央委员会决定的中央军事委员会，以及由中央政治局常务委员会提名、中央委员会全体会议通过的中央书记处</a:t>
            </a:r>
          </a:p>
        </p:txBody>
      </p:sp>
      <p:grpSp>
        <p:nvGrpSpPr>
          <p:cNvPr id="5" name="组合 4"/>
          <p:cNvGrpSpPr/>
          <p:nvPr/>
        </p:nvGrpSpPr>
        <p:grpSpPr>
          <a:xfrm>
            <a:off x="6864085" y="2127728"/>
            <a:ext cx="4976994" cy="4099019"/>
            <a:chOff x="6864085" y="2127728"/>
            <a:chExt cx="4976994" cy="4099019"/>
          </a:xfrm>
        </p:grpSpPr>
        <p:sp>
          <p:nvSpPr>
            <p:cNvPr id="4" name="矩形 3"/>
            <p:cNvSpPr/>
            <p:nvPr/>
          </p:nvSpPr>
          <p:spPr>
            <a:xfrm>
              <a:off x="6864085" y="2127728"/>
              <a:ext cx="4976992" cy="4800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dirty="0">
                  <a:solidFill>
                    <a:schemeClr val="bg1"/>
                  </a:solidFill>
                  <a:cs typeface="+mn-ea"/>
                  <a:sym typeface="+mn-lt"/>
                </a:rPr>
                <a:t>党的全国代表大会</a:t>
              </a:r>
              <a:endParaRPr lang="zh-CN" altLang="en-US" sz="2133" b="1" dirty="0">
                <a:solidFill>
                  <a:schemeClr val="bg1"/>
                </a:solidFill>
                <a:cs typeface="+mn-ea"/>
                <a:sym typeface="+mn-lt"/>
              </a:endParaRPr>
            </a:p>
          </p:txBody>
        </p:sp>
        <p:sp>
          <p:nvSpPr>
            <p:cNvPr id="24" name="矩形 23"/>
            <p:cNvSpPr/>
            <p:nvPr/>
          </p:nvSpPr>
          <p:spPr>
            <a:xfrm>
              <a:off x="7632170" y="2730897"/>
              <a:ext cx="4208908" cy="4800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党的中央委员会</a:t>
              </a:r>
            </a:p>
          </p:txBody>
        </p:sp>
        <p:sp>
          <p:nvSpPr>
            <p:cNvPr id="40" name="矩形 39"/>
            <p:cNvSpPr/>
            <p:nvPr/>
          </p:nvSpPr>
          <p:spPr>
            <a:xfrm>
              <a:off x="8400255" y="5143575"/>
              <a:ext cx="3440823" cy="48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中央军事委员会</a:t>
              </a:r>
            </a:p>
          </p:txBody>
        </p:sp>
        <p:sp>
          <p:nvSpPr>
            <p:cNvPr id="81" name="矩形 80"/>
            <p:cNvSpPr/>
            <p:nvPr/>
          </p:nvSpPr>
          <p:spPr>
            <a:xfrm>
              <a:off x="7632170" y="5746747"/>
              <a:ext cx="4208908" cy="480000"/>
            </a:xfrm>
            <a:prstGeom prst="rect">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chemeClr val="bg1"/>
                  </a:solidFill>
                  <a:cs typeface="+mn-ea"/>
                  <a:sym typeface="+mn-lt"/>
                </a:rPr>
                <a:t>中央纪律检查委员会</a:t>
              </a:r>
            </a:p>
          </p:txBody>
        </p:sp>
        <p:cxnSp>
          <p:nvCxnSpPr>
            <p:cNvPr id="85" name="直接连接符 84"/>
            <p:cNvCxnSpPr/>
            <p:nvPr/>
          </p:nvCxnSpPr>
          <p:spPr>
            <a:xfrm>
              <a:off x="7056107" y="2970898"/>
              <a:ext cx="0" cy="2996831"/>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7" name="直接连接符 86"/>
            <p:cNvCxnSpPr/>
            <p:nvPr/>
          </p:nvCxnSpPr>
          <p:spPr>
            <a:xfrm>
              <a:off x="7056107" y="2970897"/>
              <a:ext cx="576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8" name="直接连接符 87"/>
            <p:cNvCxnSpPr/>
            <p:nvPr/>
          </p:nvCxnSpPr>
          <p:spPr>
            <a:xfrm>
              <a:off x="7056107" y="5986747"/>
              <a:ext cx="576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89" name="直接连接符 88"/>
            <p:cNvCxnSpPr/>
            <p:nvPr/>
          </p:nvCxnSpPr>
          <p:spPr>
            <a:xfrm>
              <a:off x="7920203" y="3176353"/>
              <a:ext cx="0" cy="1016596"/>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a:off x="7920203" y="5383575"/>
              <a:ext cx="480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4" name="肘形连接符 93"/>
            <p:cNvCxnSpPr>
              <a:stCxn id="83" idx="1"/>
              <a:endCxn id="28" idx="1"/>
            </p:cNvCxnSpPr>
            <p:nvPr/>
          </p:nvCxnSpPr>
          <p:spPr>
            <a:xfrm rot="10800000" flipH="1" flipV="1">
              <a:off x="8400254" y="3574067"/>
              <a:ext cx="1" cy="1206339"/>
            </a:xfrm>
            <a:prstGeom prst="bentConnector3">
              <a:avLst>
                <a:gd name="adj1" fmla="val -22860000000"/>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a:off x="7920203" y="4192948"/>
              <a:ext cx="192000" cy="0"/>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8400255" y="3334067"/>
              <a:ext cx="3440824" cy="1686339"/>
              <a:chOff x="6300191" y="2500550"/>
              <a:chExt cx="2580618" cy="1264754"/>
            </a:xfrm>
          </p:grpSpPr>
          <p:sp>
            <p:nvSpPr>
              <p:cNvPr id="26" name="矩形 25"/>
              <p:cNvSpPr/>
              <p:nvPr/>
            </p:nvSpPr>
            <p:spPr>
              <a:xfrm>
                <a:off x="6300192" y="2952927"/>
                <a:ext cx="1613494" cy="36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中央政治局常委会</a:t>
                </a:r>
              </a:p>
            </p:txBody>
          </p:sp>
          <p:sp>
            <p:nvSpPr>
              <p:cNvPr id="28" name="矩形 27"/>
              <p:cNvSpPr/>
              <p:nvPr/>
            </p:nvSpPr>
            <p:spPr>
              <a:xfrm>
                <a:off x="6300192" y="3405304"/>
                <a:ext cx="1613494" cy="36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中央政治局</a:t>
                </a:r>
              </a:p>
            </p:txBody>
          </p:sp>
          <p:sp>
            <p:nvSpPr>
              <p:cNvPr id="83" name="矩形 82"/>
              <p:cNvSpPr/>
              <p:nvPr/>
            </p:nvSpPr>
            <p:spPr>
              <a:xfrm>
                <a:off x="6300191" y="2500550"/>
                <a:ext cx="2580617" cy="360000"/>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rgbClr val="C00000"/>
                    </a:solidFill>
                    <a:cs typeface="+mn-ea"/>
                    <a:sym typeface="+mn-lt"/>
                  </a:rPr>
                  <a:t>总书记</a:t>
                </a:r>
              </a:p>
            </p:txBody>
          </p:sp>
          <p:sp>
            <p:nvSpPr>
              <p:cNvPr id="97" name="矩形 96"/>
              <p:cNvSpPr/>
              <p:nvPr/>
            </p:nvSpPr>
            <p:spPr>
              <a:xfrm>
                <a:off x="8043241" y="2952926"/>
                <a:ext cx="837568" cy="812377"/>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C00000"/>
                    </a:solidFill>
                    <a:cs typeface="+mn-ea"/>
                    <a:sym typeface="+mn-lt"/>
                  </a:rPr>
                  <a:t>办事机构</a:t>
                </a:r>
                <a:endParaRPr lang="en-US" altLang="zh-CN" sz="1600" b="1" dirty="0">
                  <a:solidFill>
                    <a:srgbClr val="C00000"/>
                  </a:solidFill>
                  <a:cs typeface="+mn-ea"/>
                  <a:sym typeface="+mn-lt"/>
                </a:endParaRPr>
              </a:p>
              <a:p>
                <a:pPr algn="ctr"/>
                <a:r>
                  <a:rPr lang="zh-CN" altLang="en-US" sz="1600" b="1" dirty="0">
                    <a:solidFill>
                      <a:srgbClr val="C00000"/>
                    </a:solidFill>
                    <a:cs typeface="+mn-ea"/>
                    <a:sym typeface="+mn-lt"/>
                  </a:rPr>
                  <a:t>中央</a:t>
                </a:r>
                <a:endParaRPr lang="en-US" altLang="zh-CN" sz="1600" b="1" dirty="0">
                  <a:solidFill>
                    <a:srgbClr val="C00000"/>
                  </a:solidFill>
                  <a:cs typeface="+mn-ea"/>
                  <a:sym typeface="+mn-lt"/>
                </a:endParaRPr>
              </a:p>
              <a:p>
                <a:pPr algn="ctr"/>
                <a:r>
                  <a:rPr lang="zh-CN" altLang="en-US" sz="1600" b="1" dirty="0">
                    <a:solidFill>
                      <a:srgbClr val="C00000"/>
                    </a:solidFill>
                    <a:cs typeface="+mn-ea"/>
                    <a:sym typeface="+mn-lt"/>
                  </a:rPr>
                  <a:t>书记处</a:t>
                </a:r>
              </a:p>
            </p:txBody>
          </p:sp>
        </p:grpSp>
        <p:cxnSp>
          <p:nvCxnSpPr>
            <p:cNvPr id="7" name="直接连接符 6"/>
            <p:cNvCxnSpPr/>
            <p:nvPr/>
          </p:nvCxnSpPr>
          <p:spPr>
            <a:xfrm flipV="1">
              <a:off x="7056107" y="2607729"/>
              <a:ext cx="0" cy="363169"/>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920203" y="4192948"/>
              <a:ext cx="0" cy="1190627"/>
            </a:xfrm>
            <a:prstGeom prst="line">
              <a:avLst/>
            </a:prstGeom>
            <a:ln w="19050">
              <a:solidFill>
                <a:srgbClr val="C0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2" name="组合 1"/>
          <p:cNvGrpSpPr/>
          <p:nvPr/>
        </p:nvGrpSpPr>
        <p:grpSpPr>
          <a:xfrm>
            <a:off x="518847" y="3122533"/>
            <a:ext cx="6057637" cy="1295680"/>
            <a:chOff x="518847" y="3122533"/>
            <a:chExt cx="6057637" cy="1295680"/>
          </a:xfrm>
        </p:grpSpPr>
        <p:sp>
          <p:nvSpPr>
            <p:cNvPr id="29" name="矩形 28"/>
            <p:cNvSpPr/>
            <p:nvPr/>
          </p:nvSpPr>
          <p:spPr>
            <a:xfrm>
              <a:off x="827313" y="3246213"/>
              <a:ext cx="5749171"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38" name="TextBox 37"/>
            <p:cNvSpPr txBox="1"/>
            <p:nvPr/>
          </p:nvSpPr>
          <p:spPr>
            <a:xfrm>
              <a:off x="963887" y="3371045"/>
              <a:ext cx="5368439" cy="902363"/>
            </a:xfrm>
            <a:prstGeom prst="rect">
              <a:avLst/>
            </a:prstGeom>
            <a:noFill/>
          </p:spPr>
          <p:txBody>
            <a:bodyPr wrap="square" rtlCol="0">
              <a:spAutoFit/>
            </a:bodyPr>
            <a:lstStyle/>
            <a:p>
              <a:pPr algn="r">
                <a:lnSpc>
                  <a:spcPct val="120000"/>
                </a:lnSpc>
              </a:pPr>
              <a:r>
                <a:rPr lang="zh-CN" altLang="en-US" sz="3200" b="1" dirty="0">
                  <a:solidFill>
                    <a:schemeClr val="bg1"/>
                  </a:solidFill>
                  <a:cs typeface="+mn-ea"/>
                  <a:sym typeface="+mn-lt"/>
                </a:rPr>
                <a:t>党的  </a:t>
              </a:r>
              <a:r>
                <a:rPr lang="zh-CN" altLang="en-US" sz="4800" b="1" dirty="0">
                  <a:solidFill>
                    <a:schemeClr val="bg1"/>
                  </a:solidFill>
                  <a:cs typeface="+mn-ea"/>
                  <a:sym typeface="+mn-lt"/>
                </a:rPr>
                <a:t>中央组织</a:t>
              </a:r>
            </a:p>
          </p:txBody>
        </p:sp>
        <p:grpSp>
          <p:nvGrpSpPr>
            <p:cNvPr id="27" name="组合 26"/>
            <p:cNvGrpSpPr/>
            <p:nvPr/>
          </p:nvGrpSpPr>
          <p:grpSpPr>
            <a:xfrm>
              <a:off x="518847" y="3122533"/>
              <a:ext cx="2039296" cy="1209079"/>
              <a:chOff x="701793" y="2226168"/>
              <a:chExt cx="2566372" cy="1521577"/>
            </a:xfrm>
          </p:grpSpPr>
          <p:pic>
            <p:nvPicPr>
              <p:cNvPr id="30" name="图片 2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31" name="图片 3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Tree>
    <p:extLst>
      <p:ext uri="{BB962C8B-B14F-4D97-AF65-F5344CB8AC3E}">
        <p14:creationId xmlns:p14="http://schemas.microsoft.com/office/powerpoint/2010/main" xmlns="" val="8435054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1000"/>
                                        <p:tgtEl>
                                          <p:spTgt spid="25"/>
                                        </p:tgtEl>
                                      </p:cBhvr>
                                    </p:animEffect>
                                    <p:anim calcmode="lin" valueType="num">
                                      <p:cBhvr>
                                        <p:cTn id="12" dur="1000" fill="hold"/>
                                        <p:tgtEl>
                                          <p:spTgt spid="25"/>
                                        </p:tgtEl>
                                        <p:attrNameLst>
                                          <p:attrName>ppt_x</p:attrName>
                                        </p:attrNameLst>
                                      </p:cBhvr>
                                      <p:tavLst>
                                        <p:tav tm="0">
                                          <p:val>
                                            <p:strVal val="#ppt_x"/>
                                          </p:val>
                                        </p:tav>
                                        <p:tav tm="100000">
                                          <p:val>
                                            <p:strVal val="#ppt_x"/>
                                          </p:val>
                                        </p:tav>
                                      </p:tavLst>
                                    </p:anim>
                                    <p:anim calcmode="lin" valueType="num">
                                      <p:cBhvr>
                                        <p:cTn id="13" dur="1000" fill="hold"/>
                                        <p:tgtEl>
                                          <p:spTgt spid="25"/>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1000"/>
                                        <p:tgtEl>
                                          <p:spTgt spid="39"/>
                                        </p:tgtEl>
                                      </p:cBhvr>
                                    </p:animEffect>
                                    <p:anim calcmode="lin" valueType="num">
                                      <p:cBhvr>
                                        <p:cTn id="18" dur="1000" fill="hold"/>
                                        <p:tgtEl>
                                          <p:spTgt spid="39"/>
                                        </p:tgtEl>
                                        <p:attrNameLst>
                                          <p:attrName>ppt_x</p:attrName>
                                        </p:attrNameLst>
                                      </p:cBhvr>
                                      <p:tavLst>
                                        <p:tav tm="0">
                                          <p:val>
                                            <p:strVal val="#ppt_x"/>
                                          </p:val>
                                        </p:tav>
                                        <p:tav tm="100000">
                                          <p:val>
                                            <p:strVal val="#ppt_x"/>
                                          </p:val>
                                        </p:tav>
                                      </p:tavLst>
                                    </p:anim>
                                    <p:anim calcmode="lin" valueType="num">
                                      <p:cBhvr>
                                        <p:cTn id="19" dur="1000" fill="hold"/>
                                        <p:tgtEl>
                                          <p:spTgt spid="39"/>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31"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1000" fill="hold"/>
                                        <p:tgtEl>
                                          <p:spTgt spid="5"/>
                                        </p:tgtEl>
                                        <p:attrNameLst>
                                          <p:attrName>ppt_w</p:attrName>
                                        </p:attrNameLst>
                                      </p:cBhvr>
                                      <p:tavLst>
                                        <p:tav tm="0">
                                          <p:val>
                                            <p:fltVal val="0"/>
                                          </p:val>
                                        </p:tav>
                                        <p:tav tm="100000">
                                          <p:val>
                                            <p:strVal val="#ppt_w"/>
                                          </p:val>
                                        </p:tav>
                                      </p:tavLst>
                                    </p:anim>
                                    <p:anim calcmode="lin" valueType="num">
                                      <p:cBhvr>
                                        <p:cTn id="24" dur="1000" fill="hold"/>
                                        <p:tgtEl>
                                          <p:spTgt spid="5"/>
                                        </p:tgtEl>
                                        <p:attrNameLst>
                                          <p:attrName>ppt_h</p:attrName>
                                        </p:attrNameLst>
                                      </p:cBhvr>
                                      <p:tavLst>
                                        <p:tav tm="0">
                                          <p:val>
                                            <p:fltVal val="0"/>
                                          </p:val>
                                        </p:tav>
                                        <p:tav tm="100000">
                                          <p:val>
                                            <p:strVal val="#ppt_h"/>
                                          </p:val>
                                        </p:tav>
                                      </p:tavLst>
                                    </p:anim>
                                    <p:anim calcmode="lin" valueType="num">
                                      <p:cBhvr>
                                        <p:cTn id="25" dur="1000" fill="hold"/>
                                        <p:tgtEl>
                                          <p:spTgt spid="5"/>
                                        </p:tgtEl>
                                        <p:attrNameLst>
                                          <p:attrName>style.rotation</p:attrName>
                                        </p:attrNameLst>
                                      </p:cBhvr>
                                      <p:tavLst>
                                        <p:tav tm="0">
                                          <p:val>
                                            <p:fltVal val="90"/>
                                          </p:val>
                                        </p:tav>
                                        <p:tav tm="100000">
                                          <p:val>
                                            <p:fltVal val="0"/>
                                          </p:val>
                                        </p:tav>
                                      </p:tavLst>
                                    </p:anim>
                                    <p:animEffect transition="in" filter="fade">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pPr algn="ctr"/>
            <a:r>
              <a:rPr lang="zh-CN" altLang="en-US" dirty="0" smtClean="0"/>
              <a:t>新</a:t>
            </a:r>
            <a:r>
              <a:rPr lang="zh-CN" altLang="en-US" dirty="0"/>
              <a:t>时代中国特色社会主义思想</a:t>
            </a:r>
          </a:p>
        </p:txBody>
      </p:sp>
      <p:sp>
        <p:nvSpPr>
          <p:cNvPr id="8" name="椭圆 7"/>
          <p:cNvSpPr/>
          <p:nvPr/>
        </p:nvSpPr>
        <p:spPr>
          <a:xfrm>
            <a:off x="5845856" y="2696902"/>
            <a:ext cx="2372810" cy="237281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9" name="文本框 8"/>
          <p:cNvSpPr txBox="1"/>
          <p:nvPr/>
        </p:nvSpPr>
        <p:spPr>
          <a:xfrm>
            <a:off x="5939971" y="3319490"/>
            <a:ext cx="2184580" cy="1200329"/>
          </a:xfrm>
          <a:prstGeom prst="rect">
            <a:avLst/>
          </a:prstGeom>
          <a:noFill/>
        </p:spPr>
        <p:txBody>
          <a:bodyPr wrap="square" rtlCol="0">
            <a:spAutoFit/>
          </a:bodyPr>
          <a:lstStyle/>
          <a:p>
            <a:pPr algn="ctr"/>
            <a:r>
              <a:rPr lang="zh-CN" altLang="en-US" sz="2400" b="1" dirty="0">
                <a:solidFill>
                  <a:schemeClr val="bg1"/>
                </a:solidFill>
                <a:latin typeface="微软雅黑" panose="020B0503020204020204" pitchFamily="82" charset="2"/>
                <a:ea typeface="微软雅黑" panose="020B0503020204020204" pitchFamily="82" charset="2"/>
              </a:rPr>
              <a:t>习近平新时</a:t>
            </a:r>
            <a:r>
              <a:rPr lang="zh-CN" altLang="en-US" sz="2400" b="1" dirty="0" smtClean="0">
                <a:solidFill>
                  <a:schemeClr val="bg1"/>
                </a:solidFill>
                <a:latin typeface="微软雅黑" panose="020B0503020204020204" pitchFamily="82" charset="2"/>
                <a:ea typeface="微软雅黑" panose="020B0503020204020204" pitchFamily="82" charset="2"/>
              </a:rPr>
              <a:t>代</a:t>
            </a:r>
            <a:endParaRPr lang="en-US" altLang="zh-CN" sz="2400" b="1" dirty="0" smtClean="0">
              <a:solidFill>
                <a:schemeClr val="bg1"/>
              </a:solidFill>
              <a:latin typeface="微软雅黑" panose="020B0503020204020204" pitchFamily="82" charset="2"/>
              <a:ea typeface="微软雅黑" panose="020B0503020204020204" pitchFamily="82" charset="2"/>
            </a:endParaRPr>
          </a:p>
          <a:p>
            <a:pPr algn="ctr"/>
            <a:r>
              <a:rPr lang="zh-CN" altLang="en-US" sz="2400" b="1" dirty="0" smtClean="0">
                <a:solidFill>
                  <a:schemeClr val="bg1"/>
                </a:solidFill>
                <a:latin typeface="微软雅黑" panose="020B0503020204020204" pitchFamily="82" charset="2"/>
                <a:ea typeface="微软雅黑" panose="020B0503020204020204" pitchFamily="82" charset="2"/>
              </a:rPr>
              <a:t>中国特</a:t>
            </a:r>
            <a:r>
              <a:rPr lang="zh-CN" altLang="en-US" sz="2400" b="1" dirty="0">
                <a:solidFill>
                  <a:schemeClr val="bg1"/>
                </a:solidFill>
                <a:latin typeface="微软雅黑" panose="020B0503020204020204" pitchFamily="82" charset="2"/>
                <a:ea typeface="微软雅黑" panose="020B0503020204020204" pitchFamily="82" charset="2"/>
              </a:rPr>
              <a:t>色社</a:t>
            </a:r>
            <a:r>
              <a:rPr lang="zh-CN" altLang="en-US" sz="2400" b="1" dirty="0" smtClean="0">
                <a:solidFill>
                  <a:schemeClr val="bg1"/>
                </a:solidFill>
                <a:latin typeface="微软雅黑" panose="020B0503020204020204" pitchFamily="82" charset="2"/>
                <a:ea typeface="微软雅黑" panose="020B0503020204020204" pitchFamily="82" charset="2"/>
              </a:rPr>
              <a:t>会</a:t>
            </a:r>
            <a:endParaRPr lang="en-US" altLang="zh-CN" sz="2400" b="1" dirty="0" smtClean="0">
              <a:solidFill>
                <a:schemeClr val="bg1"/>
              </a:solidFill>
              <a:latin typeface="微软雅黑" panose="020B0503020204020204" pitchFamily="82" charset="2"/>
              <a:ea typeface="微软雅黑" panose="020B0503020204020204" pitchFamily="82" charset="2"/>
            </a:endParaRPr>
          </a:p>
          <a:p>
            <a:pPr algn="ctr"/>
            <a:r>
              <a:rPr lang="zh-CN" altLang="en-US" sz="2400" b="1" dirty="0" smtClean="0">
                <a:solidFill>
                  <a:schemeClr val="bg1"/>
                </a:solidFill>
                <a:latin typeface="微软雅黑" panose="020B0503020204020204" pitchFamily="82" charset="2"/>
                <a:ea typeface="微软雅黑" panose="020B0503020204020204" pitchFamily="82" charset="2"/>
              </a:rPr>
              <a:t>主</a:t>
            </a:r>
            <a:r>
              <a:rPr lang="zh-CN" altLang="en-US" sz="2400" b="1" dirty="0">
                <a:solidFill>
                  <a:schemeClr val="bg1"/>
                </a:solidFill>
                <a:latin typeface="微软雅黑" panose="020B0503020204020204" pitchFamily="82" charset="2"/>
                <a:ea typeface="微软雅黑" panose="020B0503020204020204" pitchFamily="82" charset="2"/>
              </a:rPr>
              <a:t>义思</a:t>
            </a:r>
            <a:r>
              <a:rPr lang="zh-CN" altLang="en-US" sz="2400" b="1" dirty="0" smtClean="0">
                <a:solidFill>
                  <a:schemeClr val="bg1"/>
                </a:solidFill>
                <a:latin typeface="微软雅黑" panose="020B0503020204020204" pitchFamily="82" charset="2"/>
                <a:ea typeface="微软雅黑" panose="020B0503020204020204" pitchFamily="82" charset="2"/>
              </a:rPr>
              <a:t>想</a:t>
            </a:r>
            <a:endParaRPr lang="zh-CN" altLang="en-US" sz="2400" b="1" dirty="0">
              <a:solidFill>
                <a:schemeClr val="bg1"/>
              </a:solidFill>
              <a:latin typeface="微软雅黑" panose="020B0503020204020204" pitchFamily="82" charset="2"/>
              <a:ea typeface="微软雅黑" panose="020B0503020204020204" pitchFamily="82" charset="2"/>
            </a:endParaRPr>
          </a:p>
        </p:txBody>
      </p:sp>
      <p:sp>
        <p:nvSpPr>
          <p:cNvPr id="10" name="任意多边形 9"/>
          <p:cNvSpPr/>
          <p:nvPr/>
        </p:nvSpPr>
        <p:spPr>
          <a:xfrm>
            <a:off x="7772658" y="2682237"/>
            <a:ext cx="1337703" cy="657931"/>
          </a:xfrm>
          <a:custGeom>
            <a:avLst/>
            <a:gdLst>
              <a:gd name="connsiteX0" fmla="*/ 0 w 1099595"/>
              <a:gd name="connsiteY0" fmla="*/ 318873 h 657931"/>
              <a:gd name="connsiteX1" fmla="*/ 416689 w 1099595"/>
              <a:gd name="connsiteY1" fmla="*/ 6356 h 657931"/>
              <a:gd name="connsiteX2" fmla="*/ 856527 w 1099595"/>
              <a:gd name="connsiteY2" fmla="*/ 573516 h 657931"/>
              <a:gd name="connsiteX3" fmla="*/ 1099595 w 1099595"/>
              <a:gd name="connsiteY3" fmla="*/ 573516 h 657931"/>
            </a:gdLst>
            <a:ahLst/>
            <a:cxnLst>
              <a:cxn ang="0">
                <a:pos x="connsiteX0" y="connsiteY0"/>
              </a:cxn>
              <a:cxn ang="0">
                <a:pos x="connsiteX1" y="connsiteY1"/>
              </a:cxn>
              <a:cxn ang="0">
                <a:pos x="connsiteX2" y="connsiteY2"/>
              </a:cxn>
              <a:cxn ang="0">
                <a:pos x="connsiteX3" y="connsiteY3"/>
              </a:cxn>
            </a:cxnLst>
            <a:rect l="l" t="t" r="r" b="b"/>
            <a:pathLst>
              <a:path w="1099595" h="657931">
                <a:moveTo>
                  <a:pt x="0" y="318873"/>
                </a:moveTo>
                <a:cubicBezTo>
                  <a:pt x="136967" y="141394"/>
                  <a:pt x="273935" y="-36085"/>
                  <a:pt x="416689" y="6356"/>
                </a:cubicBezTo>
                <a:cubicBezTo>
                  <a:pt x="559444" y="48796"/>
                  <a:pt x="742709" y="478989"/>
                  <a:pt x="856527" y="573516"/>
                </a:cubicBezTo>
                <a:cubicBezTo>
                  <a:pt x="970345" y="668043"/>
                  <a:pt x="945266" y="702767"/>
                  <a:pt x="1099595" y="57351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10"/>
          <p:cNvSpPr/>
          <p:nvPr/>
        </p:nvSpPr>
        <p:spPr>
          <a:xfrm>
            <a:off x="7720314" y="4826643"/>
            <a:ext cx="1400537" cy="440547"/>
          </a:xfrm>
          <a:custGeom>
            <a:avLst/>
            <a:gdLst>
              <a:gd name="connsiteX0" fmla="*/ 0 w 1400537"/>
              <a:gd name="connsiteY0" fmla="*/ 0 h 440547"/>
              <a:gd name="connsiteX1" fmla="*/ 416689 w 1400537"/>
              <a:gd name="connsiteY1" fmla="*/ 439838 h 440547"/>
              <a:gd name="connsiteX2" fmla="*/ 1099595 w 1400537"/>
              <a:gd name="connsiteY2" fmla="*/ 104172 h 440547"/>
              <a:gd name="connsiteX3" fmla="*/ 1400537 w 1400537"/>
              <a:gd name="connsiteY3" fmla="*/ 162046 h 440547"/>
            </a:gdLst>
            <a:ahLst/>
            <a:cxnLst>
              <a:cxn ang="0">
                <a:pos x="connsiteX0" y="connsiteY0"/>
              </a:cxn>
              <a:cxn ang="0">
                <a:pos x="connsiteX1" y="connsiteY1"/>
              </a:cxn>
              <a:cxn ang="0">
                <a:pos x="connsiteX2" y="connsiteY2"/>
              </a:cxn>
              <a:cxn ang="0">
                <a:pos x="connsiteX3" y="connsiteY3"/>
              </a:cxn>
            </a:cxnLst>
            <a:rect l="l" t="t" r="r" b="b"/>
            <a:pathLst>
              <a:path w="1400537" h="440547">
                <a:moveTo>
                  <a:pt x="0" y="0"/>
                </a:moveTo>
                <a:cubicBezTo>
                  <a:pt x="116711" y="211238"/>
                  <a:pt x="233423" y="422476"/>
                  <a:pt x="416689" y="439838"/>
                </a:cubicBezTo>
                <a:cubicBezTo>
                  <a:pt x="599955" y="457200"/>
                  <a:pt x="935620" y="150471"/>
                  <a:pt x="1099595" y="104172"/>
                </a:cubicBezTo>
                <a:cubicBezTo>
                  <a:pt x="1263570" y="57873"/>
                  <a:pt x="1248137" y="175550"/>
                  <a:pt x="1400537" y="16204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任意多边形 11"/>
          <p:cNvSpPr/>
          <p:nvPr/>
        </p:nvSpPr>
        <p:spPr>
          <a:xfrm>
            <a:off x="5179368" y="2682237"/>
            <a:ext cx="1337703" cy="657931"/>
          </a:xfrm>
          <a:custGeom>
            <a:avLst/>
            <a:gdLst>
              <a:gd name="connsiteX0" fmla="*/ 0 w 1099595"/>
              <a:gd name="connsiteY0" fmla="*/ 318873 h 657931"/>
              <a:gd name="connsiteX1" fmla="*/ 416689 w 1099595"/>
              <a:gd name="connsiteY1" fmla="*/ 6356 h 657931"/>
              <a:gd name="connsiteX2" fmla="*/ 856527 w 1099595"/>
              <a:gd name="connsiteY2" fmla="*/ 573516 h 657931"/>
              <a:gd name="connsiteX3" fmla="*/ 1099595 w 1099595"/>
              <a:gd name="connsiteY3" fmla="*/ 573516 h 657931"/>
            </a:gdLst>
            <a:ahLst/>
            <a:cxnLst>
              <a:cxn ang="0">
                <a:pos x="connsiteX0" y="connsiteY0"/>
              </a:cxn>
              <a:cxn ang="0">
                <a:pos x="connsiteX1" y="connsiteY1"/>
              </a:cxn>
              <a:cxn ang="0">
                <a:pos x="connsiteX2" y="connsiteY2"/>
              </a:cxn>
              <a:cxn ang="0">
                <a:pos x="connsiteX3" y="connsiteY3"/>
              </a:cxn>
            </a:cxnLst>
            <a:rect l="l" t="t" r="r" b="b"/>
            <a:pathLst>
              <a:path w="1099595" h="657931">
                <a:moveTo>
                  <a:pt x="0" y="318873"/>
                </a:moveTo>
                <a:cubicBezTo>
                  <a:pt x="136967" y="141394"/>
                  <a:pt x="273935" y="-36085"/>
                  <a:pt x="416689" y="6356"/>
                </a:cubicBezTo>
                <a:cubicBezTo>
                  <a:pt x="559444" y="48796"/>
                  <a:pt x="742709" y="478989"/>
                  <a:pt x="856527" y="573516"/>
                </a:cubicBezTo>
                <a:cubicBezTo>
                  <a:pt x="970345" y="668043"/>
                  <a:pt x="945266" y="702767"/>
                  <a:pt x="1099595" y="57351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5127024" y="4791918"/>
            <a:ext cx="1400537" cy="440547"/>
          </a:xfrm>
          <a:custGeom>
            <a:avLst/>
            <a:gdLst>
              <a:gd name="connsiteX0" fmla="*/ 0 w 1400537"/>
              <a:gd name="connsiteY0" fmla="*/ 0 h 440547"/>
              <a:gd name="connsiteX1" fmla="*/ 416689 w 1400537"/>
              <a:gd name="connsiteY1" fmla="*/ 439838 h 440547"/>
              <a:gd name="connsiteX2" fmla="*/ 1099595 w 1400537"/>
              <a:gd name="connsiteY2" fmla="*/ 104172 h 440547"/>
              <a:gd name="connsiteX3" fmla="*/ 1400537 w 1400537"/>
              <a:gd name="connsiteY3" fmla="*/ 162046 h 440547"/>
            </a:gdLst>
            <a:ahLst/>
            <a:cxnLst>
              <a:cxn ang="0">
                <a:pos x="connsiteX0" y="connsiteY0"/>
              </a:cxn>
              <a:cxn ang="0">
                <a:pos x="connsiteX1" y="connsiteY1"/>
              </a:cxn>
              <a:cxn ang="0">
                <a:pos x="connsiteX2" y="connsiteY2"/>
              </a:cxn>
              <a:cxn ang="0">
                <a:pos x="connsiteX3" y="connsiteY3"/>
              </a:cxn>
            </a:cxnLst>
            <a:rect l="l" t="t" r="r" b="b"/>
            <a:pathLst>
              <a:path w="1400537" h="440547">
                <a:moveTo>
                  <a:pt x="0" y="0"/>
                </a:moveTo>
                <a:cubicBezTo>
                  <a:pt x="116711" y="211238"/>
                  <a:pt x="233423" y="422476"/>
                  <a:pt x="416689" y="439838"/>
                </a:cubicBezTo>
                <a:cubicBezTo>
                  <a:pt x="599955" y="457200"/>
                  <a:pt x="935620" y="150471"/>
                  <a:pt x="1099595" y="104172"/>
                </a:cubicBezTo>
                <a:cubicBezTo>
                  <a:pt x="1263570" y="57873"/>
                  <a:pt x="1248137" y="175550"/>
                  <a:pt x="1400537" y="162046"/>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9120851" y="2331431"/>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党治国理政</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sp>
        <p:nvSpPr>
          <p:cNvPr id="15" name="圆角矩形 14"/>
          <p:cNvSpPr/>
          <p:nvPr/>
        </p:nvSpPr>
        <p:spPr>
          <a:xfrm>
            <a:off x="9120851" y="4282445"/>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管党治党</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sp>
        <p:nvSpPr>
          <p:cNvPr id="16" name="圆角矩形 15"/>
          <p:cNvSpPr/>
          <p:nvPr/>
        </p:nvSpPr>
        <p:spPr>
          <a:xfrm>
            <a:off x="2773041" y="2331431"/>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马克思主义</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sp>
        <p:nvSpPr>
          <p:cNvPr id="17" name="圆角矩形 16"/>
          <p:cNvSpPr/>
          <p:nvPr/>
        </p:nvSpPr>
        <p:spPr>
          <a:xfrm>
            <a:off x="2773041" y="4282445"/>
            <a:ext cx="2379380" cy="121197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solidFill>
                  <a:srgbClr val="FCFCFC"/>
                </a:solidFill>
                <a:latin typeface="微软雅黑" panose="020B0503020204020204" pitchFamily="82" charset="2"/>
                <a:ea typeface="微软雅黑" panose="020B0503020204020204" pitchFamily="82" charset="2"/>
              </a:rPr>
              <a:t>中国特色社会主义</a:t>
            </a:r>
            <a:endParaRPr lang="en-US" altLang="zh-CN" b="1" dirty="0">
              <a:solidFill>
                <a:srgbClr val="FCFCFC"/>
              </a:solidFill>
              <a:latin typeface="微软雅黑" panose="020B0503020204020204" pitchFamily="82" charset="2"/>
              <a:ea typeface="微软雅黑" panose="020B0503020204020204" pitchFamily="82" charset="2"/>
            </a:endParaRPr>
          </a:p>
          <a:p>
            <a:pPr algn="ctr"/>
            <a:r>
              <a:rPr lang="zh-CN" altLang="en-US" sz="2800" b="1" dirty="0">
                <a:solidFill>
                  <a:srgbClr val="FCFCFC"/>
                </a:solidFill>
                <a:latin typeface="微软雅黑" panose="020B0503020204020204" pitchFamily="82" charset="2"/>
                <a:ea typeface="微软雅黑" panose="020B0503020204020204" pitchFamily="82" charset="2"/>
              </a:rPr>
              <a:t>新境界</a:t>
            </a:r>
          </a:p>
        </p:txBody>
      </p:sp>
      <p:pic>
        <p:nvPicPr>
          <p:cNvPr id="18" name="图片 1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7023" y="2437257"/>
            <a:ext cx="2249755" cy="3930918"/>
          </a:xfrm>
          <a:prstGeom prst="rect">
            <a:avLst/>
          </a:prstGeom>
        </p:spPr>
      </p:pic>
    </p:spTree>
    <p:extLst>
      <p:ext uri="{BB962C8B-B14F-4D97-AF65-F5344CB8AC3E}">
        <p14:creationId xmlns:p14="http://schemas.microsoft.com/office/powerpoint/2010/main" xmlns="" val="259648801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1000"/>
                                        <p:tgtEl>
                                          <p:spTgt spid="8"/>
                                        </p:tgtEl>
                                      </p:cBhvr>
                                    </p:animEffect>
                                  </p:childTnLst>
                                </p:cTn>
                              </p:par>
                            </p:childTnLst>
                          </p:cTn>
                        </p:par>
                        <p:par>
                          <p:cTn id="12" fill="hold">
                            <p:stCondLst>
                              <p:cond delay="1500"/>
                            </p:stCondLst>
                            <p:childTnLst>
                              <p:par>
                                <p:cTn id="13" presetID="22" presetClass="entr" presetSubtype="2"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right)">
                                      <p:cBhvr>
                                        <p:cTn id="15" dur="500"/>
                                        <p:tgtEl>
                                          <p:spTgt spid="12"/>
                                        </p:tgtEl>
                                      </p:cBhvr>
                                    </p:animEffect>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22" presetClass="entr" presetSubtype="2"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right)">
                                      <p:cBhvr>
                                        <p:cTn id="25" dur="500"/>
                                        <p:tgtEl>
                                          <p:spTgt spid="13"/>
                                        </p:tgtEl>
                                      </p:cBhvr>
                                    </p:animEffect>
                                  </p:childTnLst>
                                </p:cTn>
                              </p:par>
                            </p:childTnLst>
                          </p:cTn>
                        </p:par>
                        <p:par>
                          <p:cTn id="26" fill="hold">
                            <p:stCondLst>
                              <p:cond delay="3500"/>
                            </p:stCondLst>
                            <p:childTnLst>
                              <p:par>
                                <p:cTn id="27" presetID="42" presetClass="entr" presetSubtype="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par>
                          <p:cTn id="32" fill="hold">
                            <p:stCondLst>
                              <p:cond delay="4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childTnLst>
                          </p:cTn>
                        </p:par>
                        <p:par>
                          <p:cTn id="36" fill="hold">
                            <p:stCondLst>
                              <p:cond delay="5000"/>
                            </p:stCondLst>
                            <p:childTnLst>
                              <p:par>
                                <p:cTn id="37" presetID="47"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6000"/>
                            </p:stCondLst>
                            <p:childTnLst>
                              <p:par>
                                <p:cTn id="43" presetID="22" presetClass="entr" presetSubtype="8" fill="hold" grpId="0" nodeType="after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left)">
                                      <p:cBhvr>
                                        <p:cTn id="45" dur="500"/>
                                        <p:tgtEl>
                                          <p:spTgt spid="11"/>
                                        </p:tgtEl>
                                      </p:cBhvr>
                                    </p:animEffect>
                                  </p:childTnLst>
                                </p:cTn>
                              </p:par>
                            </p:childTnLst>
                          </p:cTn>
                        </p:par>
                        <p:par>
                          <p:cTn id="46" fill="hold">
                            <p:stCondLst>
                              <p:cond delay="6500"/>
                            </p:stCondLst>
                            <p:childTnLst>
                              <p:par>
                                <p:cTn id="47" presetID="42"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353649" y="2020025"/>
            <a:ext cx="5183400" cy="1295850"/>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第四章：党的地方组织</a:t>
            </a:r>
            <a:endParaRPr lang="zh-CN" altLang="en-US" dirty="0">
              <a:cs typeface="+mn-ea"/>
              <a:sym typeface="+mn-lt"/>
            </a:endParaRPr>
          </a:p>
        </p:txBody>
      </p:sp>
      <p:sp>
        <p:nvSpPr>
          <p:cNvPr id="8" name="矩形 7"/>
          <p:cNvSpPr/>
          <p:nvPr/>
        </p:nvSpPr>
        <p:spPr>
          <a:xfrm>
            <a:off x="6912498" y="1798931"/>
            <a:ext cx="4655737" cy="442187"/>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tx1">
                    <a:lumMod val="75000"/>
                    <a:lumOff val="25000"/>
                  </a:schemeClr>
                </a:solidFill>
                <a:cs typeface="+mn-ea"/>
                <a:sym typeface="+mn-lt"/>
              </a:rPr>
              <a:t>三</a:t>
            </a:r>
            <a:r>
              <a:rPr lang="zh-CN" altLang="en-US" sz="2667" b="1" dirty="0" smtClean="0">
                <a:solidFill>
                  <a:schemeClr val="tx1">
                    <a:lumMod val="75000"/>
                    <a:lumOff val="25000"/>
                  </a:schemeClr>
                </a:solidFill>
                <a:cs typeface="+mn-ea"/>
                <a:sym typeface="+mn-lt"/>
              </a:rPr>
              <a:t>个层</a:t>
            </a:r>
            <a:r>
              <a:rPr lang="zh-CN" altLang="en-US" sz="2667" b="1" dirty="0">
                <a:solidFill>
                  <a:schemeClr val="tx1">
                    <a:lumMod val="75000"/>
                    <a:lumOff val="25000"/>
                  </a:schemeClr>
                </a:solidFill>
                <a:cs typeface="+mn-ea"/>
                <a:sym typeface="+mn-lt"/>
              </a:rPr>
              <a:t>级</a:t>
            </a:r>
          </a:p>
        </p:txBody>
      </p:sp>
      <p:sp>
        <p:nvSpPr>
          <p:cNvPr id="2" name="矩形 1"/>
          <p:cNvSpPr/>
          <p:nvPr/>
        </p:nvSpPr>
        <p:spPr>
          <a:xfrm>
            <a:off x="560047" y="4791072"/>
            <a:ext cx="6096000" cy="1282531"/>
          </a:xfrm>
          <a:prstGeom prst="rect">
            <a:avLst/>
          </a:prstGeom>
        </p:spPr>
        <p:txBody>
          <a:bodyPr>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党的地方组织</a:t>
            </a:r>
            <a:r>
              <a:rPr lang="en-US" altLang="zh-CN" sz="2133" b="1" dirty="0">
                <a:solidFill>
                  <a:srgbClr val="C00000"/>
                </a:solidFill>
                <a:cs typeface="+mn-ea"/>
                <a:sym typeface="+mn-lt"/>
              </a:rPr>
              <a:t>】</a:t>
            </a:r>
            <a:r>
              <a:rPr lang="zh-CN" altLang="en-US" sz="1867" b="1" dirty="0">
                <a:solidFill>
                  <a:schemeClr val="tx1">
                    <a:lumMod val="75000"/>
                    <a:lumOff val="25000"/>
                  </a:schemeClr>
                </a:solidFill>
                <a:cs typeface="+mn-ea"/>
                <a:sym typeface="+mn-lt"/>
              </a:rPr>
              <a:t>是指党的省、自治区、直辖市，设区的市和自治州以及县（旗）、自治县、不设区的市和市辖区的代表大会和它们所产生的委员会，还包括经党代表大会选举产生的纪律检查委员会</a:t>
            </a:r>
          </a:p>
        </p:txBody>
      </p:sp>
      <p:sp>
        <p:nvSpPr>
          <p:cNvPr id="4" name="矩形 3"/>
          <p:cNvSpPr/>
          <p:nvPr/>
        </p:nvSpPr>
        <p:spPr>
          <a:xfrm>
            <a:off x="6912498" y="2352634"/>
            <a:ext cx="4655737"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a:solidFill>
                  <a:schemeClr val="bg1"/>
                </a:solidFill>
                <a:cs typeface="+mn-ea"/>
                <a:sym typeface="+mn-lt"/>
              </a:rPr>
              <a:t>省、自治区、直辖市</a:t>
            </a:r>
            <a:endParaRPr lang="zh-CN" altLang="en-US" sz="2133" b="1" dirty="0">
              <a:solidFill>
                <a:schemeClr val="bg1"/>
              </a:solidFill>
              <a:cs typeface="+mn-ea"/>
              <a:sym typeface="+mn-lt"/>
            </a:endParaRPr>
          </a:p>
        </p:txBody>
      </p:sp>
      <p:sp>
        <p:nvSpPr>
          <p:cNvPr id="27" name="矩形 26"/>
          <p:cNvSpPr/>
          <p:nvPr/>
        </p:nvSpPr>
        <p:spPr>
          <a:xfrm>
            <a:off x="6912498" y="3154590"/>
            <a:ext cx="4655737"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dirty="0">
                <a:solidFill>
                  <a:schemeClr val="bg1"/>
                </a:solidFill>
                <a:cs typeface="+mn-ea"/>
                <a:sym typeface="+mn-lt"/>
              </a:rPr>
              <a:t>设区的市和自治州</a:t>
            </a:r>
            <a:endParaRPr lang="zh-CN" altLang="en-US" sz="2133" b="1" dirty="0">
              <a:solidFill>
                <a:schemeClr val="bg1"/>
              </a:solidFill>
              <a:cs typeface="+mn-ea"/>
              <a:sym typeface="+mn-lt"/>
            </a:endParaRPr>
          </a:p>
        </p:txBody>
      </p:sp>
      <p:sp>
        <p:nvSpPr>
          <p:cNvPr id="28" name="矩形 27"/>
          <p:cNvSpPr/>
          <p:nvPr/>
        </p:nvSpPr>
        <p:spPr>
          <a:xfrm>
            <a:off x="6912498" y="3956547"/>
            <a:ext cx="4655737"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867" b="1" dirty="0">
                <a:solidFill>
                  <a:schemeClr val="bg1"/>
                </a:solidFill>
                <a:cs typeface="+mn-ea"/>
                <a:sym typeface="+mn-lt"/>
              </a:rPr>
              <a:t>县（旗）、自治县、不设区的市和市辖区</a:t>
            </a:r>
          </a:p>
        </p:txBody>
      </p:sp>
      <p:sp>
        <p:nvSpPr>
          <p:cNvPr id="29" name="矩形 28"/>
          <p:cNvSpPr/>
          <p:nvPr/>
        </p:nvSpPr>
        <p:spPr>
          <a:xfrm>
            <a:off x="10417630" y="4664156"/>
            <a:ext cx="1186774" cy="1650051"/>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三会</a:t>
            </a:r>
          </a:p>
        </p:txBody>
      </p:sp>
      <p:sp>
        <p:nvSpPr>
          <p:cNvPr id="30" name="矩形 29"/>
          <p:cNvSpPr/>
          <p:nvPr/>
        </p:nvSpPr>
        <p:spPr>
          <a:xfrm>
            <a:off x="7143998" y="4791072"/>
            <a:ext cx="3172302" cy="48000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33" b="1" dirty="0" smtClean="0">
                <a:solidFill>
                  <a:schemeClr val="tx1">
                    <a:lumMod val="75000"/>
                    <a:lumOff val="25000"/>
                  </a:schemeClr>
                </a:solidFill>
                <a:cs typeface="+mn-ea"/>
                <a:sym typeface="+mn-lt"/>
              </a:rPr>
              <a:t>1</a:t>
            </a:r>
            <a:r>
              <a:rPr lang="zh-CN" altLang="en-US" sz="2133" b="1" dirty="0" smtClean="0">
                <a:solidFill>
                  <a:schemeClr val="tx1">
                    <a:lumMod val="75000"/>
                    <a:lumOff val="25000"/>
                  </a:schemeClr>
                </a:solidFill>
                <a:cs typeface="+mn-ea"/>
                <a:sym typeface="+mn-lt"/>
              </a:rPr>
              <a:t>、党</a:t>
            </a:r>
            <a:r>
              <a:rPr lang="zh-CN" altLang="en-US" sz="2133" b="1" dirty="0">
                <a:solidFill>
                  <a:schemeClr val="tx1">
                    <a:lumMod val="75000"/>
                    <a:lumOff val="25000"/>
                  </a:schemeClr>
                </a:solidFill>
                <a:cs typeface="+mn-ea"/>
                <a:sym typeface="+mn-lt"/>
              </a:rPr>
              <a:t>的代表大会</a:t>
            </a:r>
          </a:p>
        </p:txBody>
      </p:sp>
      <p:sp>
        <p:nvSpPr>
          <p:cNvPr id="40" name="矩形 39"/>
          <p:cNvSpPr/>
          <p:nvPr/>
        </p:nvSpPr>
        <p:spPr>
          <a:xfrm>
            <a:off x="7143998" y="5255673"/>
            <a:ext cx="3172302" cy="48000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33" b="1" dirty="0" smtClean="0">
                <a:solidFill>
                  <a:schemeClr val="tx1">
                    <a:lumMod val="75000"/>
                    <a:lumOff val="25000"/>
                  </a:schemeClr>
                </a:solidFill>
                <a:cs typeface="+mn-ea"/>
                <a:sym typeface="+mn-lt"/>
              </a:rPr>
              <a:t>2</a:t>
            </a:r>
            <a:r>
              <a:rPr lang="zh-CN" altLang="en-US" sz="2133" b="1" dirty="0" smtClean="0">
                <a:solidFill>
                  <a:schemeClr val="tx1">
                    <a:lumMod val="75000"/>
                    <a:lumOff val="25000"/>
                  </a:schemeClr>
                </a:solidFill>
                <a:cs typeface="+mn-ea"/>
                <a:sym typeface="+mn-lt"/>
              </a:rPr>
              <a:t>、党</a:t>
            </a:r>
            <a:r>
              <a:rPr lang="zh-CN" altLang="en-US" sz="2133" b="1" dirty="0">
                <a:solidFill>
                  <a:schemeClr val="tx1">
                    <a:lumMod val="75000"/>
                    <a:lumOff val="25000"/>
                  </a:schemeClr>
                </a:solidFill>
                <a:cs typeface="+mn-ea"/>
                <a:sym typeface="+mn-lt"/>
              </a:rPr>
              <a:t>的委员会</a:t>
            </a:r>
          </a:p>
        </p:txBody>
      </p:sp>
      <p:sp>
        <p:nvSpPr>
          <p:cNvPr id="41" name="矩形 40"/>
          <p:cNvSpPr/>
          <p:nvPr/>
        </p:nvSpPr>
        <p:spPr>
          <a:xfrm>
            <a:off x="7143998" y="5731652"/>
            <a:ext cx="3172302" cy="480000"/>
          </a:xfrm>
          <a:prstGeom prst="rect">
            <a:avLst/>
          </a:prstGeom>
          <a:no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33" b="1" dirty="0" smtClean="0">
                <a:solidFill>
                  <a:schemeClr val="tx1">
                    <a:lumMod val="75000"/>
                    <a:lumOff val="25000"/>
                  </a:schemeClr>
                </a:solidFill>
                <a:cs typeface="+mn-ea"/>
                <a:sym typeface="+mn-lt"/>
              </a:rPr>
              <a:t>3</a:t>
            </a:r>
            <a:r>
              <a:rPr lang="zh-CN" altLang="en-US" sz="2133" b="1" dirty="0" smtClean="0">
                <a:solidFill>
                  <a:schemeClr val="tx1">
                    <a:lumMod val="75000"/>
                    <a:lumOff val="25000"/>
                  </a:schemeClr>
                </a:solidFill>
                <a:cs typeface="+mn-ea"/>
                <a:sym typeface="+mn-lt"/>
              </a:rPr>
              <a:t>、党</a:t>
            </a:r>
            <a:r>
              <a:rPr lang="zh-CN" altLang="en-US" sz="2133" b="1" dirty="0">
                <a:solidFill>
                  <a:schemeClr val="tx1">
                    <a:lumMod val="75000"/>
                    <a:lumOff val="25000"/>
                  </a:schemeClr>
                </a:solidFill>
                <a:cs typeface="+mn-ea"/>
                <a:sym typeface="+mn-lt"/>
              </a:rPr>
              <a:t>的纪律检查委员会</a:t>
            </a:r>
          </a:p>
        </p:txBody>
      </p:sp>
      <p:grpSp>
        <p:nvGrpSpPr>
          <p:cNvPr id="6" name="组合 5"/>
          <p:cNvGrpSpPr/>
          <p:nvPr/>
        </p:nvGrpSpPr>
        <p:grpSpPr>
          <a:xfrm>
            <a:off x="518847" y="3122533"/>
            <a:ext cx="6057637" cy="1295680"/>
            <a:chOff x="518847" y="3122533"/>
            <a:chExt cx="6057637" cy="1295680"/>
          </a:xfrm>
        </p:grpSpPr>
        <p:sp>
          <p:nvSpPr>
            <p:cNvPr id="18" name="矩形 17"/>
            <p:cNvSpPr/>
            <p:nvPr/>
          </p:nvSpPr>
          <p:spPr>
            <a:xfrm>
              <a:off x="827313" y="3246213"/>
              <a:ext cx="5749171"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37" name="TextBox 36"/>
            <p:cNvSpPr txBox="1"/>
            <p:nvPr/>
          </p:nvSpPr>
          <p:spPr>
            <a:xfrm>
              <a:off x="923827" y="3371045"/>
              <a:ext cx="5368439" cy="902363"/>
            </a:xfrm>
            <a:prstGeom prst="rect">
              <a:avLst/>
            </a:prstGeom>
            <a:noFill/>
          </p:spPr>
          <p:txBody>
            <a:bodyPr wrap="square" rtlCol="0">
              <a:spAutoFit/>
            </a:bodyPr>
            <a:lstStyle/>
            <a:p>
              <a:pPr algn="r">
                <a:lnSpc>
                  <a:spcPct val="120000"/>
                </a:lnSpc>
              </a:pPr>
              <a:r>
                <a:rPr lang="zh-CN" altLang="en-US" sz="3200" b="1" dirty="0">
                  <a:solidFill>
                    <a:schemeClr val="bg1"/>
                  </a:solidFill>
                  <a:cs typeface="+mn-ea"/>
                  <a:sym typeface="+mn-lt"/>
                </a:rPr>
                <a:t>党的  </a:t>
              </a:r>
              <a:r>
                <a:rPr lang="zh-CN" altLang="en-US" sz="4800" b="1" dirty="0">
                  <a:solidFill>
                    <a:schemeClr val="bg1"/>
                  </a:solidFill>
                  <a:cs typeface="+mn-ea"/>
                  <a:sym typeface="+mn-lt"/>
                </a:rPr>
                <a:t>地方组织</a:t>
              </a:r>
            </a:p>
          </p:txBody>
        </p:sp>
        <p:grpSp>
          <p:nvGrpSpPr>
            <p:cNvPr id="14" name="组合 13"/>
            <p:cNvGrpSpPr/>
            <p:nvPr/>
          </p:nvGrpSpPr>
          <p:grpSpPr>
            <a:xfrm>
              <a:off x="518847" y="3122533"/>
              <a:ext cx="2039296" cy="1209079"/>
              <a:chOff x="701793" y="2226168"/>
              <a:chExt cx="2566372" cy="1521577"/>
            </a:xfrm>
          </p:grpSpPr>
          <p:pic>
            <p:nvPicPr>
              <p:cNvPr id="15" name="图片 1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5" name="燕尾形 4"/>
          <p:cNvSpPr/>
          <p:nvPr/>
        </p:nvSpPr>
        <p:spPr>
          <a:xfrm rot="5400000">
            <a:off x="9116818" y="2765518"/>
            <a:ext cx="247096" cy="4195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rot="5400000">
            <a:off x="9116818" y="3594387"/>
            <a:ext cx="247096" cy="419532"/>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1" name="矩形 20"/>
          <p:cNvSpPr/>
          <p:nvPr/>
        </p:nvSpPr>
        <p:spPr>
          <a:xfrm>
            <a:off x="6912498" y="4664156"/>
            <a:ext cx="3505132" cy="1650051"/>
          </a:xfrm>
          <a:prstGeom prst="rect">
            <a:avLst/>
          </a:prstGeom>
          <a:noFill/>
          <a:ln w="1270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667" b="1" dirty="0">
              <a:solidFill>
                <a:schemeClr val="bg1"/>
              </a:solidFill>
              <a:cs typeface="+mn-ea"/>
              <a:sym typeface="+mn-lt"/>
            </a:endParaRPr>
          </a:p>
        </p:txBody>
      </p:sp>
    </p:spTree>
    <p:extLst>
      <p:ext uri="{BB962C8B-B14F-4D97-AF65-F5344CB8AC3E}">
        <p14:creationId xmlns:p14="http://schemas.microsoft.com/office/powerpoint/2010/main" xmlns="" val="23270201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00"/>
                                        <p:tgtEl>
                                          <p:spTgt spid="17"/>
                                        </p:tgtEl>
                                      </p:cBhvr>
                                    </p:animEffect>
                                    <p:anim calcmode="lin" valueType="num">
                                      <p:cBhvr>
                                        <p:cTn id="12" dur="1000" fill="hold"/>
                                        <p:tgtEl>
                                          <p:spTgt spid="17"/>
                                        </p:tgtEl>
                                        <p:attrNameLst>
                                          <p:attrName>ppt_x</p:attrName>
                                        </p:attrNameLst>
                                      </p:cBhvr>
                                      <p:tavLst>
                                        <p:tav tm="0">
                                          <p:val>
                                            <p:strVal val="#ppt_x"/>
                                          </p:val>
                                        </p:tav>
                                        <p:tav tm="100000">
                                          <p:val>
                                            <p:strVal val="#ppt_x"/>
                                          </p:val>
                                        </p:tav>
                                      </p:tavLst>
                                    </p:anim>
                                    <p:anim calcmode="lin" valueType="num">
                                      <p:cBhvr>
                                        <p:cTn id="13" dur="1000" fill="hold"/>
                                        <p:tgtEl>
                                          <p:spTgt spid="17"/>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16" presetClass="entr" presetSubtype="21"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par>
                          <p:cTn id="24" fill="hold">
                            <p:stCondLst>
                              <p:cond delay="3000"/>
                            </p:stCondLst>
                            <p:childTnLst>
                              <p:par>
                                <p:cTn id="25" presetID="16" presetClass="entr" presetSubtype="21"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par>
                          <p:cTn id="28" fill="hold">
                            <p:stCondLst>
                              <p:cond delay="3500"/>
                            </p:stCondLst>
                            <p:childTnLst>
                              <p:par>
                                <p:cTn id="29" presetID="22" presetClass="entr" presetSubtype="1" fill="hold" grpId="0"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up)">
                                      <p:cBhvr>
                                        <p:cTn id="31" dur="500"/>
                                        <p:tgtEl>
                                          <p:spTgt spid="5"/>
                                        </p:tgtEl>
                                      </p:cBhvr>
                                    </p:animEffect>
                                  </p:childTnLst>
                                </p:cTn>
                              </p:par>
                            </p:childTnLst>
                          </p:cTn>
                        </p:par>
                        <p:par>
                          <p:cTn id="32" fill="hold">
                            <p:stCondLst>
                              <p:cond delay="4000"/>
                            </p:stCondLst>
                            <p:childTnLst>
                              <p:par>
                                <p:cTn id="33" presetID="16" presetClass="entr" presetSubtype="2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par>
                          <p:cTn id="36" fill="hold">
                            <p:stCondLst>
                              <p:cond delay="4500"/>
                            </p:stCondLst>
                            <p:childTnLst>
                              <p:par>
                                <p:cTn id="37" presetID="22" presetClass="entr" presetSubtype="1"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cTn>
                              </p:par>
                            </p:childTnLst>
                          </p:cTn>
                        </p:par>
                        <p:par>
                          <p:cTn id="40" fill="hold">
                            <p:stCondLst>
                              <p:cond delay="5000"/>
                            </p:stCondLst>
                            <p:childTnLst>
                              <p:par>
                                <p:cTn id="41" presetID="16" presetClass="entr" presetSubtype="21" fill="hold" grpId="0" nodeType="after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barn(inVertical)">
                                      <p:cBhvr>
                                        <p:cTn id="43" dur="500"/>
                                        <p:tgtEl>
                                          <p:spTgt spid="28"/>
                                        </p:tgtEl>
                                      </p:cBhvr>
                                    </p:animEffect>
                                  </p:childTnLst>
                                </p:cTn>
                              </p:par>
                            </p:childTnLst>
                          </p:cTn>
                        </p:par>
                        <p:par>
                          <p:cTn id="44" fill="hold">
                            <p:stCondLst>
                              <p:cond delay="5500"/>
                            </p:stCondLst>
                            <p:childTnLst>
                              <p:par>
                                <p:cTn id="45" presetID="21" presetClass="entr" presetSubtype="1" fill="hold" grpId="0" nodeType="after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heel(1)">
                                      <p:cBhvr>
                                        <p:cTn id="47" dur="500"/>
                                        <p:tgtEl>
                                          <p:spTgt spid="29"/>
                                        </p:tgtEl>
                                      </p:cBhvr>
                                    </p:animEffect>
                                  </p:childTnLst>
                                </p:cTn>
                              </p:par>
                            </p:childTnLst>
                          </p:cTn>
                        </p:par>
                        <p:par>
                          <p:cTn id="48" fill="hold">
                            <p:stCondLst>
                              <p:cond delay="6000"/>
                            </p:stCondLst>
                            <p:childTnLst>
                              <p:par>
                                <p:cTn id="49" presetID="22" presetClass="entr" presetSubtype="2"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wipe(right)">
                                      <p:cBhvr>
                                        <p:cTn id="51" dur="500"/>
                                        <p:tgtEl>
                                          <p:spTgt spid="21"/>
                                        </p:tgtEl>
                                      </p:cBhvr>
                                    </p:animEffect>
                                  </p:childTnLst>
                                </p:cTn>
                              </p:par>
                            </p:childTnLst>
                          </p:cTn>
                        </p:par>
                        <p:par>
                          <p:cTn id="52" fill="hold">
                            <p:stCondLst>
                              <p:cond delay="6500"/>
                            </p:stCondLst>
                            <p:childTnLst>
                              <p:par>
                                <p:cTn id="53" presetID="42"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fade">
                                      <p:cBhvr>
                                        <p:cTn id="55" dur="1000"/>
                                        <p:tgtEl>
                                          <p:spTgt spid="30"/>
                                        </p:tgtEl>
                                      </p:cBhvr>
                                    </p:animEffect>
                                    <p:anim calcmode="lin" valueType="num">
                                      <p:cBhvr>
                                        <p:cTn id="56" dur="1000" fill="hold"/>
                                        <p:tgtEl>
                                          <p:spTgt spid="30"/>
                                        </p:tgtEl>
                                        <p:attrNameLst>
                                          <p:attrName>ppt_x</p:attrName>
                                        </p:attrNameLst>
                                      </p:cBhvr>
                                      <p:tavLst>
                                        <p:tav tm="0">
                                          <p:val>
                                            <p:strVal val="#ppt_x"/>
                                          </p:val>
                                        </p:tav>
                                        <p:tav tm="100000">
                                          <p:val>
                                            <p:strVal val="#ppt_x"/>
                                          </p:val>
                                        </p:tav>
                                      </p:tavLst>
                                    </p:anim>
                                    <p:anim calcmode="lin" valueType="num">
                                      <p:cBhvr>
                                        <p:cTn id="57" dur="1000" fill="hold"/>
                                        <p:tgtEl>
                                          <p:spTgt spid="30"/>
                                        </p:tgtEl>
                                        <p:attrNameLst>
                                          <p:attrName>ppt_y</p:attrName>
                                        </p:attrNameLst>
                                      </p:cBhvr>
                                      <p:tavLst>
                                        <p:tav tm="0">
                                          <p:val>
                                            <p:strVal val="#ppt_y+.1"/>
                                          </p:val>
                                        </p:tav>
                                        <p:tav tm="100000">
                                          <p:val>
                                            <p:strVal val="#ppt_y"/>
                                          </p:val>
                                        </p:tav>
                                      </p:tavLst>
                                    </p:anim>
                                  </p:childTnLst>
                                </p:cTn>
                              </p:par>
                            </p:childTnLst>
                          </p:cTn>
                        </p:par>
                        <p:par>
                          <p:cTn id="58" fill="hold">
                            <p:stCondLst>
                              <p:cond delay="7500"/>
                            </p:stCondLst>
                            <p:childTnLst>
                              <p:par>
                                <p:cTn id="59" presetID="42" presetClass="entr" presetSubtype="0" fill="hold" grpId="0" nodeType="afterEffect">
                                  <p:stCondLst>
                                    <p:cond delay="0"/>
                                  </p:stCondLst>
                                  <p:childTnLst>
                                    <p:set>
                                      <p:cBhvr>
                                        <p:cTn id="60" dur="1" fill="hold">
                                          <p:stCondLst>
                                            <p:cond delay="0"/>
                                          </p:stCondLst>
                                        </p:cTn>
                                        <p:tgtEl>
                                          <p:spTgt spid="40"/>
                                        </p:tgtEl>
                                        <p:attrNameLst>
                                          <p:attrName>style.visibility</p:attrName>
                                        </p:attrNameLst>
                                      </p:cBhvr>
                                      <p:to>
                                        <p:strVal val="visible"/>
                                      </p:to>
                                    </p:set>
                                    <p:animEffect transition="in" filter="fade">
                                      <p:cBhvr>
                                        <p:cTn id="61" dur="1000"/>
                                        <p:tgtEl>
                                          <p:spTgt spid="40"/>
                                        </p:tgtEl>
                                      </p:cBhvr>
                                    </p:animEffect>
                                    <p:anim calcmode="lin" valueType="num">
                                      <p:cBhvr>
                                        <p:cTn id="62" dur="1000" fill="hold"/>
                                        <p:tgtEl>
                                          <p:spTgt spid="40"/>
                                        </p:tgtEl>
                                        <p:attrNameLst>
                                          <p:attrName>ppt_x</p:attrName>
                                        </p:attrNameLst>
                                      </p:cBhvr>
                                      <p:tavLst>
                                        <p:tav tm="0">
                                          <p:val>
                                            <p:strVal val="#ppt_x"/>
                                          </p:val>
                                        </p:tav>
                                        <p:tav tm="100000">
                                          <p:val>
                                            <p:strVal val="#ppt_x"/>
                                          </p:val>
                                        </p:tav>
                                      </p:tavLst>
                                    </p:anim>
                                    <p:anim calcmode="lin" valueType="num">
                                      <p:cBhvr>
                                        <p:cTn id="63" dur="1000" fill="hold"/>
                                        <p:tgtEl>
                                          <p:spTgt spid="40"/>
                                        </p:tgtEl>
                                        <p:attrNameLst>
                                          <p:attrName>ppt_y</p:attrName>
                                        </p:attrNameLst>
                                      </p:cBhvr>
                                      <p:tavLst>
                                        <p:tav tm="0">
                                          <p:val>
                                            <p:strVal val="#ppt_y+.1"/>
                                          </p:val>
                                        </p:tav>
                                        <p:tav tm="100000">
                                          <p:val>
                                            <p:strVal val="#ppt_y"/>
                                          </p:val>
                                        </p:tav>
                                      </p:tavLst>
                                    </p:anim>
                                  </p:childTnLst>
                                </p:cTn>
                              </p:par>
                            </p:childTnLst>
                          </p:cTn>
                        </p:par>
                        <p:par>
                          <p:cTn id="64" fill="hold">
                            <p:stCondLst>
                              <p:cond delay="8500"/>
                            </p:stCondLst>
                            <p:childTnLst>
                              <p:par>
                                <p:cTn id="65" presetID="42" presetClass="entr" presetSubtype="0" fill="hold" grpId="0" nodeType="afterEffect">
                                  <p:stCondLst>
                                    <p:cond delay="0"/>
                                  </p:stCondLst>
                                  <p:childTnLst>
                                    <p:set>
                                      <p:cBhvr>
                                        <p:cTn id="66" dur="1" fill="hold">
                                          <p:stCondLst>
                                            <p:cond delay="0"/>
                                          </p:stCondLst>
                                        </p:cTn>
                                        <p:tgtEl>
                                          <p:spTgt spid="41"/>
                                        </p:tgtEl>
                                        <p:attrNameLst>
                                          <p:attrName>style.visibility</p:attrName>
                                        </p:attrNameLst>
                                      </p:cBhvr>
                                      <p:to>
                                        <p:strVal val="visible"/>
                                      </p:to>
                                    </p:set>
                                    <p:animEffect transition="in" filter="fade">
                                      <p:cBhvr>
                                        <p:cTn id="67" dur="1000"/>
                                        <p:tgtEl>
                                          <p:spTgt spid="41"/>
                                        </p:tgtEl>
                                      </p:cBhvr>
                                    </p:animEffect>
                                    <p:anim calcmode="lin" valueType="num">
                                      <p:cBhvr>
                                        <p:cTn id="68" dur="1000" fill="hold"/>
                                        <p:tgtEl>
                                          <p:spTgt spid="41"/>
                                        </p:tgtEl>
                                        <p:attrNameLst>
                                          <p:attrName>ppt_x</p:attrName>
                                        </p:attrNameLst>
                                      </p:cBhvr>
                                      <p:tavLst>
                                        <p:tav tm="0">
                                          <p:val>
                                            <p:strVal val="#ppt_x"/>
                                          </p:val>
                                        </p:tav>
                                        <p:tav tm="100000">
                                          <p:val>
                                            <p:strVal val="#ppt_x"/>
                                          </p:val>
                                        </p:tav>
                                      </p:tavLst>
                                    </p:anim>
                                    <p:anim calcmode="lin" valueType="num">
                                      <p:cBhvr>
                                        <p:cTn id="6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4" grpId="0" animBg="1"/>
      <p:bldP spid="27" grpId="0" animBg="1"/>
      <p:bldP spid="28" grpId="0" animBg="1"/>
      <p:bldP spid="29" grpId="0" animBg="1"/>
      <p:bldP spid="30" grpId="0"/>
      <p:bldP spid="40" grpId="0"/>
      <p:bldP spid="41" grpId="0"/>
      <p:bldP spid="5" grpId="0" animBg="1"/>
      <p:bldP spid="20" grpId="0" animBg="1"/>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第五章：党的基层组织</a:t>
            </a:r>
            <a:endParaRPr lang="zh-CN" altLang="en-US" dirty="0">
              <a:cs typeface="+mn-ea"/>
              <a:sym typeface="+mn-lt"/>
            </a:endParaRPr>
          </a:p>
        </p:txBody>
      </p:sp>
      <p:sp>
        <p:nvSpPr>
          <p:cNvPr id="2" name="矩形 1"/>
          <p:cNvSpPr/>
          <p:nvPr/>
        </p:nvSpPr>
        <p:spPr>
          <a:xfrm>
            <a:off x="883134" y="4662383"/>
            <a:ext cx="10959136" cy="1446358"/>
          </a:xfrm>
          <a:prstGeom prst="rect">
            <a:avLst/>
          </a:prstGeom>
        </p:spPr>
        <p:txBody>
          <a:bodyPr wrap="square">
            <a:spAutoFit/>
          </a:bodyPr>
          <a:lstStyle/>
          <a:p>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企业、农村、机关、学校、科研院所、街道社区、社会组织、人民解放军连队和其他基层单位，凡是有正式党员三人以上的，都应当成立党的基层组织。党的基层组织，根据工作需要和党员人数，经上级党组织批准，分别设立党的基层委员会、总支部委员会、支部委员会。</a:t>
            </a:r>
            <a:endParaRPr lang="zh-CN" altLang="en-US" sz="1867" b="1" dirty="0">
              <a:solidFill>
                <a:schemeClr val="tx1">
                  <a:lumMod val="75000"/>
                  <a:lumOff val="25000"/>
                </a:schemeClr>
              </a:solidFill>
              <a:cs typeface="+mn-ea"/>
              <a:sym typeface="+mn-lt"/>
            </a:endParaRPr>
          </a:p>
        </p:txBody>
      </p:sp>
      <p:sp>
        <p:nvSpPr>
          <p:cNvPr id="4" name="矩形 3"/>
          <p:cNvSpPr/>
          <p:nvPr/>
        </p:nvSpPr>
        <p:spPr>
          <a:xfrm>
            <a:off x="4754437" y="3863985"/>
            <a:ext cx="2408772"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党的基层委员会</a:t>
            </a:r>
          </a:p>
        </p:txBody>
      </p:sp>
      <p:sp>
        <p:nvSpPr>
          <p:cNvPr id="27" name="矩形 26"/>
          <p:cNvSpPr/>
          <p:nvPr/>
        </p:nvSpPr>
        <p:spPr>
          <a:xfrm>
            <a:off x="7211345" y="3863985"/>
            <a:ext cx="2408772"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总支部委员会</a:t>
            </a:r>
          </a:p>
        </p:txBody>
      </p:sp>
      <p:sp>
        <p:nvSpPr>
          <p:cNvPr id="26" name="矩形 25"/>
          <p:cNvSpPr/>
          <p:nvPr/>
        </p:nvSpPr>
        <p:spPr>
          <a:xfrm>
            <a:off x="9668254" y="3863985"/>
            <a:ext cx="2076043" cy="480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支部委员会</a:t>
            </a:r>
          </a:p>
        </p:txBody>
      </p:sp>
      <p:grpSp>
        <p:nvGrpSpPr>
          <p:cNvPr id="9" name="组合 8"/>
          <p:cNvGrpSpPr/>
          <p:nvPr/>
        </p:nvGrpSpPr>
        <p:grpSpPr>
          <a:xfrm>
            <a:off x="4748343" y="2277673"/>
            <a:ext cx="2414865" cy="1172000"/>
            <a:chOff x="4748343" y="2277673"/>
            <a:chExt cx="2414865" cy="1172000"/>
          </a:xfrm>
        </p:grpSpPr>
        <p:sp>
          <p:nvSpPr>
            <p:cNvPr id="6" name="文本框 5"/>
            <p:cNvSpPr txBox="1"/>
            <p:nvPr/>
          </p:nvSpPr>
          <p:spPr>
            <a:xfrm>
              <a:off x="5136527" y="2555897"/>
              <a:ext cx="1638496" cy="584775"/>
            </a:xfrm>
            <a:prstGeom prst="rect">
              <a:avLst/>
            </a:prstGeom>
            <a:noFill/>
          </p:spPr>
          <p:txBody>
            <a:bodyPr wrap="square" rtlCol="0">
              <a:spAutoFit/>
            </a:bodyPr>
            <a:lstStyle/>
            <a:p>
              <a:pPr algn="ctr"/>
              <a:r>
                <a:rPr lang="zh-CN" altLang="en-US" sz="3200" b="1" dirty="0">
                  <a:solidFill>
                    <a:srgbClr val="C00000"/>
                  </a:solidFill>
                  <a:cs typeface="+mn-ea"/>
                  <a:sym typeface="+mn-lt"/>
                </a:rPr>
                <a:t>党    委</a:t>
              </a:r>
            </a:p>
          </p:txBody>
        </p:sp>
        <p:sp>
          <p:nvSpPr>
            <p:cNvPr id="7" name="矩形 6"/>
            <p:cNvSpPr/>
            <p:nvPr/>
          </p:nvSpPr>
          <p:spPr>
            <a:xfrm>
              <a:off x="4748343" y="2277673"/>
              <a:ext cx="2414865" cy="1172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cs typeface="+mn-ea"/>
                <a:sym typeface="+mn-lt"/>
              </a:endParaRPr>
            </a:p>
          </p:txBody>
        </p:sp>
      </p:grpSp>
      <p:grpSp>
        <p:nvGrpSpPr>
          <p:cNvPr id="10" name="组合 9"/>
          <p:cNvGrpSpPr/>
          <p:nvPr/>
        </p:nvGrpSpPr>
        <p:grpSpPr>
          <a:xfrm>
            <a:off x="7211345" y="2277673"/>
            <a:ext cx="2408772" cy="1172000"/>
            <a:chOff x="7211345" y="2277673"/>
            <a:chExt cx="2408772" cy="1172000"/>
          </a:xfrm>
        </p:grpSpPr>
        <p:sp>
          <p:nvSpPr>
            <p:cNvPr id="31" name="文本框 30"/>
            <p:cNvSpPr txBox="1"/>
            <p:nvPr/>
          </p:nvSpPr>
          <p:spPr>
            <a:xfrm>
              <a:off x="7596483" y="2555897"/>
              <a:ext cx="1638496" cy="584775"/>
            </a:xfrm>
            <a:prstGeom prst="rect">
              <a:avLst/>
            </a:prstGeom>
            <a:noFill/>
          </p:spPr>
          <p:txBody>
            <a:bodyPr wrap="square" rtlCol="0">
              <a:spAutoFit/>
            </a:bodyPr>
            <a:lstStyle/>
            <a:p>
              <a:pPr algn="ctr"/>
              <a:r>
                <a:rPr lang="zh-CN" altLang="en-US" sz="3200" b="1" dirty="0">
                  <a:solidFill>
                    <a:srgbClr val="C00000"/>
                  </a:solidFill>
                  <a:cs typeface="+mn-ea"/>
                  <a:sym typeface="+mn-lt"/>
                </a:rPr>
                <a:t>党总支</a:t>
              </a:r>
            </a:p>
          </p:txBody>
        </p:sp>
        <p:sp>
          <p:nvSpPr>
            <p:cNvPr id="33" name="矩形 32"/>
            <p:cNvSpPr/>
            <p:nvPr/>
          </p:nvSpPr>
          <p:spPr>
            <a:xfrm>
              <a:off x="7211345" y="2277673"/>
              <a:ext cx="2408772" cy="1172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cs typeface="+mn-ea"/>
                <a:sym typeface="+mn-lt"/>
              </a:endParaRPr>
            </a:p>
          </p:txBody>
        </p:sp>
      </p:grpSp>
      <p:grpSp>
        <p:nvGrpSpPr>
          <p:cNvPr id="11" name="组合 10"/>
          <p:cNvGrpSpPr/>
          <p:nvPr/>
        </p:nvGrpSpPr>
        <p:grpSpPr>
          <a:xfrm>
            <a:off x="9668254" y="2277673"/>
            <a:ext cx="2076043" cy="1172000"/>
            <a:chOff x="9668254" y="2277673"/>
            <a:chExt cx="2076043" cy="1172000"/>
          </a:xfrm>
        </p:grpSpPr>
        <p:sp>
          <p:nvSpPr>
            <p:cNvPr id="32" name="文本框 31"/>
            <p:cNvSpPr txBox="1"/>
            <p:nvPr/>
          </p:nvSpPr>
          <p:spPr>
            <a:xfrm>
              <a:off x="9887027" y="2555897"/>
              <a:ext cx="1638496" cy="584775"/>
            </a:xfrm>
            <a:prstGeom prst="rect">
              <a:avLst/>
            </a:prstGeom>
            <a:noFill/>
          </p:spPr>
          <p:txBody>
            <a:bodyPr wrap="square" rtlCol="0">
              <a:spAutoFit/>
            </a:bodyPr>
            <a:lstStyle/>
            <a:p>
              <a:pPr algn="ctr"/>
              <a:r>
                <a:rPr lang="zh-CN" altLang="en-US" sz="3200" b="1" dirty="0">
                  <a:solidFill>
                    <a:srgbClr val="C00000"/>
                  </a:solidFill>
                  <a:cs typeface="+mn-ea"/>
                  <a:sym typeface="+mn-lt"/>
                </a:rPr>
                <a:t>党支部</a:t>
              </a:r>
            </a:p>
          </p:txBody>
        </p:sp>
        <p:sp>
          <p:nvSpPr>
            <p:cNvPr id="34" name="矩形 33"/>
            <p:cNvSpPr/>
            <p:nvPr/>
          </p:nvSpPr>
          <p:spPr>
            <a:xfrm>
              <a:off x="9668254" y="2277673"/>
              <a:ext cx="2076043" cy="1172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C00000"/>
                </a:solidFill>
                <a:cs typeface="+mn-ea"/>
                <a:sym typeface="+mn-lt"/>
              </a:endParaRPr>
            </a:p>
          </p:txBody>
        </p:sp>
      </p:grpSp>
      <p:sp>
        <p:nvSpPr>
          <p:cNvPr id="39" name="TextBox 38"/>
          <p:cNvSpPr txBox="1"/>
          <p:nvPr/>
        </p:nvSpPr>
        <p:spPr>
          <a:xfrm>
            <a:off x="-816768" y="3604847"/>
            <a:ext cx="5368439" cy="902363"/>
          </a:xfrm>
          <a:prstGeom prst="rect">
            <a:avLst/>
          </a:prstGeom>
          <a:noFill/>
        </p:spPr>
        <p:txBody>
          <a:bodyPr wrap="square" rtlCol="0">
            <a:spAutoFit/>
          </a:bodyPr>
          <a:lstStyle/>
          <a:p>
            <a:pPr algn="r">
              <a:lnSpc>
                <a:spcPct val="120000"/>
              </a:lnSpc>
            </a:pPr>
            <a:r>
              <a:rPr lang="zh-CN" altLang="en-US" sz="3200" b="1" dirty="0">
                <a:solidFill>
                  <a:srgbClr val="C00000"/>
                </a:solidFill>
                <a:cs typeface="+mn-ea"/>
                <a:sym typeface="+mn-lt"/>
              </a:rPr>
              <a:t>党的  </a:t>
            </a:r>
            <a:r>
              <a:rPr lang="zh-CN" altLang="en-US" sz="4800" b="1" dirty="0">
                <a:solidFill>
                  <a:srgbClr val="C00000"/>
                </a:solidFill>
                <a:cs typeface="+mn-ea"/>
                <a:sym typeface="+mn-lt"/>
              </a:rPr>
              <a:t>基层组织</a:t>
            </a:r>
          </a:p>
        </p:txBody>
      </p:sp>
      <p:grpSp>
        <p:nvGrpSpPr>
          <p:cNvPr id="15" name="组合 14"/>
          <p:cNvGrpSpPr/>
          <p:nvPr/>
        </p:nvGrpSpPr>
        <p:grpSpPr>
          <a:xfrm>
            <a:off x="1260677" y="2083270"/>
            <a:ext cx="2566372" cy="1521577"/>
            <a:chOff x="701793" y="2226168"/>
            <a:chExt cx="2566372" cy="1521577"/>
          </a:xfrm>
        </p:grpSpPr>
        <p:pic>
          <p:nvPicPr>
            <p:cNvPr id="16" name="图片 1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5" name="燕尾形 4"/>
          <p:cNvSpPr/>
          <p:nvPr/>
        </p:nvSpPr>
        <p:spPr>
          <a:xfrm rot="16200000" flipV="1">
            <a:off x="5835526" y="3462819"/>
            <a:ext cx="328299" cy="47403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9" name="燕尾形 18"/>
          <p:cNvSpPr/>
          <p:nvPr/>
        </p:nvSpPr>
        <p:spPr>
          <a:xfrm rot="16200000" flipV="1">
            <a:off x="8251581" y="3462819"/>
            <a:ext cx="328299" cy="47403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0" name="燕尾形 19"/>
          <p:cNvSpPr/>
          <p:nvPr/>
        </p:nvSpPr>
        <p:spPr>
          <a:xfrm rot="16200000" flipV="1">
            <a:off x="10542125" y="3462819"/>
            <a:ext cx="328299" cy="474033"/>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extLst>
      <p:ext uri="{BB962C8B-B14F-4D97-AF65-F5344CB8AC3E}">
        <p14:creationId xmlns:p14="http://schemas.microsoft.com/office/powerpoint/2010/main" xmlns="" val="14560547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par>
                          <p:cTn id="22" fill="hold">
                            <p:stCondLst>
                              <p:cond delay="2500"/>
                            </p:stCondLst>
                            <p:childTnLst>
                              <p:par>
                                <p:cTn id="23" presetID="22" presetClass="entr" presetSubtype="4" fill="hold" grpId="0" nodeType="after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par>
                          <p:cTn id="26" fill="hold">
                            <p:stCondLst>
                              <p:cond delay="3000"/>
                            </p:stCondLst>
                            <p:childTnLst>
                              <p:par>
                                <p:cTn id="27" presetID="47" presetClass="entr" presetSubtype="0" fill="hold"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16" presetClass="entr" presetSubtype="21"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par>
                          <p:cTn id="36" fill="hold">
                            <p:stCondLst>
                              <p:cond delay="4500"/>
                            </p:stCondLst>
                            <p:childTnLst>
                              <p:par>
                                <p:cTn id="37" presetID="22" presetClass="entr" presetSubtype="4"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childTnLst>
                          </p:cTn>
                        </p:par>
                        <p:par>
                          <p:cTn id="40" fill="hold">
                            <p:stCondLst>
                              <p:cond delay="5000"/>
                            </p:stCondLst>
                            <p:childTnLst>
                              <p:par>
                                <p:cTn id="41" presetID="47" presetClass="entr" presetSubtype="0" fill="hold" nodeType="after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par>
                          <p:cTn id="46" fill="hold">
                            <p:stCondLst>
                              <p:cond delay="6000"/>
                            </p:stCondLst>
                            <p:childTnLst>
                              <p:par>
                                <p:cTn id="47" presetID="16" presetClass="entr" presetSubtype="21" fill="hold" grpId="0" nodeType="after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barn(inVertical)">
                                      <p:cBhvr>
                                        <p:cTn id="49" dur="500"/>
                                        <p:tgtEl>
                                          <p:spTgt spid="26"/>
                                        </p:tgtEl>
                                      </p:cBhvr>
                                    </p:animEffect>
                                  </p:childTnLst>
                                </p:cTn>
                              </p:par>
                            </p:childTnLst>
                          </p:cTn>
                        </p:par>
                        <p:par>
                          <p:cTn id="50" fill="hold">
                            <p:stCondLst>
                              <p:cond delay="6500"/>
                            </p:stCondLst>
                            <p:childTnLst>
                              <p:par>
                                <p:cTn id="51" presetID="22" presetClass="entr" presetSubtype="4" fill="hold" grpId="0" nodeType="after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500"/>
                                        <p:tgtEl>
                                          <p:spTgt spid="20"/>
                                        </p:tgtEl>
                                      </p:cBhvr>
                                    </p:animEffect>
                                  </p:childTnLst>
                                </p:cTn>
                              </p:par>
                            </p:childTnLst>
                          </p:cTn>
                        </p:par>
                        <p:par>
                          <p:cTn id="54" fill="hold">
                            <p:stCondLst>
                              <p:cond delay="7000"/>
                            </p:stCondLst>
                            <p:childTnLst>
                              <p:par>
                                <p:cTn id="55" presetID="47" presetClass="entr" presetSubtype="0" fill="hold" nodeType="after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27" grpId="0" animBg="1"/>
      <p:bldP spid="26" grpId="0" animBg="1"/>
      <p:bldP spid="39" grpId="0"/>
      <p:bldP spid="5" grpId="0" animBg="1"/>
      <p:bldP spid="19" grpId="0" animBg="1"/>
      <p:bldP spid="2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第九章：党组</a:t>
            </a:r>
            <a:endParaRPr lang="zh-CN" altLang="en-US" dirty="0">
              <a:cs typeface="+mn-ea"/>
              <a:sym typeface="+mn-lt"/>
            </a:endParaRPr>
          </a:p>
        </p:txBody>
      </p:sp>
      <p:sp>
        <p:nvSpPr>
          <p:cNvPr id="2" name="矩形 1"/>
          <p:cNvSpPr/>
          <p:nvPr/>
        </p:nvSpPr>
        <p:spPr>
          <a:xfrm>
            <a:off x="664029" y="5013081"/>
            <a:ext cx="4471867" cy="954300"/>
          </a:xfrm>
          <a:prstGeom prst="rect">
            <a:avLst/>
          </a:prstGeom>
        </p:spPr>
        <p:txBody>
          <a:bodyPr wrap="square">
            <a:spAutoFit/>
          </a:bodyPr>
          <a:lstStyle/>
          <a:p>
            <a:r>
              <a:rPr lang="en-US" altLang="zh-CN" sz="1867" b="1" dirty="0">
                <a:solidFill>
                  <a:srgbClr val="C00000"/>
                </a:solidFill>
                <a:cs typeface="+mn-ea"/>
                <a:sym typeface="+mn-lt"/>
              </a:rPr>
              <a:t>【</a:t>
            </a:r>
            <a:r>
              <a:rPr lang="zh-CN" altLang="en-US" sz="1867" b="1" dirty="0">
                <a:solidFill>
                  <a:srgbClr val="C00000"/>
                </a:solidFill>
                <a:cs typeface="+mn-ea"/>
                <a:sym typeface="+mn-lt"/>
              </a:rPr>
              <a:t>党章</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规定，在中央和地方国家机关、人民团体、经济组织、文化组织和其他非党组织的领导机关中，可以成立党组。</a:t>
            </a:r>
            <a:endParaRPr lang="zh-CN" altLang="en-US" sz="1600" b="1" dirty="0">
              <a:solidFill>
                <a:schemeClr val="tx1">
                  <a:lumMod val="75000"/>
                  <a:lumOff val="25000"/>
                </a:schemeClr>
              </a:solidFill>
              <a:cs typeface="+mn-ea"/>
              <a:sym typeface="+mn-lt"/>
            </a:endParaRPr>
          </a:p>
        </p:txBody>
      </p:sp>
      <p:sp>
        <p:nvSpPr>
          <p:cNvPr id="8" name="矩形 7"/>
          <p:cNvSpPr/>
          <p:nvPr/>
        </p:nvSpPr>
        <p:spPr>
          <a:xfrm>
            <a:off x="5803146" y="2901817"/>
            <a:ext cx="5770059" cy="2400657"/>
          </a:xfrm>
          <a:prstGeom prst="rect">
            <a:avLst/>
          </a:prstGeom>
        </p:spPr>
        <p:txBody>
          <a:bodyPr wrap="square">
            <a:spAutoFit/>
          </a:bodyPr>
          <a:lstStyle/>
          <a:p>
            <a:pPr>
              <a:lnSpc>
                <a:spcPct val="150000"/>
              </a:lnSpc>
            </a:pPr>
            <a:r>
              <a:rPr lang="zh-CN" altLang="en-US" sz="2000" b="1" dirty="0">
                <a:solidFill>
                  <a:srgbClr val="C00000"/>
                </a:solidFill>
                <a:cs typeface="+mn-ea"/>
                <a:sym typeface="+mn-lt"/>
              </a:rPr>
              <a:t>党组的任务主要是：</a:t>
            </a:r>
            <a:r>
              <a:rPr lang="zh-CN" altLang="en-US" sz="2000" b="1" dirty="0">
                <a:solidFill>
                  <a:schemeClr val="tx1">
                    <a:lumMod val="75000"/>
                    <a:lumOff val="25000"/>
                  </a:schemeClr>
                </a:solidFill>
                <a:cs typeface="+mn-ea"/>
                <a:sym typeface="+mn-lt"/>
              </a:rPr>
              <a:t>负责贯彻执行党的路线、方针、政策；讨论和决定本单位的重大问题；做好干部管理工作；团结党外干部和群众，完成党和国家交给的任务；指导机关和直属单位党组织的工作。</a:t>
            </a:r>
            <a:endParaRPr lang="zh-CN" altLang="en-US" b="1" dirty="0">
              <a:solidFill>
                <a:schemeClr val="tx1">
                  <a:lumMod val="75000"/>
                  <a:lumOff val="25000"/>
                </a:schemeClr>
              </a:solidFill>
              <a:cs typeface="+mn-ea"/>
              <a:sym typeface="+mn-lt"/>
            </a:endParaRPr>
          </a:p>
        </p:txBody>
      </p:sp>
      <p:sp>
        <p:nvSpPr>
          <p:cNvPr id="9" name="矩形 8"/>
          <p:cNvSpPr/>
          <p:nvPr/>
        </p:nvSpPr>
        <p:spPr>
          <a:xfrm>
            <a:off x="5966115" y="5407080"/>
            <a:ext cx="5444119" cy="461665"/>
          </a:xfrm>
          <a:prstGeom prst="rect">
            <a:avLst/>
          </a:prstGeom>
        </p:spPr>
        <p:txBody>
          <a:bodyPr wrap="none">
            <a:spAutoFit/>
          </a:bodyPr>
          <a:lstStyle/>
          <a:p>
            <a:r>
              <a:rPr lang="zh-CN" altLang="zh-CN" sz="2400" b="1" dirty="0">
                <a:solidFill>
                  <a:srgbClr val="C00000"/>
                </a:solidFill>
                <a:cs typeface="+mn-ea"/>
                <a:sym typeface="+mn-lt"/>
              </a:rPr>
              <a:t>党组必须服从批准它成立的党组织领导</a:t>
            </a:r>
            <a:endParaRPr lang="zh-CN" altLang="en-US" sz="2400" b="1" dirty="0">
              <a:solidFill>
                <a:srgbClr val="C00000"/>
              </a:solidFill>
              <a:cs typeface="+mn-ea"/>
              <a:sym typeface="+mn-lt"/>
            </a:endParaRPr>
          </a:p>
        </p:txBody>
      </p:sp>
      <p:grpSp>
        <p:nvGrpSpPr>
          <p:cNvPr id="4" name="组合 3"/>
          <p:cNvGrpSpPr/>
          <p:nvPr/>
        </p:nvGrpSpPr>
        <p:grpSpPr>
          <a:xfrm>
            <a:off x="-816768" y="2750342"/>
            <a:ext cx="5368439" cy="1523066"/>
            <a:chOff x="-816768" y="2750342"/>
            <a:chExt cx="5368439" cy="1523066"/>
          </a:xfrm>
        </p:grpSpPr>
        <p:sp>
          <p:nvSpPr>
            <p:cNvPr id="32" name="TextBox 31"/>
            <p:cNvSpPr txBox="1"/>
            <p:nvPr/>
          </p:nvSpPr>
          <p:spPr>
            <a:xfrm>
              <a:off x="-816768" y="3371045"/>
              <a:ext cx="5368439" cy="902363"/>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党组</a:t>
              </a:r>
            </a:p>
          </p:txBody>
        </p:sp>
        <p:grpSp>
          <p:nvGrpSpPr>
            <p:cNvPr id="10" name="组合 9"/>
            <p:cNvGrpSpPr/>
            <p:nvPr/>
          </p:nvGrpSpPr>
          <p:grpSpPr>
            <a:xfrm>
              <a:off x="584265" y="2750342"/>
              <a:ext cx="2566372" cy="1521577"/>
              <a:chOff x="701793" y="2226168"/>
              <a:chExt cx="2566372" cy="1521577"/>
            </a:xfrm>
          </p:grpSpPr>
          <p:pic>
            <p:nvPicPr>
              <p:cNvPr id="11" name="图片 1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3" name="矩形 12"/>
          <p:cNvSpPr/>
          <p:nvPr/>
        </p:nvSpPr>
        <p:spPr>
          <a:xfrm>
            <a:off x="757849" y="444137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p:cNvSpPr/>
          <p:nvPr/>
        </p:nvSpPr>
        <p:spPr>
          <a:xfrm>
            <a:off x="5519936" y="2318657"/>
            <a:ext cx="6336480"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233990"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党组发挥领导核心作用</a:t>
            </a:r>
          </a:p>
        </p:txBody>
      </p:sp>
    </p:spTree>
    <p:extLst>
      <p:ext uri="{BB962C8B-B14F-4D97-AF65-F5344CB8AC3E}">
        <p14:creationId xmlns:p14="http://schemas.microsoft.com/office/powerpoint/2010/main" xmlns="" val="392598923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42"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13" grpId="0" animBg="1"/>
      <p:bldP spid="14" grpId="0" animBg="1"/>
      <p:bldP spid="1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0"/>
          </p:nvPr>
        </p:nvSpPr>
        <p:spPr>
          <a:xfrm>
            <a:off x="5033593" y="3663612"/>
            <a:ext cx="5194584" cy="581817"/>
          </a:xfrm>
        </p:spPr>
        <p:txBody>
          <a:bodyPr>
            <a:noAutofit/>
          </a:bodyPr>
          <a:lstStyle/>
          <a:p>
            <a:pPr marL="0" indent="0" algn="ctr">
              <a:buNone/>
            </a:pPr>
            <a:r>
              <a:rPr lang="zh-CN" altLang="en-US" sz="3600" b="1" dirty="0">
                <a:cs typeface="+mn-ea"/>
                <a:sym typeface="+mn-lt"/>
              </a:rPr>
              <a:t>党的干部</a:t>
            </a:r>
          </a:p>
        </p:txBody>
      </p:sp>
      <p:sp>
        <p:nvSpPr>
          <p:cNvPr id="8" name="矩形 7"/>
          <p:cNvSpPr/>
          <p:nvPr/>
        </p:nvSpPr>
        <p:spPr>
          <a:xfrm>
            <a:off x="2830352" y="2697899"/>
            <a:ext cx="9601067" cy="502766"/>
          </a:xfrm>
          <a:prstGeom prst="rect">
            <a:avLst/>
          </a:prstGeom>
        </p:spPr>
        <p:txBody>
          <a:bodyPr wrap="square">
            <a:spAutoFit/>
          </a:bodyPr>
          <a:lstStyle/>
          <a:p>
            <a:pPr algn="ctr"/>
            <a:r>
              <a:rPr lang="en-US" altLang="zh-CN" sz="2667" b="1" dirty="0">
                <a:solidFill>
                  <a:schemeClr val="tx1">
                    <a:lumMod val="75000"/>
                    <a:lumOff val="25000"/>
                  </a:schemeClr>
                </a:solidFill>
                <a:cs typeface="+mn-ea"/>
                <a:sym typeface="+mn-lt"/>
              </a:rPr>
              <a:t>【</a:t>
            </a:r>
            <a:r>
              <a:rPr lang="zh-CN" altLang="en-US" sz="2667" b="1" dirty="0">
                <a:solidFill>
                  <a:schemeClr val="tx1">
                    <a:lumMod val="75000"/>
                    <a:lumOff val="25000"/>
                  </a:schemeClr>
                </a:solidFill>
                <a:cs typeface="+mn-ea"/>
                <a:sym typeface="+mn-lt"/>
              </a:rPr>
              <a:t>第六章</a:t>
            </a:r>
            <a:r>
              <a:rPr lang="en-US" altLang="zh-CN" sz="2667" b="1" dirty="0">
                <a:solidFill>
                  <a:schemeClr val="tx1">
                    <a:lumMod val="75000"/>
                    <a:lumOff val="25000"/>
                  </a:schemeClr>
                </a:solidFill>
                <a:cs typeface="+mn-ea"/>
                <a:sym typeface="+mn-lt"/>
              </a:rPr>
              <a:t>】</a:t>
            </a:r>
          </a:p>
        </p:txBody>
      </p:sp>
    </p:spTree>
    <p:extLst>
      <p:ext uri="{BB962C8B-B14F-4D97-AF65-F5344CB8AC3E}">
        <p14:creationId xmlns:p14="http://schemas.microsoft.com/office/powerpoint/2010/main" xmlns="" val="289956932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smtClean="0">
                <a:cs typeface="+mn-ea"/>
                <a:sym typeface="+mn-lt"/>
              </a:rPr>
              <a:t>党的干部</a:t>
            </a:r>
            <a:endParaRPr lang="zh-CN" altLang="en-US" dirty="0">
              <a:cs typeface="+mn-ea"/>
              <a:sym typeface="+mn-lt"/>
            </a:endParaRPr>
          </a:p>
        </p:txBody>
      </p:sp>
      <p:sp>
        <p:nvSpPr>
          <p:cNvPr id="39" name="矩形 38"/>
          <p:cNvSpPr/>
          <p:nvPr/>
        </p:nvSpPr>
        <p:spPr>
          <a:xfrm>
            <a:off x="468459" y="4850712"/>
            <a:ext cx="4636687" cy="1282531"/>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第六章</a:t>
            </a:r>
            <a:r>
              <a:rPr lang="en-US" altLang="zh-CN" sz="1867" b="1" dirty="0">
                <a:solidFill>
                  <a:srgbClr val="C00000"/>
                </a:solidFill>
                <a:cs typeface="+mn-ea"/>
                <a:sym typeface="+mn-lt"/>
              </a:rPr>
              <a:t>】（</a:t>
            </a:r>
            <a:r>
              <a:rPr lang="zh-CN" altLang="en-US" sz="1867" b="1" dirty="0">
                <a:solidFill>
                  <a:srgbClr val="C00000"/>
                </a:solidFill>
                <a:cs typeface="+mn-ea"/>
                <a:sym typeface="+mn-lt"/>
              </a:rPr>
              <a:t>第三十三条至第三十六条</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党的干部是党的事业的骨干，对他们的要求应当更高、更严格。因此，党章第六章对此专门作了规定。</a:t>
            </a:r>
          </a:p>
        </p:txBody>
      </p:sp>
      <p:grpSp>
        <p:nvGrpSpPr>
          <p:cNvPr id="2" name="组合 1"/>
          <p:cNvGrpSpPr/>
          <p:nvPr/>
        </p:nvGrpSpPr>
        <p:grpSpPr>
          <a:xfrm>
            <a:off x="5433957" y="2288825"/>
            <a:ext cx="6543738" cy="626140"/>
            <a:chOff x="5433957" y="2457899"/>
            <a:chExt cx="6543738" cy="626140"/>
          </a:xfrm>
        </p:grpSpPr>
        <p:sp>
          <p:nvSpPr>
            <p:cNvPr id="14" name="矩形 13"/>
            <p:cNvSpPr/>
            <p:nvPr/>
          </p:nvSpPr>
          <p:spPr>
            <a:xfrm>
              <a:off x="7334291" y="2457899"/>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选拔干部的原则、方针和基本政策</a:t>
              </a:r>
              <a:endParaRPr lang="zh-CN" altLang="zh-CN" sz="2133" b="1" dirty="0">
                <a:solidFill>
                  <a:schemeClr val="tx1">
                    <a:lumMod val="75000"/>
                    <a:lumOff val="25000"/>
                  </a:schemeClr>
                </a:solidFill>
                <a:cs typeface="+mn-ea"/>
                <a:sym typeface="+mn-lt"/>
              </a:endParaRPr>
            </a:p>
          </p:txBody>
        </p:sp>
        <p:sp>
          <p:nvSpPr>
            <p:cNvPr id="16" name="矩形 15"/>
            <p:cNvSpPr/>
            <p:nvPr/>
          </p:nvSpPr>
          <p:spPr>
            <a:xfrm>
              <a:off x="5433957" y="2457899"/>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三十三</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5" name="组合 4"/>
          <p:cNvGrpSpPr/>
          <p:nvPr/>
        </p:nvGrpSpPr>
        <p:grpSpPr>
          <a:xfrm>
            <a:off x="5433957" y="3287484"/>
            <a:ext cx="6543738" cy="626140"/>
            <a:chOff x="5433957" y="3251429"/>
            <a:chExt cx="6543738" cy="626140"/>
          </a:xfrm>
        </p:grpSpPr>
        <p:sp>
          <p:nvSpPr>
            <p:cNvPr id="19" name="矩形 18"/>
            <p:cNvSpPr/>
            <p:nvPr/>
          </p:nvSpPr>
          <p:spPr>
            <a:xfrm>
              <a:off x="7334291" y="3251429"/>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党员干部必须具备的六项基本条件</a:t>
              </a:r>
            </a:p>
          </p:txBody>
        </p:sp>
        <p:sp>
          <p:nvSpPr>
            <p:cNvPr id="20" name="矩形 19"/>
            <p:cNvSpPr/>
            <p:nvPr/>
          </p:nvSpPr>
          <p:spPr>
            <a:xfrm>
              <a:off x="5433957" y="3251429"/>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三十四</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6" name="组合 5"/>
          <p:cNvGrpSpPr/>
          <p:nvPr/>
        </p:nvGrpSpPr>
        <p:grpSpPr>
          <a:xfrm>
            <a:off x="5433957" y="4286143"/>
            <a:ext cx="6543738" cy="626140"/>
            <a:chOff x="5433957" y="4044958"/>
            <a:chExt cx="6543738" cy="626140"/>
          </a:xfrm>
        </p:grpSpPr>
        <p:sp>
          <p:nvSpPr>
            <p:cNvPr id="22" name="矩形 21"/>
            <p:cNvSpPr/>
            <p:nvPr/>
          </p:nvSpPr>
          <p:spPr>
            <a:xfrm>
              <a:off x="7334291" y="4044958"/>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党员干部要善于同党外干部合作共事</a:t>
              </a:r>
            </a:p>
          </p:txBody>
        </p:sp>
        <p:sp>
          <p:nvSpPr>
            <p:cNvPr id="23" name="矩形 22"/>
            <p:cNvSpPr/>
            <p:nvPr/>
          </p:nvSpPr>
          <p:spPr>
            <a:xfrm>
              <a:off x="5433957" y="4044958"/>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三十五</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7" name="组合 6"/>
          <p:cNvGrpSpPr/>
          <p:nvPr/>
        </p:nvGrpSpPr>
        <p:grpSpPr>
          <a:xfrm>
            <a:off x="5433957" y="5284803"/>
            <a:ext cx="6543738" cy="626140"/>
            <a:chOff x="5433957" y="4838489"/>
            <a:chExt cx="6543738" cy="626140"/>
          </a:xfrm>
        </p:grpSpPr>
        <p:sp>
          <p:nvSpPr>
            <p:cNvPr id="25" name="矩形 24"/>
            <p:cNvSpPr/>
            <p:nvPr/>
          </p:nvSpPr>
          <p:spPr>
            <a:xfrm>
              <a:off x="7334291" y="4838489"/>
              <a:ext cx="4643404" cy="626140"/>
            </a:xfrm>
            <a:prstGeom prst="rect">
              <a:avLst/>
            </a:prstGeom>
            <a:ln>
              <a:solidFill>
                <a:srgbClr val="C00000"/>
              </a:solidFill>
            </a:ln>
            <a:effectLst/>
          </p:spPr>
          <p:txBody>
            <a:bodyPr wrap="square" anchor="ctr" anchorCtr="1">
              <a:noAutofit/>
            </a:bodyPr>
            <a:lstStyle/>
            <a:p>
              <a:pPr algn="just"/>
              <a:r>
                <a:rPr lang="zh-CN" altLang="en-US" sz="2133" b="1" dirty="0">
                  <a:solidFill>
                    <a:schemeClr val="tx1">
                      <a:lumMod val="75000"/>
                      <a:lumOff val="25000"/>
                    </a:schemeClr>
                  </a:solidFill>
                  <a:cs typeface="+mn-ea"/>
                  <a:sym typeface="+mn-lt"/>
                </a:rPr>
                <a:t>干部职务的变动或解除、退休离休</a:t>
              </a:r>
            </a:p>
          </p:txBody>
        </p:sp>
        <p:sp>
          <p:nvSpPr>
            <p:cNvPr id="29" name="矩形 28"/>
            <p:cNvSpPr/>
            <p:nvPr/>
          </p:nvSpPr>
          <p:spPr>
            <a:xfrm>
              <a:off x="5433957" y="4838489"/>
              <a:ext cx="1920213" cy="62614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第</a:t>
              </a:r>
              <a:r>
                <a:rPr lang="zh-CN" altLang="en-US" sz="2400" b="1" dirty="0">
                  <a:solidFill>
                    <a:schemeClr val="bg1"/>
                  </a:solidFill>
                  <a:cs typeface="+mn-ea"/>
                  <a:sym typeface="+mn-lt"/>
                </a:rPr>
                <a:t>三十六</a:t>
              </a:r>
              <a:r>
                <a:rPr lang="zh-CN" altLang="en-US" sz="2400" b="1" dirty="0" smtClean="0">
                  <a:solidFill>
                    <a:schemeClr val="bg1"/>
                  </a:solidFill>
                  <a:cs typeface="+mn-ea"/>
                  <a:sym typeface="+mn-lt"/>
                </a:rPr>
                <a:t>条</a:t>
              </a:r>
              <a:endParaRPr lang="zh-CN" altLang="en-US" sz="2400" dirty="0">
                <a:solidFill>
                  <a:schemeClr val="bg1"/>
                </a:solidFill>
                <a:cs typeface="+mn-ea"/>
                <a:sym typeface="+mn-lt"/>
              </a:endParaRPr>
            </a:p>
          </p:txBody>
        </p:sp>
      </p:grpSp>
      <p:grpSp>
        <p:nvGrpSpPr>
          <p:cNvPr id="8" name="组合 7"/>
          <p:cNvGrpSpPr/>
          <p:nvPr/>
        </p:nvGrpSpPr>
        <p:grpSpPr>
          <a:xfrm>
            <a:off x="584265" y="2750342"/>
            <a:ext cx="4063417" cy="1605824"/>
            <a:chOff x="584265" y="2750342"/>
            <a:chExt cx="4063417" cy="1605824"/>
          </a:xfrm>
        </p:grpSpPr>
        <p:sp>
          <p:nvSpPr>
            <p:cNvPr id="26" name="TextBox 25"/>
            <p:cNvSpPr txBox="1"/>
            <p:nvPr/>
          </p:nvSpPr>
          <p:spPr>
            <a:xfrm>
              <a:off x="1295467" y="2786506"/>
              <a:ext cx="3352215" cy="1569660"/>
            </a:xfrm>
            <a:prstGeom prst="rect">
              <a:avLst/>
            </a:prstGeom>
            <a:noFill/>
          </p:spPr>
          <p:txBody>
            <a:bodyPr wrap="square" rtlCol="0">
              <a:spAutoFit/>
            </a:bodyPr>
            <a:lstStyle/>
            <a:p>
              <a:pPr algn="r"/>
              <a:r>
                <a:rPr lang="zh-CN" altLang="en-US" sz="4800" b="1" dirty="0">
                  <a:solidFill>
                    <a:srgbClr val="C00000"/>
                  </a:solidFill>
                  <a:cs typeface="+mn-ea"/>
                  <a:sym typeface="+mn-lt"/>
                </a:rPr>
                <a:t>党</a:t>
              </a:r>
              <a:r>
                <a:rPr lang="zh-CN" altLang="en-US" sz="4800" b="1" dirty="0" smtClean="0">
                  <a:solidFill>
                    <a:srgbClr val="C00000"/>
                  </a:solidFill>
                  <a:cs typeface="+mn-ea"/>
                  <a:sym typeface="+mn-lt"/>
                </a:rPr>
                <a:t>的</a:t>
              </a:r>
              <a:endParaRPr lang="en-US" altLang="zh-CN" sz="4800" b="1" dirty="0" smtClean="0">
                <a:solidFill>
                  <a:srgbClr val="C00000"/>
                </a:solidFill>
                <a:cs typeface="+mn-ea"/>
                <a:sym typeface="+mn-lt"/>
              </a:endParaRPr>
            </a:p>
            <a:p>
              <a:pPr algn="r"/>
              <a:r>
                <a:rPr lang="zh-CN" altLang="en-US" sz="4800" b="1" dirty="0" smtClean="0">
                  <a:solidFill>
                    <a:srgbClr val="C00000"/>
                  </a:solidFill>
                  <a:cs typeface="+mn-ea"/>
                  <a:sym typeface="+mn-lt"/>
                </a:rPr>
                <a:t>干</a:t>
              </a:r>
              <a:r>
                <a:rPr lang="zh-CN" altLang="en-US" sz="4800" b="1" dirty="0">
                  <a:solidFill>
                    <a:srgbClr val="C00000"/>
                  </a:solidFill>
                  <a:cs typeface="+mn-ea"/>
                  <a:sym typeface="+mn-lt"/>
                </a:rPr>
                <a:t>部</a:t>
              </a:r>
            </a:p>
          </p:txBody>
        </p:sp>
        <p:grpSp>
          <p:nvGrpSpPr>
            <p:cNvPr id="17" name="组合 16"/>
            <p:cNvGrpSpPr/>
            <p:nvPr/>
          </p:nvGrpSpPr>
          <p:grpSpPr>
            <a:xfrm>
              <a:off x="584265" y="2750342"/>
              <a:ext cx="2566372" cy="1521577"/>
              <a:chOff x="701793" y="2226168"/>
              <a:chExt cx="2566372" cy="1521577"/>
            </a:xfrm>
          </p:grpSpPr>
          <p:pic>
            <p:nvPicPr>
              <p:cNvPr id="27" name="图片 2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8" name="图片 2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30" name="矩形 29"/>
          <p:cNvSpPr/>
          <p:nvPr/>
        </p:nvSpPr>
        <p:spPr>
          <a:xfrm>
            <a:off x="757849" y="444137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87094358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 presetClass="entr" presetSubtype="4"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 presetClass="entr" presetSubtype="4"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additive="base">
                                        <p:cTn id="26" dur="500" fill="hold"/>
                                        <p:tgtEl>
                                          <p:spTgt spid="5"/>
                                        </p:tgtEl>
                                        <p:attrNameLst>
                                          <p:attrName>ppt_x</p:attrName>
                                        </p:attrNameLst>
                                      </p:cBhvr>
                                      <p:tavLst>
                                        <p:tav tm="0">
                                          <p:val>
                                            <p:strVal val="#ppt_x"/>
                                          </p:val>
                                        </p:tav>
                                        <p:tav tm="100000">
                                          <p:val>
                                            <p:strVal val="#ppt_x"/>
                                          </p:val>
                                        </p:tav>
                                      </p:tavLst>
                                    </p:anim>
                                    <p:anim calcmode="lin" valueType="num">
                                      <p:cBhvr additive="base">
                                        <p:cTn id="27" dur="500" fill="hold"/>
                                        <p:tgtEl>
                                          <p:spTgt spid="5"/>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2" presetClass="entr" presetSubtype="4"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par>
                          <p:cTn id="33" fill="hold">
                            <p:stCondLst>
                              <p:cond delay="3500"/>
                            </p:stCondLst>
                            <p:childTnLst>
                              <p:par>
                                <p:cTn id="34" presetID="2" presetClass="entr" presetSubtype="4"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smtClean="0">
                <a:cs typeface="+mn-ea"/>
                <a:sym typeface="+mn-lt"/>
              </a:rPr>
              <a:t>党的干部政策</a:t>
            </a:r>
            <a:endParaRPr lang="zh-CN" altLang="en-US" dirty="0">
              <a:cs typeface="+mn-ea"/>
              <a:sym typeface="+mn-lt"/>
            </a:endParaRPr>
          </a:p>
        </p:txBody>
      </p:sp>
      <p:sp>
        <p:nvSpPr>
          <p:cNvPr id="26" name="TextBox 25"/>
          <p:cNvSpPr txBox="1"/>
          <p:nvPr/>
        </p:nvSpPr>
        <p:spPr>
          <a:xfrm>
            <a:off x="335360" y="3908529"/>
            <a:ext cx="4635909" cy="1569660"/>
          </a:xfrm>
          <a:prstGeom prst="rect">
            <a:avLst/>
          </a:prstGeom>
          <a:noFill/>
        </p:spPr>
        <p:txBody>
          <a:bodyPr wrap="square" rtlCol="0">
            <a:spAutoFit/>
          </a:bodyPr>
          <a:lstStyle/>
          <a:p>
            <a:pPr algn="r"/>
            <a:r>
              <a:rPr lang="zh-CN" altLang="en-US" sz="4800" b="1" dirty="0">
                <a:solidFill>
                  <a:srgbClr val="C00000"/>
                </a:solidFill>
                <a:cs typeface="+mn-ea"/>
                <a:sym typeface="+mn-lt"/>
              </a:rPr>
              <a:t>党管干部的原则</a:t>
            </a:r>
            <a:endParaRPr lang="en-US" altLang="zh-CN" sz="4800" b="1" dirty="0">
              <a:solidFill>
                <a:srgbClr val="C00000"/>
              </a:solidFill>
              <a:cs typeface="+mn-ea"/>
              <a:sym typeface="+mn-lt"/>
            </a:endParaRPr>
          </a:p>
          <a:p>
            <a:pPr algn="r"/>
            <a:r>
              <a:rPr lang="zh-CN" altLang="en-US" sz="4800" b="1" dirty="0">
                <a:solidFill>
                  <a:srgbClr val="C00000"/>
                </a:solidFill>
                <a:cs typeface="+mn-ea"/>
                <a:sym typeface="+mn-lt"/>
              </a:rPr>
              <a:t>方针和基本政策</a:t>
            </a:r>
          </a:p>
        </p:txBody>
      </p:sp>
      <p:sp>
        <p:nvSpPr>
          <p:cNvPr id="14" name="矩形 13"/>
          <p:cNvSpPr/>
          <p:nvPr/>
        </p:nvSpPr>
        <p:spPr>
          <a:xfrm>
            <a:off x="5433170" y="2460551"/>
            <a:ext cx="6568185" cy="3374642"/>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第三十三条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党的干部是党的事业的骨干，是人民的公仆。党按照德才兼备、以德为先的原则选拔干部，坚持五湖四海、任人唯贤，反对任人唯亲，努力实现干部队伍的革命化、年轻化、知识化、专业化。</a:t>
            </a:r>
          </a:p>
          <a:p>
            <a:endParaRPr lang="zh-CN" altLang="en-US" sz="2133" b="1" dirty="0">
              <a:solidFill>
                <a:schemeClr val="tx1">
                  <a:lumMod val="75000"/>
                  <a:lumOff val="25000"/>
                </a:schemeClr>
              </a:solidFill>
              <a:cs typeface="+mn-ea"/>
              <a:sym typeface="+mn-lt"/>
            </a:endParaRPr>
          </a:p>
          <a:p>
            <a:r>
              <a:rPr lang="zh-CN" altLang="en-US" sz="2133" b="1" dirty="0">
                <a:solidFill>
                  <a:schemeClr val="tx1">
                    <a:lumMod val="75000"/>
                    <a:lumOff val="25000"/>
                  </a:schemeClr>
                </a:solidFill>
                <a:cs typeface="+mn-ea"/>
                <a:sym typeface="+mn-lt"/>
              </a:rPr>
              <a:t>党重视教育、培训、选拔、考核和监督干部，特别是培养、选拔优秀年轻干部。积极推进干部制度改革。</a:t>
            </a:r>
          </a:p>
          <a:p>
            <a:endParaRPr lang="en-US" altLang="zh-CN" sz="2133" b="1" dirty="0">
              <a:solidFill>
                <a:schemeClr val="tx1">
                  <a:lumMod val="75000"/>
                  <a:lumOff val="25000"/>
                </a:schemeClr>
              </a:solidFill>
              <a:cs typeface="+mn-ea"/>
              <a:sym typeface="+mn-lt"/>
            </a:endParaRPr>
          </a:p>
          <a:p>
            <a:r>
              <a:rPr lang="zh-CN" altLang="en-US" sz="2133" b="1" dirty="0">
                <a:solidFill>
                  <a:schemeClr val="tx1">
                    <a:lumMod val="75000"/>
                    <a:lumOff val="25000"/>
                  </a:schemeClr>
                </a:solidFill>
                <a:cs typeface="+mn-ea"/>
                <a:sym typeface="+mn-lt"/>
              </a:rPr>
              <a:t>党重视培养、选拔女干部和少数民族干部。</a:t>
            </a:r>
          </a:p>
          <a:p>
            <a:endParaRPr lang="zh-CN" altLang="en-US" sz="2133" b="1" dirty="0">
              <a:solidFill>
                <a:schemeClr val="tx1">
                  <a:lumMod val="75000"/>
                  <a:lumOff val="25000"/>
                </a:schemeClr>
              </a:solidFill>
              <a:cs typeface="+mn-ea"/>
              <a:sym typeface="+mn-lt"/>
            </a:endParaRPr>
          </a:p>
        </p:txBody>
      </p:sp>
      <p:grpSp>
        <p:nvGrpSpPr>
          <p:cNvPr id="5" name="组合 4"/>
          <p:cNvGrpSpPr/>
          <p:nvPr/>
        </p:nvGrpSpPr>
        <p:grpSpPr>
          <a:xfrm>
            <a:off x="1352662" y="1868599"/>
            <a:ext cx="2566372" cy="1521577"/>
            <a:chOff x="701793" y="2226168"/>
            <a:chExt cx="2566372" cy="1521577"/>
          </a:xfrm>
        </p:grpSpPr>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8" name="矩形 7"/>
          <p:cNvSpPr/>
          <p:nvPr/>
        </p:nvSpPr>
        <p:spPr>
          <a:xfrm>
            <a:off x="508944" y="3559628"/>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412004295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4">
                                            <p:txEl>
                                              <p:pRg st="0" end="0"/>
                                            </p:txEl>
                                          </p:spTgt>
                                        </p:tgtEl>
                                        <p:attrNameLst>
                                          <p:attrName>style.visibility</p:attrName>
                                        </p:attrNameLst>
                                      </p:cBhvr>
                                      <p:to>
                                        <p:strVal val="visible"/>
                                      </p:to>
                                    </p:set>
                                    <p:animEffect transition="in" filter="fade">
                                      <p:cBhvr>
                                        <p:cTn id="21" dur="1000"/>
                                        <p:tgtEl>
                                          <p:spTgt spid="14">
                                            <p:txEl>
                                              <p:pRg st="0" end="0"/>
                                            </p:txEl>
                                          </p:spTgt>
                                        </p:tgtEl>
                                      </p:cBhvr>
                                    </p:animEffect>
                                    <p:anim calcmode="lin" valueType="num">
                                      <p:cBhvr>
                                        <p:cTn id="22"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14">
                                            <p:txEl>
                                              <p:pRg st="2" end="2"/>
                                            </p:txEl>
                                          </p:spTgt>
                                        </p:tgtEl>
                                        <p:attrNameLst>
                                          <p:attrName>style.visibility</p:attrName>
                                        </p:attrNameLst>
                                      </p:cBhvr>
                                      <p:to>
                                        <p:strVal val="visible"/>
                                      </p:to>
                                    </p:set>
                                    <p:animEffect transition="in" filter="fade">
                                      <p:cBhvr>
                                        <p:cTn id="27" dur="1000"/>
                                        <p:tgtEl>
                                          <p:spTgt spid="14">
                                            <p:txEl>
                                              <p:pRg st="2" end="2"/>
                                            </p:txEl>
                                          </p:spTgt>
                                        </p:tgtEl>
                                      </p:cBhvr>
                                    </p:animEffect>
                                    <p:anim calcmode="lin" valueType="num">
                                      <p:cBhvr>
                                        <p:cTn id="28" dur="1000" fill="hold"/>
                                        <p:tgtEl>
                                          <p:spTgt spid="14">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14">
                                            <p:txEl>
                                              <p:pRg st="4" end="4"/>
                                            </p:txEl>
                                          </p:spTgt>
                                        </p:tgtEl>
                                        <p:attrNameLst>
                                          <p:attrName>style.visibility</p:attrName>
                                        </p:attrNameLst>
                                      </p:cBhvr>
                                      <p:to>
                                        <p:strVal val="visible"/>
                                      </p:to>
                                    </p:set>
                                    <p:animEffect transition="in" filter="fade">
                                      <p:cBhvr>
                                        <p:cTn id="33" dur="1000"/>
                                        <p:tgtEl>
                                          <p:spTgt spid="14">
                                            <p:txEl>
                                              <p:pRg st="4" end="4"/>
                                            </p:txEl>
                                          </p:spTgt>
                                        </p:tgtEl>
                                      </p:cBhvr>
                                    </p:animEffect>
                                    <p:anim calcmode="lin" valueType="num">
                                      <p:cBhvr>
                                        <p:cTn id="34"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1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build="p"/>
      <p:bldP spid="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a:cs typeface="+mn-ea"/>
                <a:sym typeface="+mn-lt"/>
              </a:rPr>
              <a:t>领导干部</a:t>
            </a:r>
            <a:r>
              <a:rPr lang="zh-CN" altLang="en-US" dirty="0" smtClean="0">
                <a:cs typeface="+mn-ea"/>
                <a:sym typeface="+mn-lt"/>
              </a:rPr>
              <a:t>必须具备</a:t>
            </a:r>
            <a:r>
              <a:rPr lang="zh-CN" altLang="en-US" dirty="0">
                <a:cs typeface="+mn-ea"/>
                <a:sym typeface="+mn-lt"/>
              </a:rPr>
              <a:t>的基本条件</a:t>
            </a:r>
          </a:p>
        </p:txBody>
      </p:sp>
      <p:sp>
        <p:nvSpPr>
          <p:cNvPr id="26" name="TextBox 25"/>
          <p:cNvSpPr txBox="1"/>
          <p:nvPr/>
        </p:nvSpPr>
        <p:spPr>
          <a:xfrm>
            <a:off x="0" y="3982372"/>
            <a:ext cx="5368439" cy="1569660"/>
          </a:xfrm>
          <a:prstGeom prst="rect">
            <a:avLst/>
          </a:prstGeom>
          <a:noFill/>
        </p:spPr>
        <p:txBody>
          <a:bodyPr wrap="square" rtlCol="0">
            <a:spAutoFit/>
          </a:bodyPr>
          <a:lstStyle/>
          <a:p>
            <a:pPr algn="ctr"/>
            <a:r>
              <a:rPr lang="zh-CN" altLang="en-US" sz="4800" b="1" dirty="0">
                <a:solidFill>
                  <a:srgbClr val="C00000"/>
                </a:solidFill>
                <a:cs typeface="+mn-ea"/>
                <a:sym typeface="+mn-lt"/>
              </a:rPr>
              <a:t>领导干部必须</a:t>
            </a:r>
            <a:endParaRPr lang="en-US" altLang="zh-CN" sz="4800" b="1" dirty="0">
              <a:solidFill>
                <a:srgbClr val="C00000"/>
              </a:solidFill>
              <a:cs typeface="+mn-ea"/>
              <a:sym typeface="+mn-lt"/>
            </a:endParaRPr>
          </a:p>
          <a:p>
            <a:pPr algn="ctr"/>
            <a:r>
              <a:rPr lang="zh-CN" altLang="en-US" sz="4800" b="1" dirty="0">
                <a:solidFill>
                  <a:srgbClr val="C00000"/>
                </a:solidFill>
                <a:cs typeface="+mn-ea"/>
                <a:sym typeface="+mn-lt"/>
              </a:rPr>
              <a:t>具备的基本条件</a:t>
            </a:r>
          </a:p>
        </p:txBody>
      </p:sp>
      <p:sp>
        <p:nvSpPr>
          <p:cNvPr id="14" name="矩形 13"/>
          <p:cNvSpPr/>
          <p:nvPr/>
        </p:nvSpPr>
        <p:spPr>
          <a:xfrm>
            <a:off x="5423926" y="2186217"/>
            <a:ext cx="6568185" cy="1077026"/>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第三十四条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党的各级领导干部必须模范地履行本章程第三条所规定的党员的各项义务，并且必须具备的基本条件：</a:t>
            </a:r>
          </a:p>
        </p:txBody>
      </p:sp>
      <p:sp>
        <p:nvSpPr>
          <p:cNvPr id="4" name="矩形 3"/>
          <p:cNvSpPr/>
          <p:nvPr/>
        </p:nvSpPr>
        <p:spPr>
          <a:xfrm>
            <a:off x="5615946" y="4182473"/>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2133" b="1" dirty="0">
                <a:solidFill>
                  <a:srgbClr val="C00000"/>
                </a:solidFill>
                <a:cs typeface="+mn-ea"/>
                <a:sym typeface="+mn-lt"/>
              </a:rPr>
              <a:t>政治理论</a:t>
            </a:r>
            <a:endParaRPr lang="zh-CN" altLang="en-US" sz="2133" dirty="0">
              <a:solidFill>
                <a:srgbClr val="C00000"/>
              </a:solidFill>
              <a:cs typeface="+mn-ea"/>
              <a:sym typeface="+mn-lt"/>
            </a:endParaRPr>
          </a:p>
        </p:txBody>
      </p:sp>
      <p:sp>
        <p:nvSpPr>
          <p:cNvPr id="15" name="矩形 14"/>
          <p:cNvSpPr/>
          <p:nvPr/>
        </p:nvSpPr>
        <p:spPr>
          <a:xfrm>
            <a:off x="8724358" y="4182473"/>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理想信念</a:t>
            </a:r>
            <a:endParaRPr lang="zh-CN" altLang="en-US" sz="2133" dirty="0">
              <a:solidFill>
                <a:srgbClr val="C00000"/>
              </a:solidFill>
              <a:cs typeface="+mn-ea"/>
              <a:sym typeface="+mn-lt"/>
            </a:endParaRPr>
          </a:p>
        </p:txBody>
      </p:sp>
      <p:sp>
        <p:nvSpPr>
          <p:cNvPr id="16" name="矩形 15"/>
          <p:cNvSpPr/>
          <p:nvPr/>
        </p:nvSpPr>
        <p:spPr>
          <a:xfrm>
            <a:off x="5615946" y="4767202"/>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思想作风</a:t>
            </a:r>
            <a:endParaRPr lang="zh-CN" altLang="en-US" sz="2133" dirty="0">
              <a:solidFill>
                <a:srgbClr val="C00000"/>
              </a:solidFill>
              <a:cs typeface="+mn-ea"/>
              <a:sym typeface="+mn-lt"/>
            </a:endParaRPr>
          </a:p>
        </p:txBody>
      </p:sp>
      <p:sp>
        <p:nvSpPr>
          <p:cNvPr id="17" name="矩形 16"/>
          <p:cNvSpPr/>
          <p:nvPr/>
        </p:nvSpPr>
        <p:spPr>
          <a:xfrm>
            <a:off x="8724358" y="4767202"/>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能力水平</a:t>
            </a:r>
          </a:p>
        </p:txBody>
      </p:sp>
      <p:sp>
        <p:nvSpPr>
          <p:cNvPr id="18" name="矩形 17"/>
          <p:cNvSpPr/>
          <p:nvPr/>
        </p:nvSpPr>
        <p:spPr>
          <a:xfrm>
            <a:off x="5615946" y="5366246"/>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勤政廉洁</a:t>
            </a:r>
          </a:p>
        </p:txBody>
      </p:sp>
      <p:sp>
        <p:nvSpPr>
          <p:cNvPr id="19" name="矩形 18"/>
          <p:cNvSpPr/>
          <p:nvPr/>
        </p:nvSpPr>
        <p:spPr>
          <a:xfrm>
            <a:off x="8724358" y="5366246"/>
            <a:ext cx="2956013" cy="48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33" b="1" dirty="0">
                <a:solidFill>
                  <a:srgbClr val="C00000"/>
                </a:solidFill>
                <a:cs typeface="+mn-ea"/>
                <a:sym typeface="+mn-lt"/>
              </a:rPr>
              <a:t>民主团结</a:t>
            </a:r>
            <a:endParaRPr lang="zh-CN" altLang="en-US" sz="2133" dirty="0">
              <a:solidFill>
                <a:srgbClr val="C00000"/>
              </a:solidFill>
              <a:cs typeface="+mn-ea"/>
              <a:sym typeface="+mn-lt"/>
            </a:endParaRPr>
          </a:p>
        </p:txBody>
      </p:sp>
      <p:sp>
        <p:nvSpPr>
          <p:cNvPr id="5" name="矩形 4"/>
          <p:cNvSpPr/>
          <p:nvPr/>
        </p:nvSpPr>
        <p:spPr>
          <a:xfrm>
            <a:off x="5615947" y="3396230"/>
            <a:ext cx="6064424" cy="653256"/>
          </a:xfrm>
          <a:prstGeom prst="rect">
            <a:avLst/>
          </a:prstGeom>
          <a:solidFill>
            <a:srgbClr val="C00000"/>
          </a:solidFill>
          <a:ln w="28575">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chemeClr val="bg1"/>
                </a:solidFill>
                <a:cs typeface="+mn-ea"/>
                <a:sym typeface="+mn-lt"/>
              </a:rPr>
              <a:t>六</a:t>
            </a:r>
            <a:r>
              <a:rPr lang="zh-CN" altLang="en-US" sz="3600" b="1" dirty="0" smtClean="0">
                <a:solidFill>
                  <a:schemeClr val="bg1"/>
                </a:solidFill>
                <a:cs typeface="+mn-ea"/>
                <a:sym typeface="+mn-lt"/>
              </a:rPr>
              <a:t>个方</a:t>
            </a:r>
            <a:r>
              <a:rPr lang="zh-CN" altLang="en-US" sz="3600" b="1" dirty="0">
                <a:solidFill>
                  <a:schemeClr val="bg1"/>
                </a:solidFill>
                <a:cs typeface="+mn-ea"/>
                <a:sym typeface="+mn-lt"/>
              </a:rPr>
              <a:t>面</a:t>
            </a:r>
          </a:p>
        </p:txBody>
      </p:sp>
      <p:grpSp>
        <p:nvGrpSpPr>
          <p:cNvPr id="12" name="组合 11"/>
          <p:cNvGrpSpPr/>
          <p:nvPr/>
        </p:nvGrpSpPr>
        <p:grpSpPr>
          <a:xfrm>
            <a:off x="1466009" y="1868599"/>
            <a:ext cx="2566372" cy="1521577"/>
            <a:chOff x="701793" y="2226168"/>
            <a:chExt cx="2566372" cy="1521577"/>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20" name="图片 1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21" name="矩形 20"/>
          <p:cNvSpPr/>
          <p:nvPr/>
        </p:nvSpPr>
        <p:spPr>
          <a:xfrm>
            <a:off x="551021" y="3559628"/>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96394019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fade">
                                      <p:cBhvr>
                                        <p:cTn id="23" dur="1000"/>
                                        <p:tgtEl>
                                          <p:spTgt spid="26"/>
                                        </p:tgtEl>
                                      </p:cBhvr>
                                    </p:animEffect>
                                    <p:anim calcmode="lin" valueType="num">
                                      <p:cBhvr>
                                        <p:cTn id="24" dur="1000" fill="hold"/>
                                        <p:tgtEl>
                                          <p:spTgt spid="26"/>
                                        </p:tgtEl>
                                        <p:attrNameLst>
                                          <p:attrName>ppt_x</p:attrName>
                                        </p:attrNameLst>
                                      </p:cBhvr>
                                      <p:tavLst>
                                        <p:tav tm="0">
                                          <p:val>
                                            <p:strVal val="#ppt_x"/>
                                          </p:val>
                                        </p:tav>
                                        <p:tav tm="100000">
                                          <p:val>
                                            <p:strVal val="#ppt_x"/>
                                          </p:val>
                                        </p:tav>
                                      </p:tavLst>
                                    </p:anim>
                                    <p:anim calcmode="lin" valueType="num">
                                      <p:cBhvr>
                                        <p:cTn id="25" dur="1000" fill="hold"/>
                                        <p:tgtEl>
                                          <p:spTgt spid="26"/>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 calcmode="lin" valueType="num">
                                      <p:cBhvr additive="base">
                                        <p:cTn id="34" dur="500" fill="hold"/>
                                        <p:tgtEl>
                                          <p:spTgt spid="15"/>
                                        </p:tgtEl>
                                        <p:attrNameLst>
                                          <p:attrName>ppt_x</p:attrName>
                                        </p:attrNameLst>
                                      </p:cBhvr>
                                      <p:tavLst>
                                        <p:tav tm="0">
                                          <p:val>
                                            <p:strVal val="#ppt_x"/>
                                          </p:val>
                                        </p:tav>
                                        <p:tav tm="100000">
                                          <p:val>
                                            <p:strVal val="#ppt_x"/>
                                          </p:val>
                                        </p:tav>
                                      </p:tavLst>
                                    </p:anim>
                                    <p:anim calcmode="lin" valueType="num">
                                      <p:cBhvr additive="base">
                                        <p:cTn id="35" dur="500" fill="hold"/>
                                        <p:tgtEl>
                                          <p:spTgt spid="15"/>
                                        </p:tgtEl>
                                        <p:attrNameLst>
                                          <p:attrName>ppt_y</p:attrName>
                                        </p:attrNameLst>
                                      </p:cBhvr>
                                      <p:tavLst>
                                        <p:tav tm="0">
                                          <p:val>
                                            <p:strVal val="1+#ppt_h/2"/>
                                          </p:val>
                                        </p:tav>
                                        <p:tav tm="100000">
                                          <p:val>
                                            <p:strVal val="#ppt_y"/>
                                          </p:val>
                                        </p:tav>
                                      </p:tavLst>
                                    </p:anim>
                                  </p:childTnLst>
                                </p:cTn>
                              </p:par>
                            </p:childTnLst>
                          </p:cTn>
                        </p:par>
                        <p:par>
                          <p:cTn id="36" fill="hold">
                            <p:stCondLst>
                              <p:cond delay="4000"/>
                            </p:stCondLst>
                            <p:childTnLst>
                              <p:par>
                                <p:cTn id="37" presetID="2" presetClass="entr" presetSubtype="4"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childTnLst>
                          </p:cTn>
                        </p:par>
                        <p:par>
                          <p:cTn id="41" fill="hold">
                            <p:stCondLst>
                              <p:cond delay="4500"/>
                            </p:stCondLst>
                            <p:childTnLst>
                              <p:par>
                                <p:cTn id="42" presetID="2" presetClass="entr" presetSubtype="4" fill="hold" grpId="0" nodeType="afterEffect">
                                  <p:stCondLst>
                                    <p:cond delay="0"/>
                                  </p:stCondLst>
                                  <p:childTnLst>
                                    <p:set>
                                      <p:cBhvr>
                                        <p:cTn id="43" dur="1" fill="hold">
                                          <p:stCondLst>
                                            <p:cond delay="0"/>
                                          </p:stCondLst>
                                        </p:cTn>
                                        <p:tgtEl>
                                          <p:spTgt spid="17"/>
                                        </p:tgtEl>
                                        <p:attrNameLst>
                                          <p:attrName>style.visibility</p:attrName>
                                        </p:attrNameLst>
                                      </p:cBhvr>
                                      <p:to>
                                        <p:strVal val="visible"/>
                                      </p:to>
                                    </p:set>
                                    <p:anim calcmode="lin" valueType="num">
                                      <p:cBhvr additive="base">
                                        <p:cTn id="44" dur="500" fill="hold"/>
                                        <p:tgtEl>
                                          <p:spTgt spid="17"/>
                                        </p:tgtEl>
                                        <p:attrNameLst>
                                          <p:attrName>ppt_x</p:attrName>
                                        </p:attrNameLst>
                                      </p:cBhvr>
                                      <p:tavLst>
                                        <p:tav tm="0">
                                          <p:val>
                                            <p:strVal val="#ppt_x"/>
                                          </p:val>
                                        </p:tav>
                                        <p:tav tm="100000">
                                          <p:val>
                                            <p:strVal val="#ppt_x"/>
                                          </p:val>
                                        </p:tav>
                                      </p:tavLst>
                                    </p:anim>
                                    <p:anim calcmode="lin" valueType="num">
                                      <p:cBhvr additive="base">
                                        <p:cTn id="45" dur="500" fill="hold"/>
                                        <p:tgtEl>
                                          <p:spTgt spid="17"/>
                                        </p:tgtEl>
                                        <p:attrNameLst>
                                          <p:attrName>ppt_y</p:attrName>
                                        </p:attrNameLst>
                                      </p:cBhvr>
                                      <p:tavLst>
                                        <p:tav tm="0">
                                          <p:val>
                                            <p:strVal val="1+#ppt_h/2"/>
                                          </p:val>
                                        </p:tav>
                                        <p:tav tm="100000">
                                          <p:val>
                                            <p:strVal val="#ppt_y"/>
                                          </p:val>
                                        </p:tav>
                                      </p:tavLst>
                                    </p:anim>
                                  </p:childTnLst>
                                </p:cTn>
                              </p:par>
                            </p:childTnLst>
                          </p:cTn>
                        </p:par>
                        <p:par>
                          <p:cTn id="46" fill="hold">
                            <p:stCondLst>
                              <p:cond delay="5000"/>
                            </p:stCondLst>
                            <p:childTnLst>
                              <p:par>
                                <p:cTn id="47" presetID="2" presetClass="entr" presetSubtype="4"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par>
                          <p:cTn id="51" fill="hold">
                            <p:stCondLst>
                              <p:cond delay="5500"/>
                            </p:stCondLst>
                            <p:childTnLst>
                              <p:par>
                                <p:cTn id="52" presetID="2" presetClass="entr" presetSubtype="4" fill="hold" grpId="0" nodeType="after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500" fill="hold"/>
                                        <p:tgtEl>
                                          <p:spTgt spid="19"/>
                                        </p:tgtEl>
                                        <p:attrNameLst>
                                          <p:attrName>ppt_x</p:attrName>
                                        </p:attrNameLst>
                                      </p:cBhvr>
                                      <p:tavLst>
                                        <p:tav tm="0">
                                          <p:val>
                                            <p:strVal val="#ppt_x"/>
                                          </p:val>
                                        </p:tav>
                                        <p:tav tm="100000">
                                          <p:val>
                                            <p:strVal val="#ppt_x"/>
                                          </p:val>
                                        </p:tav>
                                      </p:tavLst>
                                    </p:anim>
                                    <p:anim calcmode="lin" valueType="num">
                                      <p:cBhvr additive="base">
                                        <p:cTn id="5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p:bldP spid="4" grpId="0" animBg="1"/>
      <p:bldP spid="15" grpId="0" animBg="1"/>
      <p:bldP spid="16" grpId="0" animBg="1"/>
      <p:bldP spid="17" grpId="0" animBg="1"/>
      <p:bldP spid="18" grpId="0" animBg="1"/>
      <p:bldP spid="19" grpId="0" animBg="1"/>
      <p:bldP spid="5" grpId="0" animBg="1"/>
      <p:bldP spid="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spcBef>
                <a:spcPct val="0"/>
              </a:spcBef>
            </a:pPr>
            <a:r>
              <a:rPr lang="zh-CN" altLang="en-US" dirty="0" smtClean="0">
                <a:cs typeface="+mn-ea"/>
                <a:sym typeface="+mn-lt"/>
              </a:rPr>
              <a:t>党员干部的其他规定</a:t>
            </a:r>
            <a:endParaRPr lang="zh-CN" altLang="en-US" dirty="0">
              <a:cs typeface="+mn-ea"/>
              <a:sym typeface="+mn-lt"/>
            </a:endParaRPr>
          </a:p>
        </p:txBody>
      </p:sp>
      <p:sp>
        <p:nvSpPr>
          <p:cNvPr id="26" name="TextBox 25"/>
          <p:cNvSpPr txBox="1"/>
          <p:nvPr/>
        </p:nvSpPr>
        <p:spPr>
          <a:xfrm>
            <a:off x="794676" y="4210077"/>
            <a:ext cx="3909037" cy="1569660"/>
          </a:xfrm>
          <a:prstGeom prst="rect">
            <a:avLst/>
          </a:prstGeom>
          <a:noFill/>
        </p:spPr>
        <p:txBody>
          <a:bodyPr wrap="square" rtlCol="0">
            <a:spAutoFit/>
          </a:bodyPr>
          <a:lstStyle/>
          <a:p>
            <a:pPr algn="ctr"/>
            <a:r>
              <a:rPr lang="zh-CN" altLang="en-US" sz="4800" b="1" dirty="0">
                <a:solidFill>
                  <a:srgbClr val="C00000"/>
                </a:solidFill>
                <a:cs typeface="+mn-ea"/>
                <a:sym typeface="+mn-lt"/>
              </a:rPr>
              <a:t>合作共</a:t>
            </a:r>
            <a:r>
              <a:rPr lang="zh-CN" altLang="en-US" sz="4800" b="1" dirty="0" smtClean="0">
                <a:solidFill>
                  <a:srgbClr val="C00000"/>
                </a:solidFill>
                <a:cs typeface="+mn-ea"/>
                <a:sym typeface="+mn-lt"/>
              </a:rPr>
              <a:t>事</a:t>
            </a:r>
            <a:endParaRPr lang="en-US" altLang="zh-CN" sz="4800" b="1" dirty="0">
              <a:solidFill>
                <a:srgbClr val="C00000"/>
              </a:solidFill>
              <a:cs typeface="+mn-ea"/>
              <a:sym typeface="+mn-lt"/>
            </a:endParaRPr>
          </a:p>
          <a:p>
            <a:pPr algn="ctr"/>
            <a:r>
              <a:rPr lang="zh-CN" altLang="en-US" sz="4800" b="1" dirty="0" smtClean="0">
                <a:solidFill>
                  <a:srgbClr val="C00000"/>
                </a:solidFill>
                <a:cs typeface="+mn-ea"/>
                <a:sym typeface="+mn-lt"/>
              </a:rPr>
              <a:t>退</a:t>
            </a:r>
            <a:r>
              <a:rPr lang="zh-CN" altLang="en-US" sz="4800" b="1" dirty="0">
                <a:solidFill>
                  <a:srgbClr val="C00000"/>
                </a:solidFill>
                <a:cs typeface="+mn-ea"/>
                <a:sym typeface="+mn-lt"/>
              </a:rPr>
              <a:t>休离休</a:t>
            </a:r>
          </a:p>
        </p:txBody>
      </p:sp>
      <p:sp>
        <p:nvSpPr>
          <p:cNvPr id="14" name="矩形 13"/>
          <p:cNvSpPr/>
          <p:nvPr/>
        </p:nvSpPr>
        <p:spPr>
          <a:xfrm>
            <a:off x="5178688" y="2013857"/>
            <a:ext cx="6471445" cy="1906262"/>
          </a:xfrm>
          <a:prstGeom prst="rect">
            <a:avLst/>
          </a:prstGeom>
          <a:ln>
            <a:solidFill>
              <a:srgbClr val="C00000"/>
            </a:solidFill>
          </a:ln>
        </p:spPr>
        <p:txBody>
          <a:bodyPr wrap="square" anchor="ctr" anchorCtr="1">
            <a:noAutofit/>
          </a:bodyPr>
          <a:lstStyle/>
          <a:p>
            <a:r>
              <a:rPr lang="en-US" altLang="zh-CN" sz="2000" b="1" dirty="0" smtClean="0">
                <a:solidFill>
                  <a:srgbClr val="C00000"/>
                </a:solidFill>
                <a:cs typeface="+mn-ea"/>
                <a:sym typeface="+mn-lt"/>
              </a:rPr>
              <a:t>【</a:t>
            </a:r>
            <a:r>
              <a:rPr lang="zh-CN" altLang="en-US" sz="2000" b="1" dirty="0" smtClean="0">
                <a:solidFill>
                  <a:srgbClr val="C00000"/>
                </a:solidFill>
                <a:cs typeface="+mn-ea"/>
                <a:sym typeface="+mn-lt"/>
              </a:rPr>
              <a:t>第三十五条</a:t>
            </a:r>
            <a:r>
              <a:rPr lang="en-US" altLang="zh-CN" sz="2000" b="1" dirty="0" smtClean="0">
                <a:solidFill>
                  <a:srgbClr val="C00000"/>
                </a:solidFill>
                <a:cs typeface="+mn-ea"/>
                <a:sym typeface="+mn-lt"/>
              </a:rPr>
              <a:t>】</a:t>
            </a:r>
            <a:r>
              <a:rPr lang="zh-CN" altLang="en-US" sz="2000" b="1" dirty="0" smtClean="0">
                <a:solidFill>
                  <a:srgbClr val="C00000"/>
                </a:solidFill>
                <a:cs typeface="+mn-ea"/>
                <a:sym typeface="+mn-lt"/>
              </a:rPr>
              <a:t> </a:t>
            </a:r>
            <a:r>
              <a:rPr lang="zh-CN" altLang="en-US" sz="2000" b="1" dirty="0" smtClean="0">
                <a:solidFill>
                  <a:schemeClr val="tx1">
                    <a:lumMod val="75000"/>
                    <a:lumOff val="25000"/>
                  </a:schemeClr>
                </a:solidFill>
                <a:cs typeface="+mn-ea"/>
                <a:sym typeface="+mn-lt"/>
              </a:rPr>
              <a:t>党员干部要善于同党外干部合作共事，尊重他们，虚心学习他们的长处。</a:t>
            </a:r>
          </a:p>
          <a:p>
            <a:r>
              <a:rPr lang="zh-CN" altLang="en-US" sz="2000" b="1" dirty="0" smtClean="0">
                <a:solidFill>
                  <a:schemeClr val="tx1">
                    <a:lumMod val="75000"/>
                    <a:lumOff val="25000"/>
                  </a:schemeClr>
                </a:solidFill>
                <a:cs typeface="+mn-ea"/>
                <a:sym typeface="+mn-lt"/>
              </a:rPr>
              <a:t>党的各级组织要善于发现和推荐有真才实学的党外干部担任领导工作，保证他们有职有权，充分发挥他们的作用。</a:t>
            </a:r>
            <a:endParaRPr lang="zh-CN" altLang="en-US" sz="2000" b="1" dirty="0">
              <a:solidFill>
                <a:schemeClr val="tx1">
                  <a:lumMod val="75000"/>
                  <a:lumOff val="25000"/>
                </a:schemeClr>
              </a:solidFill>
              <a:cs typeface="+mn-ea"/>
              <a:sym typeface="+mn-lt"/>
            </a:endParaRPr>
          </a:p>
        </p:txBody>
      </p:sp>
      <p:sp>
        <p:nvSpPr>
          <p:cNvPr id="20" name="矩形 19"/>
          <p:cNvSpPr/>
          <p:nvPr/>
        </p:nvSpPr>
        <p:spPr>
          <a:xfrm>
            <a:off x="5178686" y="4210077"/>
            <a:ext cx="6471447" cy="1906262"/>
          </a:xfrm>
          <a:prstGeom prst="rect">
            <a:avLst/>
          </a:prstGeom>
          <a:ln>
            <a:solidFill>
              <a:srgbClr val="C00000"/>
            </a:solidFill>
          </a:ln>
        </p:spPr>
        <p:txBody>
          <a:bodyPr wrap="square" anchor="ctr" anchorCtr="1">
            <a:noAutofit/>
          </a:bodyPr>
          <a:lstStyle/>
          <a:p>
            <a:r>
              <a:rPr lang="en-US" altLang="zh-CN" sz="2000" b="1" dirty="0">
                <a:solidFill>
                  <a:srgbClr val="C00000"/>
                </a:solidFill>
                <a:cs typeface="+mn-ea"/>
                <a:sym typeface="+mn-lt"/>
              </a:rPr>
              <a:t>【</a:t>
            </a:r>
            <a:r>
              <a:rPr lang="zh-CN" altLang="en-US" sz="2000" b="1" dirty="0">
                <a:solidFill>
                  <a:srgbClr val="C00000"/>
                </a:solidFill>
                <a:cs typeface="+mn-ea"/>
                <a:sym typeface="+mn-lt"/>
              </a:rPr>
              <a:t>第三十四条</a:t>
            </a:r>
            <a:r>
              <a:rPr lang="en-US" altLang="zh-CN" sz="2000" b="1" dirty="0">
                <a:solidFill>
                  <a:srgbClr val="C00000"/>
                </a:solidFill>
                <a:cs typeface="+mn-ea"/>
                <a:sym typeface="+mn-lt"/>
              </a:rPr>
              <a:t>】</a:t>
            </a:r>
            <a:r>
              <a:rPr lang="zh-CN" altLang="en-US" sz="2000" b="1" dirty="0">
                <a:solidFill>
                  <a:schemeClr val="tx1">
                    <a:lumMod val="75000"/>
                    <a:lumOff val="25000"/>
                  </a:schemeClr>
                </a:solidFill>
                <a:cs typeface="+mn-ea"/>
                <a:sym typeface="+mn-lt"/>
              </a:rPr>
              <a:t>党的各级领导干部，无论是由民主选举产生的，或是由领导机关任命的，他们的职务都不是终身的，都可以变动或解除。</a:t>
            </a:r>
          </a:p>
          <a:p>
            <a:r>
              <a:rPr lang="zh-CN" altLang="en-US" sz="2000" b="1" dirty="0">
                <a:solidFill>
                  <a:schemeClr val="tx1">
                    <a:lumMod val="75000"/>
                    <a:lumOff val="25000"/>
                  </a:schemeClr>
                </a:solidFill>
                <a:cs typeface="+mn-ea"/>
                <a:sym typeface="+mn-lt"/>
              </a:rPr>
              <a:t>年龄和健康状况不适宜于继续担任工作的干部，应当按照国家的规定退、离休。</a:t>
            </a:r>
          </a:p>
        </p:txBody>
      </p:sp>
      <p:grpSp>
        <p:nvGrpSpPr>
          <p:cNvPr id="6" name="组合 5"/>
          <p:cNvGrpSpPr/>
          <p:nvPr/>
        </p:nvGrpSpPr>
        <p:grpSpPr>
          <a:xfrm>
            <a:off x="1466009" y="2048196"/>
            <a:ext cx="2566372" cy="1521577"/>
            <a:chOff x="701793" y="2226168"/>
            <a:chExt cx="2566372" cy="1521577"/>
          </a:xfrm>
        </p:grpSpPr>
        <p:pic>
          <p:nvPicPr>
            <p:cNvPr id="7" name="图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9" name="矩形 8"/>
          <p:cNvSpPr/>
          <p:nvPr/>
        </p:nvSpPr>
        <p:spPr>
          <a:xfrm>
            <a:off x="551021" y="373481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26323166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1000"/>
                                        <p:tgtEl>
                                          <p:spTgt spid="20"/>
                                        </p:tgtEl>
                                      </p:cBhvr>
                                    </p:animEffect>
                                    <p:anim calcmode="lin" valueType="num">
                                      <p:cBhvr>
                                        <p:cTn id="28" dur="1000" fill="hold"/>
                                        <p:tgtEl>
                                          <p:spTgt spid="20"/>
                                        </p:tgtEl>
                                        <p:attrNameLst>
                                          <p:attrName>ppt_x</p:attrName>
                                        </p:attrNameLst>
                                      </p:cBhvr>
                                      <p:tavLst>
                                        <p:tav tm="0">
                                          <p:val>
                                            <p:strVal val="#ppt_x"/>
                                          </p:val>
                                        </p:tav>
                                        <p:tav tm="100000">
                                          <p:val>
                                            <p:strVal val="#ppt_x"/>
                                          </p:val>
                                        </p:tav>
                                      </p:tavLst>
                                    </p:anim>
                                    <p:anim calcmode="lin" valueType="num">
                                      <p:cBhvr>
                                        <p:cTn id="2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4" grpId="0" animBg="1"/>
      <p:bldP spid="20"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4518921" y="3648676"/>
            <a:ext cx="6537791" cy="498781"/>
          </a:xfrm>
        </p:spPr>
        <p:txBody>
          <a:bodyPr/>
          <a:lstStyle/>
          <a:p>
            <a:pPr algn="ctr"/>
            <a:r>
              <a:rPr lang="zh-CN" altLang="en-US" dirty="0" smtClean="0">
                <a:cs typeface="+mn-ea"/>
                <a:sym typeface="+mn-lt"/>
              </a:rPr>
              <a:t>党的纪律</a:t>
            </a:r>
            <a:endParaRPr lang="zh-CN" altLang="en-US" dirty="0">
              <a:cs typeface="+mn-ea"/>
              <a:sym typeface="+mn-lt"/>
            </a:endParaRPr>
          </a:p>
        </p:txBody>
      </p:sp>
      <p:sp>
        <p:nvSpPr>
          <p:cNvPr id="7" name="矩形 6"/>
          <p:cNvSpPr/>
          <p:nvPr/>
        </p:nvSpPr>
        <p:spPr>
          <a:xfrm>
            <a:off x="4667471" y="2692476"/>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七</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5204315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党的纪律</a:t>
            </a:r>
            <a:endParaRPr lang="zh-CN" altLang="en-US" dirty="0">
              <a:cs typeface="+mn-ea"/>
              <a:sym typeface="+mn-lt"/>
            </a:endParaRPr>
          </a:p>
        </p:txBody>
      </p:sp>
      <p:sp>
        <p:nvSpPr>
          <p:cNvPr id="39" name="矩形 38"/>
          <p:cNvSpPr/>
          <p:nvPr/>
        </p:nvSpPr>
        <p:spPr>
          <a:xfrm>
            <a:off x="499207" y="5028473"/>
            <a:ext cx="4636687" cy="1175771"/>
          </a:xfrm>
          <a:prstGeom prst="rect">
            <a:avLst/>
          </a:prstGeom>
        </p:spPr>
        <p:txBody>
          <a:bodyPr wrap="square">
            <a:spAutoFit/>
          </a:bodyPr>
          <a:lstStyle/>
          <a:p>
            <a:pPr>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第七章</a:t>
            </a:r>
            <a:r>
              <a:rPr lang="en-US" altLang="zh-CN" sz="1867" b="1" dirty="0">
                <a:solidFill>
                  <a:srgbClr val="C00000"/>
                </a:solidFill>
                <a:cs typeface="+mn-ea"/>
                <a:sym typeface="+mn-lt"/>
              </a:rPr>
              <a:t>】（</a:t>
            </a:r>
            <a:r>
              <a:rPr lang="zh-CN" altLang="en-US" sz="1867" b="1" dirty="0">
                <a:solidFill>
                  <a:srgbClr val="C00000"/>
                </a:solidFill>
                <a:cs typeface="+mn-ea"/>
                <a:sym typeface="+mn-lt"/>
              </a:rPr>
              <a:t>第三十七条至第四十二条</a:t>
            </a:r>
            <a:r>
              <a:rPr lang="en-US" altLang="zh-CN" sz="1867" b="1" dirty="0">
                <a:solidFill>
                  <a:srgbClr val="C00000"/>
                </a:solidFill>
                <a:cs typeface="+mn-ea"/>
                <a:sym typeface="+mn-lt"/>
              </a:rPr>
              <a:t>）</a:t>
            </a:r>
            <a:r>
              <a:rPr lang="zh-CN" altLang="en-US" sz="1867" b="1" dirty="0">
                <a:solidFill>
                  <a:schemeClr val="tx1">
                    <a:lumMod val="75000"/>
                    <a:lumOff val="25000"/>
                  </a:schemeClr>
                </a:solidFill>
                <a:cs typeface="+mn-ea"/>
                <a:sym typeface="+mn-lt"/>
              </a:rPr>
              <a:t>强调党组织必须严格执行和维护党的纪律，共产党员必须自觉接受党的纪律的约束。</a:t>
            </a:r>
          </a:p>
        </p:txBody>
      </p:sp>
      <p:sp>
        <p:nvSpPr>
          <p:cNvPr id="2" name="矩形 1"/>
          <p:cNvSpPr/>
          <p:nvPr/>
        </p:nvSpPr>
        <p:spPr>
          <a:xfrm>
            <a:off x="5519937" y="1741714"/>
            <a:ext cx="6266876" cy="1634246"/>
          </a:xfrm>
          <a:prstGeom prst="rect">
            <a:avLst/>
          </a:prstGeom>
          <a:ln>
            <a:solidFill>
              <a:srgbClr val="C00000"/>
            </a:solidFill>
          </a:ln>
        </p:spPr>
        <p:txBody>
          <a:bodyPr wrap="square" anchor="ctr" anchorCtr="1">
            <a:noAutofit/>
          </a:bodyPr>
          <a:lstStyle/>
          <a:p>
            <a:pPr>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第三十七条</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党的纪律是党的各级组织和全体党员必须遵守的行为规则，是维护党的团结统一、完成党的任务的保证。党组织必须严格执行和维护党的纪律，共产党员必须自觉接受党的纪律的约束。</a:t>
            </a:r>
          </a:p>
        </p:txBody>
      </p:sp>
      <p:sp>
        <p:nvSpPr>
          <p:cNvPr id="4" name="矩形 3"/>
          <p:cNvSpPr/>
          <p:nvPr/>
        </p:nvSpPr>
        <p:spPr>
          <a:xfrm>
            <a:off x="5519935" y="3510402"/>
            <a:ext cx="6266876" cy="2745913"/>
          </a:xfrm>
          <a:prstGeom prst="rect">
            <a:avLst/>
          </a:prstGeom>
          <a:ln>
            <a:solidFill>
              <a:srgbClr val="C00000"/>
            </a:solidFill>
          </a:ln>
        </p:spPr>
        <p:txBody>
          <a:bodyPr wrap="square" anchor="ctr" anchorCtr="1">
            <a:noAutofit/>
          </a:bodyPr>
          <a:lstStyle/>
          <a:p>
            <a:pPr>
              <a:lnSpc>
                <a:spcPct val="120000"/>
              </a:lnSpc>
            </a:pPr>
            <a:r>
              <a:rPr lang="en-US" altLang="zh-CN" sz="2133" b="1" dirty="0">
                <a:solidFill>
                  <a:srgbClr val="C00000"/>
                </a:solidFill>
                <a:cs typeface="+mn-ea"/>
                <a:sym typeface="+mn-lt"/>
              </a:rPr>
              <a:t>【</a:t>
            </a:r>
            <a:r>
              <a:rPr lang="zh-CN" altLang="en-US" sz="2133" b="1" dirty="0">
                <a:solidFill>
                  <a:srgbClr val="C00000"/>
                </a:solidFill>
                <a:cs typeface="+mn-ea"/>
                <a:sym typeface="+mn-lt"/>
              </a:rPr>
              <a:t>第三十八条</a:t>
            </a:r>
            <a:r>
              <a:rPr lang="en-US" altLang="zh-CN" sz="2133" b="1" dirty="0">
                <a:solidFill>
                  <a:srgbClr val="C00000"/>
                </a:solidFill>
                <a:cs typeface="+mn-ea"/>
                <a:sym typeface="+mn-lt"/>
              </a:rPr>
              <a:t>】</a:t>
            </a:r>
            <a:r>
              <a:rPr lang="zh-CN" altLang="zh-CN" sz="1867" b="1" dirty="0">
                <a:solidFill>
                  <a:schemeClr val="tx1">
                    <a:lumMod val="75000"/>
                    <a:lumOff val="25000"/>
                  </a:schemeClr>
                </a:solidFill>
                <a:cs typeface="+mn-ea"/>
                <a:sym typeface="+mn-lt"/>
              </a:rPr>
              <a:t>党组织对违犯党的纪律的党员，应当本着惩前毖后、治病救人的精神，按照错误性质和情节轻重，给以批评教育直至纪律处分。</a:t>
            </a:r>
          </a:p>
          <a:p>
            <a:pPr>
              <a:lnSpc>
                <a:spcPct val="120000"/>
              </a:lnSpc>
            </a:pPr>
            <a:r>
              <a:rPr lang="en-US" altLang="zh-CN" sz="1867" b="1" dirty="0">
                <a:solidFill>
                  <a:schemeClr val="tx1">
                    <a:lumMod val="75000"/>
                    <a:lumOff val="25000"/>
                  </a:schemeClr>
                </a:solidFill>
                <a:cs typeface="+mn-ea"/>
                <a:sym typeface="+mn-lt"/>
              </a:rPr>
              <a:t>     </a:t>
            </a:r>
            <a:r>
              <a:rPr lang="zh-CN" altLang="zh-CN" sz="1867" b="1" dirty="0">
                <a:solidFill>
                  <a:schemeClr val="tx1">
                    <a:lumMod val="75000"/>
                    <a:lumOff val="25000"/>
                  </a:schemeClr>
                </a:solidFill>
                <a:cs typeface="+mn-ea"/>
                <a:sym typeface="+mn-lt"/>
              </a:rPr>
              <a:t>严重触犯刑律的党员必须开除党籍。</a:t>
            </a:r>
          </a:p>
          <a:p>
            <a:pPr>
              <a:lnSpc>
                <a:spcPct val="120000"/>
              </a:lnSpc>
            </a:pPr>
            <a:r>
              <a:rPr lang="en-US" altLang="zh-CN" sz="1867" b="1" dirty="0">
                <a:solidFill>
                  <a:schemeClr val="tx1">
                    <a:lumMod val="75000"/>
                    <a:lumOff val="25000"/>
                  </a:schemeClr>
                </a:solidFill>
                <a:cs typeface="+mn-ea"/>
                <a:sym typeface="+mn-lt"/>
              </a:rPr>
              <a:t>     </a:t>
            </a:r>
            <a:r>
              <a:rPr lang="zh-CN" altLang="zh-CN" sz="1867" b="1" dirty="0">
                <a:solidFill>
                  <a:schemeClr val="tx1">
                    <a:lumMod val="75000"/>
                    <a:lumOff val="25000"/>
                  </a:schemeClr>
                </a:solidFill>
                <a:cs typeface="+mn-ea"/>
                <a:sym typeface="+mn-lt"/>
              </a:rPr>
              <a:t>党内严格禁止用违反党章和国家法律的手段对待党员，严格禁止打击报复和诬告陷害。违反这些规定的组织或个人必须受到党的纪律和国家法律的追究</a:t>
            </a:r>
            <a:r>
              <a:rPr lang="zh-CN" altLang="zh-CN" sz="1867" b="1" dirty="0" smtClean="0">
                <a:solidFill>
                  <a:schemeClr val="tx1">
                    <a:lumMod val="75000"/>
                    <a:lumOff val="25000"/>
                  </a:schemeClr>
                </a:solidFill>
                <a:cs typeface="+mn-ea"/>
                <a:sym typeface="+mn-lt"/>
              </a:rPr>
              <a:t>。</a:t>
            </a:r>
            <a:endParaRPr lang="zh-CN" altLang="zh-CN" sz="1867" b="1" dirty="0">
              <a:solidFill>
                <a:schemeClr val="tx1">
                  <a:lumMod val="75000"/>
                  <a:lumOff val="25000"/>
                </a:schemeClr>
              </a:solidFill>
              <a:cs typeface="+mn-ea"/>
              <a:sym typeface="+mn-lt"/>
            </a:endParaRPr>
          </a:p>
        </p:txBody>
      </p:sp>
      <p:grpSp>
        <p:nvGrpSpPr>
          <p:cNvPr id="5" name="组合 4"/>
          <p:cNvGrpSpPr/>
          <p:nvPr/>
        </p:nvGrpSpPr>
        <p:grpSpPr>
          <a:xfrm>
            <a:off x="-524296" y="2615688"/>
            <a:ext cx="5368439" cy="1788759"/>
            <a:chOff x="-524296" y="2615688"/>
            <a:chExt cx="5368439" cy="1788759"/>
          </a:xfrm>
        </p:grpSpPr>
        <p:sp>
          <p:nvSpPr>
            <p:cNvPr id="26" name="TextBox 25"/>
            <p:cNvSpPr txBox="1"/>
            <p:nvPr/>
          </p:nvSpPr>
          <p:spPr>
            <a:xfrm>
              <a:off x="-524296" y="2615688"/>
              <a:ext cx="5368439" cy="178875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a:t>
              </a:r>
              <a:r>
                <a:rPr lang="zh-CN" altLang="en-US" sz="4800" b="1" dirty="0" smtClean="0">
                  <a:solidFill>
                    <a:srgbClr val="C00000"/>
                  </a:solidFill>
                  <a:cs typeface="+mn-ea"/>
                  <a:sym typeface="+mn-lt"/>
                </a:rPr>
                <a:t>的</a:t>
              </a:r>
              <a:endParaRPr lang="en-US" altLang="zh-CN" sz="4800" b="1" dirty="0" smtClean="0">
                <a:solidFill>
                  <a:srgbClr val="C00000"/>
                </a:solidFill>
                <a:cs typeface="+mn-ea"/>
                <a:sym typeface="+mn-lt"/>
              </a:endParaRPr>
            </a:p>
            <a:p>
              <a:pPr algn="r">
                <a:lnSpc>
                  <a:spcPct val="120000"/>
                </a:lnSpc>
              </a:pPr>
              <a:r>
                <a:rPr lang="zh-CN" altLang="en-US" sz="4800" b="1" dirty="0" smtClean="0">
                  <a:solidFill>
                    <a:srgbClr val="C00000"/>
                  </a:solidFill>
                  <a:cs typeface="+mn-ea"/>
                  <a:sym typeface="+mn-lt"/>
                </a:rPr>
                <a:t>纪</a:t>
              </a:r>
              <a:r>
                <a:rPr lang="zh-CN" altLang="en-US" sz="4800" b="1" dirty="0">
                  <a:solidFill>
                    <a:srgbClr val="C00000"/>
                  </a:solidFill>
                  <a:cs typeface="+mn-ea"/>
                  <a:sym typeface="+mn-lt"/>
                </a:rPr>
                <a:t>律</a:t>
              </a:r>
            </a:p>
          </p:txBody>
        </p:sp>
        <p:grpSp>
          <p:nvGrpSpPr>
            <p:cNvPr id="7" name="组合 6"/>
            <p:cNvGrpSpPr/>
            <p:nvPr/>
          </p:nvGrpSpPr>
          <p:grpSpPr>
            <a:xfrm>
              <a:off x="876738" y="2712224"/>
              <a:ext cx="2566372" cy="1521577"/>
              <a:chOff x="701793" y="2226168"/>
              <a:chExt cx="2566372" cy="1521577"/>
            </a:xfrm>
          </p:grpSpPr>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0" name="矩形 9"/>
          <p:cNvSpPr/>
          <p:nvPr/>
        </p:nvSpPr>
        <p:spPr>
          <a:xfrm>
            <a:off x="551021" y="465860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226011772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4"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smtClean="0"/>
              <a:t>认真学习十九大党章</a:t>
            </a:r>
            <a:endParaRPr lang="zh-CN" altLang="en-US" dirty="0"/>
          </a:p>
        </p:txBody>
      </p:sp>
      <p:sp>
        <p:nvSpPr>
          <p:cNvPr id="3" name="矩形 2"/>
          <p:cNvSpPr/>
          <p:nvPr/>
        </p:nvSpPr>
        <p:spPr>
          <a:xfrm>
            <a:off x="2540309" y="2662737"/>
            <a:ext cx="8783838" cy="3440816"/>
          </a:xfrm>
          <a:prstGeom prst="rect">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p:cNvSpPr txBox="1"/>
          <p:nvPr/>
        </p:nvSpPr>
        <p:spPr>
          <a:xfrm>
            <a:off x="5081735" y="3547788"/>
            <a:ext cx="5758449" cy="1670714"/>
          </a:xfrm>
          <a:prstGeom prst="rect">
            <a:avLst/>
          </a:prstGeom>
          <a:noFill/>
        </p:spPr>
        <p:txBody>
          <a:bodyPr wrap="square" rtlCol="0">
            <a:spAutoFit/>
          </a:bodyPr>
          <a:lstStyle/>
          <a:p>
            <a:pPr>
              <a:lnSpc>
                <a:spcPct val="200000"/>
              </a:lnSpc>
            </a:pPr>
            <a:r>
              <a:rPr lang="zh-CN" altLang="en-US" b="1" dirty="0">
                <a:solidFill>
                  <a:srgbClr val="C00000"/>
                </a:solidFill>
                <a:latin typeface="微软雅黑" panose="020B0503020204020204" pitchFamily="82" charset="2"/>
                <a:ea typeface="微软雅黑" panose="020B0503020204020204" pitchFamily="82" charset="2"/>
              </a:rPr>
              <a:t>要认真学习领会习近平新时代中国特色社会主义思想</a:t>
            </a:r>
            <a:r>
              <a:rPr lang="zh-CN" altLang="en-US" b="1" dirty="0" smtClean="0">
                <a:solidFill>
                  <a:srgbClr val="C00000"/>
                </a:solidFill>
                <a:latin typeface="微软雅黑" panose="020B0503020204020204" pitchFamily="82" charset="2"/>
                <a:ea typeface="微软雅黑" panose="020B0503020204020204" pitchFamily="82" charset="2"/>
              </a:rPr>
              <a:t>，</a:t>
            </a:r>
            <a:endParaRPr lang="en-US" altLang="zh-CN" b="1" dirty="0" smtClean="0">
              <a:solidFill>
                <a:srgbClr val="C00000"/>
              </a:solidFill>
              <a:latin typeface="微软雅黑" panose="020B0503020204020204" pitchFamily="82" charset="2"/>
              <a:ea typeface="微软雅黑" panose="020B0503020204020204" pitchFamily="82" charset="2"/>
            </a:endParaRPr>
          </a:p>
          <a:p>
            <a:pPr>
              <a:lnSpc>
                <a:spcPct val="200000"/>
              </a:lnSpc>
            </a:pPr>
            <a:r>
              <a:rPr lang="zh-CN" altLang="en-US" b="1" dirty="0" smtClean="0">
                <a:solidFill>
                  <a:srgbClr val="C00000"/>
                </a:solidFill>
                <a:latin typeface="微软雅黑" panose="020B0503020204020204" pitchFamily="82" charset="2"/>
                <a:ea typeface="微软雅黑" panose="020B0503020204020204" pitchFamily="82" charset="2"/>
              </a:rPr>
              <a:t>深</a:t>
            </a:r>
            <a:r>
              <a:rPr lang="zh-CN" altLang="en-US" b="1" dirty="0">
                <a:solidFill>
                  <a:srgbClr val="C00000"/>
                </a:solidFill>
                <a:latin typeface="微软雅黑" panose="020B0503020204020204" pitchFamily="82" charset="2"/>
                <a:ea typeface="微软雅黑" panose="020B0503020204020204" pitchFamily="82" charset="2"/>
              </a:rPr>
              <a:t>刻把握新时代新使命新征程</a:t>
            </a:r>
            <a:r>
              <a:rPr lang="zh-CN" altLang="en-US" b="1" dirty="0" smtClean="0">
                <a:solidFill>
                  <a:srgbClr val="C00000"/>
                </a:solidFill>
                <a:latin typeface="微软雅黑" panose="020B0503020204020204" pitchFamily="82" charset="2"/>
                <a:ea typeface="微软雅黑" panose="020B0503020204020204" pitchFamily="82" charset="2"/>
              </a:rPr>
              <a:t>，</a:t>
            </a:r>
            <a:endParaRPr lang="en-US" altLang="zh-CN" b="1" dirty="0" smtClean="0">
              <a:solidFill>
                <a:srgbClr val="C00000"/>
              </a:solidFill>
              <a:latin typeface="微软雅黑" panose="020B0503020204020204" pitchFamily="82" charset="2"/>
              <a:ea typeface="微软雅黑" panose="020B0503020204020204" pitchFamily="82" charset="2"/>
            </a:endParaRPr>
          </a:p>
          <a:p>
            <a:pPr>
              <a:lnSpc>
                <a:spcPct val="200000"/>
              </a:lnSpc>
            </a:pPr>
            <a:r>
              <a:rPr lang="zh-CN" altLang="en-US" b="1" dirty="0" smtClean="0">
                <a:solidFill>
                  <a:srgbClr val="C00000"/>
                </a:solidFill>
                <a:latin typeface="微软雅黑" panose="020B0503020204020204" pitchFamily="82" charset="2"/>
                <a:ea typeface="微软雅黑" panose="020B0503020204020204" pitchFamily="82" charset="2"/>
              </a:rPr>
              <a:t>切</a:t>
            </a:r>
            <a:r>
              <a:rPr lang="zh-CN" altLang="en-US" b="1" dirty="0">
                <a:solidFill>
                  <a:srgbClr val="C00000"/>
                </a:solidFill>
                <a:latin typeface="微软雅黑" panose="020B0503020204020204" pitchFamily="82" charset="2"/>
                <a:ea typeface="微软雅黑" panose="020B0503020204020204" pitchFamily="82" charset="2"/>
              </a:rPr>
              <a:t>实把思想和行动统一到党的十九大精神上来。</a:t>
            </a:r>
            <a:endParaRPr lang="zh-CN" altLang="en-US" b="1" dirty="0">
              <a:gradFill>
                <a:gsLst>
                  <a:gs pos="0">
                    <a:srgbClr val="FF3300"/>
                  </a:gs>
                  <a:gs pos="87000">
                    <a:srgbClr val="C00000"/>
                  </a:gs>
                  <a:gs pos="100000">
                    <a:srgbClr val="FF3300"/>
                  </a:gs>
                </a:gsLst>
                <a:lin ang="5400000" scaled="0"/>
              </a:gradFill>
              <a:latin typeface="微软雅黑" panose="020B0503020204020204" pitchFamily="82" charset="2"/>
              <a:ea typeface="微软雅黑" panose="020B0503020204020204" pitchFamily="82" charset="2"/>
            </a:endParaRPr>
          </a:p>
        </p:txBody>
      </p:sp>
      <p:sp>
        <p:nvSpPr>
          <p:cNvPr id="5" name="矩形: 圆角 7"/>
          <p:cNvSpPr/>
          <p:nvPr/>
        </p:nvSpPr>
        <p:spPr>
          <a:xfrm>
            <a:off x="4668955" y="2357342"/>
            <a:ext cx="4573911" cy="61079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FEFEE3"/>
                </a:solidFill>
                <a:latin typeface="微软雅黑" panose="020B0503020204020204" pitchFamily="82" charset="2"/>
                <a:ea typeface="微软雅黑" panose="020B0503020204020204" pitchFamily="82" charset="2"/>
              </a:rPr>
              <a:t>十九大党章学习要求</a:t>
            </a:r>
            <a:endParaRPr lang="zh-CN" altLang="en-US" sz="3200" b="1" dirty="0">
              <a:solidFill>
                <a:srgbClr val="FEFEE3"/>
              </a:solidFill>
              <a:latin typeface="微软雅黑" panose="020B0503020204020204" pitchFamily="82" charset="2"/>
              <a:ea typeface="微软雅黑" panose="020B0503020204020204" pitchFamily="82" charset="2"/>
            </a:endParaRPr>
          </a:p>
        </p:txBody>
      </p:sp>
      <p:sp>
        <p:nvSpPr>
          <p:cNvPr id="6" name="矩形: 圆角 7"/>
          <p:cNvSpPr/>
          <p:nvPr/>
        </p:nvSpPr>
        <p:spPr>
          <a:xfrm>
            <a:off x="3098679" y="3796809"/>
            <a:ext cx="1424686" cy="14216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solidFill>
                  <a:srgbClr val="FEFEE3"/>
                </a:solidFill>
                <a:latin typeface="微软雅黑" panose="020B0503020204020204" pitchFamily="82" charset="2"/>
                <a:ea typeface="微软雅黑" panose="020B0503020204020204" pitchFamily="82" charset="2"/>
              </a:rPr>
              <a:t>全党</a:t>
            </a:r>
            <a:endParaRPr lang="en-US" altLang="zh-CN" sz="3200" b="1" dirty="0" smtClean="0">
              <a:solidFill>
                <a:srgbClr val="FEFEE3"/>
              </a:solidFill>
              <a:latin typeface="微软雅黑" panose="020B0503020204020204" pitchFamily="82" charset="2"/>
              <a:ea typeface="微软雅黑" panose="020B0503020204020204" pitchFamily="82" charset="2"/>
            </a:endParaRPr>
          </a:p>
          <a:p>
            <a:pPr algn="ctr"/>
            <a:r>
              <a:rPr lang="zh-CN" altLang="en-US" sz="3200" b="1" dirty="0" smtClean="0">
                <a:solidFill>
                  <a:srgbClr val="FEFEE3"/>
                </a:solidFill>
                <a:latin typeface="微软雅黑" panose="020B0503020204020204" pitchFamily="82" charset="2"/>
                <a:ea typeface="微软雅黑" panose="020B0503020204020204" pitchFamily="82" charset="2"/>
              </a:rPr>
              <a:t>同志</a:t>
            </a:r>
            <a:endParaRPr lang="zh-CN" altLang="en-US" sz="3200" b="1" dirty="0">
              <a:solidFill>
                <a:srgbClr val="FEFEE3"/>
              </a:solidFill>
              <a:latin typeface="微软雅黑" panose="020B0503020204020204" pitchFamily="82" charset="2"/>
              <a:ea typeface="微软雅黑" panose="020B0503020204020204" pitchFamily="82" charset="2"/>
            </a:endParaRPr>
          </a:p>
        </p:txBody>
      </p:sp>
      <p:sp>
        <p:nvSpPr>
          <p:cNvPr id="7" name="燕尾形 6"/>
          <p:cNvSpPr/>
          <p:nvPr/>
        </p:nvSpPr>
        <p:spPr>
          <a:xfrm>
            <a:off x="4668955" y="4274753"/>
            <a:ext cx="256565" cy="370389"/>
          </a:xfrm>
          <a:prstGeom prst="chevron">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tx1"/>
              </a:solidFill>
            </a:endParaRPr>
          </a:p>
        </p:txBody>
      </p:sp>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3970" y="2587457"/>
            <a:ext cx="2249755" cy="3930918"/>
          </a:xfrm>
          <a:prstGeom prst="rect">
            <a:avLst/>
          </a:prstGeom>
        </p:spPr>
      </p:pic>
    </p:spTree>
    <p:extLst>
      <p:ext uri="{BB962C8B-B14F-4D97-AF65-F5344CB8AC3E}">
        <p14:creationId xmlns:p14="http://schemas.microsoft.com/office/powerpoint/2010/main" xmlns="" val="29502447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500"/>
                                        <p:tgtEl>
                                          <p:spTgt spid="3"/>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heel(1)">
                                      <p:cBhvr>
                                        <p:cTn id="19" dur="2000"/>
                                        <p:tgtEl>
                                          <p:spTgt spid="6"/>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fade">
                                      <p:cBhvr>
                                        <p:cTn id="27" dur="1000"/>
                                        <p:tgtEl>
                                          <p:spTgt spid="4">
                                            <p:txEl>
                                              <p:pRg st="0" end="0"/>
                                            </p:txEl>
                                          </p:spTgt>
                                        </p:tgtEl>
                                      </p:cBhvr>
                                    </p:animEffect>
                                    <p:anim calcmode="lin" valueType="num">
                                      <p:cBhvr>
                                        <p:cTn id="2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42" presetClass="entr" presetSubtype="0" fill="hold" grpId="0" nodeType="afterEffect">
                                  <p:stCondLst>
                                    <p:cond delay="0"/>
                                  </p:stCondLst>
                                  <p:childTnLst>
                                    <p:set>
                                      <p:cBhvr>
                                        <p:cTn id="32" dur="1" fill="hold">
                                          <p:stCondLst>
                                            <p:cond delay="0"/>
                                          </p:stCondLst>
                                        </p:cTn>
                                        <p:tgtEl>
                                          <p:spTgt spid="4">
                                            <p:txEl>
                                              <p:pRg st="1" end="1"/>
                                            </p:txEl>
                                          </p:spTgt>
                                        </p:tgtEl>
                                        <p:attrNameLst>
                                          <p:attrName>style.visibility</p:attrName>
                                        </p:attrNameLst>
                                      </p:cBhvr>
                                      <p:to>
                                        <p:strVal val="visible"/>
                                      </p:to>
                                    </p:set>
                                    <p:animEffect transition="in" filter="fade">
                                      <p:cBhvr>
                                        <p:cTn id="33" dur="1000"/>
                                        <p:tgtEl>
                                          <p:spTgt spid="4">
                                            <p:txEl>
                                              <p:pRg st="1" end="1"/>
                                            </p:txEl>
                                          </p:spTgt>
                                        </p:tgtEl>
                                      </p:cBhvr>
                                    </p:animEffect>
                                    <p:anim calcmode="lin" valueType="num">
                                      <p:cBhvr>
                                        <p:cTn id="34"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36" fill="hold">
                            <p:stCondLst>
                              <p:cond delay="6000"/>
                            </p:stCondLst>
                            <p:childTnLst>
                              <p:par>
                                <p:cTn id="37" presetID="42" presetClass="entr" presetSubtype="0" fill="hold" grpId="0" nodeType="after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fade">
                                      <p:cBhvr>
                                        <p:cTn id="39" dur="1000"/>
                                        <p:tgtEl>
                                          <p:spTgt spid="4">
                                            <p:txEl>
                                              <p:pRg st="2" end="2"/>
                                            </p:txEl>
                                          </p:spTgt>
                                        </p:tgtEl>
                                      </p:cBhvr>
                                    </p:animEffect>
                                    <p:anim calcmode="lin" valueType="num">
                                      <p:cBhvr>
                                        <p:cTn id="4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4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bldP spid="5" grpId="0" animBg="1"/>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党的纪律处分</a:t>
            </a:r>
            <a:endParaRPr lang="zh-CN" altLang="en-US" dirty="0">
              <a:cs typeface="+mn-ea"/>
              <a:sym typeface="+mn-lt"/>
            </a:endParaRPr>
          </a:p>
        </p:txBody>
      </p:sp>
      <p:sp>
        <p:nvSpPr>
          <p:cNvPr id="39" name="矩形 38"/>
          <p:cNvSpPr/>
          <p:nvPr/>
        </p:nvSpPr>
        <p:spPr>
          <a:xfrm>
            <a:off x="499207" y="5145578"/>
            <a:ext cx="4327596" cy="748795"/>
          </a:xfrm>
          <a:prstGeom prst="rect">
            <a:avLst/>
          </a:prstGeom>
        </p:spPr>
        <p:txBody>
          <a:bodyPr wrap="square">
            <a:spAutoFit/>
          </a:bodyPr>
          <a:lstStyle/>
          <a:p>
            <a:r>
              <a:rPr lang="zh-CN" altLang="en-US" sz="2133" b="1" dirty="0">
                <a:solidFill>
                  <a:srgbClr val="C00000"/>
                </a:solidFill>
                <a:cs typeface="+mn-ea"/>
                <a:sym typeface="+mn-lt"/>
              </a:rPr>
              <a:t>党章</a:t>
            </a:r>
            <a:r>
              <a:rPr lang="en-US" altLang="zh-CN" sz="2133" b="1" dirty="0">
                <a:solidFill>
                  <a:srgbClr val="C00000"/>
                </a:solidFill>
                <a:cs typeface="+mn-ea"/>
                <a:sym typeface="+mn-lt"/>
              </a:rPr>
              <a:t>【</a:t>
            </a:r>
            <a:r>
              <a:rPr lang="zh-CN" altLang="en-US" sz="2133" b="1" dirty="0">
                <a:solidFill>
                  <a:srgbClr val="C00000"/>
                </a:solidFill>
                <a:cs typeface="+mn-ea"/>
                <a:sym typeface="+mn-lt"/>
              </a:rPr>
              <a:t>第三十九条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规定了党的纪律处分的种类。</a:t>
            </a:r>
          </a:p>
        </p:txBody>
      </p:sp>
      <p:sp>
        <p:nvSpPr>
          <p:cNvPr id="11" name="矩形 10"/>
          <p:cNvSpPr/>
          <p:nvPr/>
        </p:nvSpPr>
        <p:spPr>
          <a:xfrm>
            <a:off x="5231904"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警告</a:t>
            </a:r>
          </a:p>
        </p:txBody>
      </p:sp>
      <p:sp>
        <p:nvSpPr>
          <p:cNvPr id="29" name="矩形 28"/>
          <p:cNvSpPr/>
          <p:nvPr/>
        </p:nvSpPr>
        <p:spPr>
          <a:xfrm>
            <a:off x="6526275"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严重</a:t>
            </a:r>
            <a:endParaRPr lang="en-US" altLang="zh-CN" sz="2400" b="1" dirty="0">
              <a:solidFill>
                <a:srgbClr val="C00000"/>
              </a:solidFill>
              <a:cs typeface="+mn-ea"/>
              <a:sym typeface="+mn-lt"/>
            </a:endParaRPr>
          </a:p>
          <a:p>
            <a:pPr algn="ctr"/>
            <a:r>
              <a:rPr lang="zh-CN" altLang="en-US" sz="2400" b="1" dirty="0">
                <a:solidFill>
                  <a:srgbClr val="C00000"/>
                </a:solidFill>
                <a:cs typeface="+mn-ea"/>
                <a:sym typeface="+mn-lt"/>
              </a:rPr>
              <a:t>警告</a:t>
            </a:r>
          </a:p>
        </p:txBody>
      </p:sp>
      <p:sp>
        <p:nvSpPr>
          <p:cNvPr id="41" name="矩形 40"/>
          <p:cNvSpPr/>
          <p:nvPr/>
        </p:nvSpPr>
        <p:spPr>
          <a:xfrm>
            <a:off x="7820646"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撤销</a:t>
            </a:r>
            <a:r>
              <a:rPr lang="zh-CN" altLang="en-US" sz="2400" b="1">
                <a:solidFill>
                  <a:srgbClr val="C00000"/>
                </a:solidFill>
                <a:cs typeface="+mn-ea"/>
                <a:sym typeface="+mn-lt"/>
              </a:rPr>
              <a:t>党内职务</a:t>
            </a:r>
            <a:endParaRPr lang="zh-CN" altLang="en-US" sz="2400" b="1" dirty="0">
              <a:solidFill>
                <a:srgbClr val="C00000"/>
              </a:solidFill>
              <a:cs typeface="+mn-ea"/>
              <a:sym typeface="+mn-lt"/>
            </a:endParaRPr>
          </a:p>
        </p:txBody>
      </p:sp>
      <p:sp>
        <p:nvSpPr>
          <p:cNvPr id="44" name="矩形 43"/>
          <p:cNvSpPr/>
          <p:nvPr/>
        </p:nvSpPr>
        <p:spPr>
          <a:xfrm>
            <a:off x="9115017"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留党</a:t>
            </a:r>
            <a:endParaRPr lang="en-US" altLang="zh-CN" sz="2400" b="1" dirty="0">
              <a:solidFill>
                <a:srgbClr val="C00000"/>
              </a:solidFill>
              <a:cs typeface="+mn-ea"/>
              <a:sym typeface="+mn-lt"/>
            </a:endParaRPr>
          </a:p>
          <a:p>
            <a:pPr algn="ctr"/>
            <a:r>
              <a:rPr lang="zh-CN" altLang="en-US" sz="2400" b="1" dirty="0">
                <a:solidFill>
                  <a:srgbClr val="C00000"/>
                </a:solidFill>
                <a:cs typeface="+mn-ea"/>
                <a:sym typeface="+mn-lt"/>
              </a:rPr>
              <a:t>察看</a:t>
            </a:r>
          </a:p>
        </p:txBody>
      </p:sp>
      <p:sp>
        <p:nvSpPr>
          <p:cNvPr id="45" name="矩形 44"/>
          <p:cNvSpPr/>
          <p:nvPr/>
        </p:nvSpPr>
        <p:spPr>
          <a:xfrm>
            <a:off x="10409387" y="4658601"/>
            <a:ext cx="1200000" cy="1200000"/>
          </a:xfrm>
          <a:prstGeom prst="rect">
            <a:avLst/>
          </a:prstGeom>
          <a:no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rgbClr val="C00000"/>
                </a:solidFill>
                <a:cs typeface="+mn-ea"/>
                <a:sym typeface="+mn-lt"/>
              </a:rPr>
              <a:t>开除</a:t>
            </a:r>
            <a:endParaRPr lang="en-US" altLang="zh-CN" sz="2400" b="1" dirty="0">
              <a:solidFill>
                <a:srgbClr val="C00000"/>
              </a:solidFill>
              <a:cs typeface="+mn-ea"/>
              <a:sym typeface="+mn-lt"/>
            </a:endParaRPr>
          </a:p>
          <a:p>
            <a:pPr algn="ctr"/>
            <a:r>
              <a:rPr lang="zh-CN" altLang="en-US" sz="2400" b="1" dirty="0">
                <a:solidFill>
                  <a:srgbClr val="C00000"/>
                </a:solidFill>
                <a:cs typeface="+mn-ea"/>
                <a:sym typeface="+mn-lt"/>
              </a:rPr>
              <a:t>党籍</a:t>
            </a:r>
          </a:p>
        </p:txBody>
      </p:sp>
      <p:sp>
        <p:nvSpPr>
          <p:cNvPr id="2" name="矩形 1"/>
          <p:cNvSpPr/>
          <p:nvPr/>
        </p:nvSpPr>
        <p:spPr>
          <a:xfrm>
            <a:off x="5231904" y="2802211"/>
            <a:ext cx="6473494" cy="1569853"/>
          </a:xfrm>
          <a:prstGeom prst="rect">
            <a:avLst/>
          </a:prstGeom>
        </p:spPr>
        <p:txBody>
          <a:bodyPr wrap="square">
            <a:spAutoFit/>
          </a:bodyPr>
          <a:lstStyle/>
          <a:p>
            <a:r>
              <a:rPr lang="zh-CN" altLang="zh-CN" sz="1867" b="1" dirty="0">
                <a:solidFill>
                  <a:schemeClr val="tx1">
                    <a:lumMod val="75000"/>
                    <a:lumOff val="25000"/>
                  </a:schemeClr>
                </a:solidFill>
                <a:cs typeface="+mn-ea"/>
                <a:sym typeface="+mn-lt"/>
              </a:rPr>
              <a:t>留党察看最长不超过两年。党员在留党察看期间没有表决权、选举权和被选举权。党员经过留党察看，确已改正错误的，应当恢复其党员的权利；坚持错误不改的，应当开除党籍。</a:t>
            </a:r>
            <a:endParaRPr lang="en-US" altLang="zh-CN" sz="1867" b="1" dirty="0">
              <a:solidFill>
                <a:schemeClr val="tx1">
                  <a:lumMod val="75000"/>
                  <a:lumOff val="25000"/>
                </a:schemeClr>
              </a:solidFill>
              <a:cs typeface="+mn-ea"/>
              <a:sym typeface="+mn-lt"/>
            </a:endParaRPr>
          </a:p>
          <a:p>
            <a:endParaRPr lang="zh-CN" altLang="zh-CN" sz="1867" b="1" dirty="0">
              <a:solidFill>
                <a:schemeClr val="tx1">
                  <a:lumMod val="75000"/>
                  <a:lumOff val="25000"/>
                </a:schemeClr>
              </a:solidFill>
              <a:cs typeface="+mn-ea"/>
              <a:sym typeface="+mn-lt"/>
            </a:endParaRPr>
          </a:p>
          <a:p>
            <a:r>
              <a:rPr lang="zh-CN" altLang="zh-CN" sz="2133" b="1" dirty="0">
                <a:solidFill>
                  <a:srgbClr val="C00000"/>
                </a:solidFill>
                <a:cs typeface="+mn-ea"/>
                <a:sym typeface="+mn-lt"/>
              </a:rPr>
              <a:t>开除党籍是党内的最高处分。</a:t>
            </a:r>
          </a:p>
        </p:txBody>
      </p:sp>
      <p:grpSp>
        <p:nvGrpSpPr>
          <p:cNvPr id="4" name="组合 3"/>
          <p:cNvGrpSpPr/>
          <p:nvPr/>
        </p:nvGrpSpPr>
        <p:grpSpPr>
          <a:xfrm>
            <a:off x="-720757" y="2029935"/>
            <a:ext cx="5368439" cy="2493450"/>
            <a:chOff x="-720757" y="2029935"/>
            <a:chExt cx="5368439" cy="2493450"/>
          </a:xfrm>
        </p:grpSpPr>
        <p:sp>
          <p:nvSpPr>
            <p:cNvPr id="26" name="TextBox 25"/>
            <p:cNvSpPr txBox="1"/>
            <p:nvPr/>
          </p:nvSpPr>
          <p:spPr>
            <a:xfrm>
              <a:off x="-720757" y="3621022"/>
              <a:ext cx="5368439" cy="902363"/>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党的纪律处分</a:t>
              </a:r>
            </a:p>
          </p:txBody>
        </p:sp>
        <p:grpSp>
          <p:nvGrpSpPr>
            <p:cNvPr id="12" name="组合 11"/>
            <p:cNvGrpSpPr/>
            <p:nvPr/>
          </p:nvGrpSpPr>
          <p:grpSpPr>
            <a:xfrm>
              <a:off x="1260677" y="2029935"/>
              <a:ext cx="2566372" cy="1521577"/>
              <a:chOff x="701793" y="2226168"/>
              <a:chExt cx="2566372" cy="1521577"/>
            </a:xfrm>
          </p:grpSpPr>
          <p:pic>
            <p:nvPicPr>
              <p:cNvPr id="13" name="图片 1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4" name="图片 1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551021" y="4658601"/>
            <a:ext cx="4293122" cy="23465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4956772" y="2318657"/>
            <a:ext cx="6899644" cy="380251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5875666" y="1983218"/>
            <a:ext cx="5061857"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党的纪律处分有五种</a:t>
            </a:r>
          </a:p>
        </p:txBody>
      </p:sp>
    </p:spTree>
    <p:extLst>
      <p:ext uri="{BB962C8B-B14F-4D97-AF65-F5344CB8AC3E}">
        <p14:creationId xmlns:p14="http://schemas.microsoft.com/office/powerpoint/2010/main" xmlns="" val="392039412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barn(inVertical)">
                                      <p:cBhvr>
                                        <p:cTn id="11" dur="500"/>
                                        <p:tgtEl>
                                          <p:spTgt spid="15"/>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16" presetClass="entr" presetSubtype="21"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par>
                          <p:cTn id="22" fill="hold">
                            <p:stCondLst>
                              <p:cond delay="2500"/>
                            </p:stCondLst>
                            <p:childTnLst>
                              <p:par>
                                <p:cTn id="23" presetID="16" presetClass="entr" presetSubtype="21"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par>
                          <p:cTn id="26" fill="hold">
                            <p:stCondLst>
                              <p:cond delay="3000"/>
                            </p:stCondLst>
                            <p:childTnLst>
                              <p:par>
                                <p:cTn id="27" presetID="42" presetClass="entr" presetSubtype="0" fill="hold" grpId="0"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par>
                          <p:cTn id="32" fill="hold">
                            <p:stCondLst>
                              <p:cond delay="400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4500"/>
                            </p:stCondLst>
                            <p:childTnLst>
                              <p:par>
                                <p:cTn id="39" presetID="53" presetClass="entr" presetSubtype="16" fill="hold" grpId="0" nodeType="afterEffect">
                                  <p:stCondLst>
                                    <p:cond delay="0"/>
                                  </p:stCondLst>
                                  <p:childTnLst>
                                    <p:set>
                                      <p:cBhvr>
                                        <p:cTn id="40" dur="1" fill="hold">
                                          <p:stCondLst>
                                            <p:cond delay="0"/>
                                          </p:stCondLst>
                                        </p:cTn>
                                        <p:tgtEl>
                                          <p:spTgt spid="29"/>
                                        </p:tgtEl>
                                        <p:attrNameLst>
                                          <p:attrName>style.visibility</p:attrName>
                                        </p:attrNameLst>
                                      </p:cBhvr>
                                      <p:to>
                                        <p:strVal val="visible"/>
                                      </p:to>
                                    </p:set>
                                    <p:anim calcmode="lin" valueType="num">
                                      <p:cBhvr>
                                        <p:cTn id="41" dur="500" fill="hold"/>
                                        <p:tgtEl>
                                          <p:spTgt spid="29"/>
                                        </p:tgtEl>
                                        <p:attrNameLst>
                                          <p:attrName>ppt_w</p:attrName>
                                        </p:attrNameLst>
                                      </p:cBhvr>
                                      <p:tavLst>
                                        <p:tav tm="0">
                                          <p:val>
                                            <p:fltVal val="0"/>
                                          </p:val>
                                        </p:tav>
                                        <p:tav tm="100000">
                                          <p:val>
                                            <p:strVal val="#ppt_w"/>
                                          </p:val>
                                        </p:tav>
                                      </p:tavLst>
                                    </p:anim>
                                    <p:anim calcmode="lin" valueType="num">
                                      <p:cBhvr>
                                        <p:cTn id="42" dur="500" fill="hold"/>
                                        <p:tgtEl>
                                          <p:spTgt spid="29"/>
                                        </p:tgtEl>
                                        <p:attrNameLst>
                                          <p:attrName>ppt_h</p:attrName>
                                        </p:attrNameLst>
                                      </p:cBhvr>
                                      <p:tavLst>
                                        <p:tav tm="0">
                                          <p:val>
                                            <p:fltVal val="0"/>
                                          </p:val>
                                        </p:tav>
                                        <p:tav tm="100000">
                                          <p:val>
                                            <p:strVal val="#ppt_h"/>
                                          </p:val>
                                        </p:tav>
                                      </p:tavLst>
                                    </p:anim>
                                    <p:animEffect transition="in" filter="fade">
                                      <p:cBhvr>
                                        <p:cTn id="43" dur="500"/>
                                        <p:tgtEl>
                                          <p:spTgt spid="29"/>
                                        </p:tgtEl>
                                      </p:cBhvr>
                                    </p:animEffect>
                                  </p:childTnLst>
                                </p:cTn>
                              </p:par>
                            </p:childTnLst>
                          </p:cTn>
                        </p:par>
                        <p:par>
                          <p:cTn id="44" fill="hold">
                            <p:stCondLst>
                              <p:cond delay="5000"/>
                            </p:stCondLst>
                            <p:childTnLst>
                              <p:par>
                                <p:cTn id="45" presetID="53" presetClass="entr" presetSubtype="16"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p:cTn id="47" dur="500" fill="hold"/>
                                        <p:tgtEl>
                                          <p:spTgt spid="41"/>
                                        </p:tgtEl>
                                        <p:attrNameLst>
                                          <p:attrName>ppt_w</p:attrName>
                                        </p:attrNameLst>
                                      </p:cBhvr>
                                      <p:tavLst>
                                        <p:tav tm="0">
                                          <p:val>
                                            <p:fltVal val="0"/>
                                          </p:val>
                                        </p:tav>
                                        <p:tav tm="100000">
                                          <p:val>
                                            <p:strVal val="#ppt_w"/>
                                          </p:val>
                                        </p:tav>
                                      </p:tavLst>
                                    </p:anim>
                                    <p:anim calcmode="lin" valueType="num">
                                      <p:cBhvr>
                                        <p:cTn id="48" dur="500" fill="hold"/>
                                        <p:tgtEl>
                                          <p:spTgt spid="41"/>
                                        </p:tgtEl>
                                        <p:attrNameLst>
                                          <p:attrName>ppt_h</p:attrName>
                                        </p:attrNameLst>
                                      </p:cBhvr>
                                      <p:tavLst>
                                        <p:tav tm="0">
                                          <p:val>
                                            <p:fltVal val="0"/>
                                          </p:val>
                                        </p:tav>
                                        <p:tav tm="100000">
                                          <p:val>
                                            <p:strVal val="#ppt_h"/>
                                          </p:val>
                                        </p:tav>
                                      </p:tavLst>
                                    </p:anim>
                                    <p:animEffect transition="in" filter="fade">
                                      <p:cBhvr>
                                        <p:cTn id="49" dur="500"/>
                                        <p:tgtEl>
                                          <p:spTgt spid="41"/>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44"/>
                                        </p:tgtEl>
                                        <p:attrNameLst>
                                          <p:attrName>style.visibility</p:attrName>
                                        </p:attrNameLst>
                                      </p:cBhvr>
                                      <p:to>
                                        <p:strVal val="visible"/>
                                      </p:to>
                                    </p:set>
                                    <p:anim calcmode="lin" valueType="num">
                                      <p:cBhvr>
                                        <p:cTn id="53" dur="500" fill="hold"/>
                                        <p:tgtEl>
                                          <p:spTgt spid="44"/>
                                        </p:tgtEl>
                                        <p:attrNameLst>
                                          <p:attrName>ppt_w</p:attrName>
                                        </p:attrNameLst>
                                      </p:cBhvr>
                                      <p:tavLst>
                                        <p:tav tm="0">
                                          <p:val>
                                            <p:fltVal val="0"/>
                                          </p:val>
                                        </p:tav>
                                        <p:tav tm="100000">
                                          <p:val>
                                            <p:strVal val="#ppt_w"/>
                                          </p:val>
                                        </p:tav>
                                      </p:tavLst>
                                    </p:anim>
                                    <p:anim calcmode="lin" valueType="num">
                                      <p:cBhvr>
                                        <p:cTn id="54" dur="500" fill="hold"/>
                                        <p:tgtEl>
                                          <p:spTgt spid="44"/>
                                        </p:tgtEl>
                                        <p:attrNameLst>
                                          <p:attrName>ppt_h</p:attrName>
                                        </p:attrNameLst>
                                      </p:cBhvr>
                                      <p:tavLst>
                                        <p:tav tm="0">
                                          <p:val>
                                            <p:fltVal val="0"/>
                                          </p:val>
                                        </p:tav>
                                        <p:tav tm="100000">
                                          <p:val>
                                            <p:strVal val="#ppt_h"/>
                                          </p:val>
                                        </p:tav>
                                      </p:tavLst>
                                    </p:anim>
                                    <p:animEffect transition="in" filter="fade">
                                      <p:cBhvr>
                                        <p:cTn id="55" dur="500"/>
                                        <p:tgtEl>
                                          <p:spTgt spid="44"/>
                                        </p:tgtEl>
                                      </p:cBhvr>
                                    </p:animEffect>
                                  </p:childTnLst>
                                </p:cTn>
                              </p:par>
                            </p:childTnLst>
                          </p:cTn>
                        </p:par>
                        <p:par>
                          <p:cTn id="56" fill="hold">
                            <p:stCondLst>
                              <p:cond delay="6000"/>
                            </p:stCondLst>
                            <p:childTnLst>
                              <p:par>
                                <p:cTn id="57" presetID="53" presetClass="entr" presetSubtype="16"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 calcmode="lin" valueType="num">
                                      <p:cBhvr>
                                        <p:cTn id="59" dur="500" fill="hold"/>
                                        <p:tgtEl>
                                          <p:spTgt spid="45"/>
                                        </p:tgtEl>
                                        <p:attrNameLst>
                                          <p:attrName>ppt_w</p:attrName>
                                        </p:attrNameLst>
                                      </p:cBhvr>
                                      <p:tavLst>
                                        <p:tav tm="0">
                                          <p:val>
                                            <p:fltVal val="0"/>
                                          </p:val>
                                        </p:tav>
                                        <p:tav tm="100000">
                                          <p:val>
                                            <p:strVal val="#ppt_w"/>
                                          </p:val>
                                        </p:tav>
                                      </p:tavLst>
                                    </p:anim>
                                    <p:anim calcmode="lin" valueType="num">
                                      <p:cBhvr>
                                        <p:cTn id="60" dur="500" fill="hold"/>
                                        <p:tgtEl>
                                          <p:spTgt spid="45"/>
                                        </p:tgtEl>
                                        <p:attrNameLst>
                                          <p:attrName>ppt_h</p:attrName>
                                        </p:attrNameLst>
                                      </p:cBhvr>
                                      <p:tavLst>
                                        <p:tav tm="0">
                                          <p:val>
                                            <p:fltVal val="0"/>
                                          </p:val>
                                        </p:tav>
                                        <p:tav tm="100000">
                                          <p:val>
                                            <p:strVal val="#ppt_h"/>
                                          </p:val>
                                        </p:tav>
                                      </p:tavLst>
                                    </p:anim>
                                    <p:animEffect transition="in" filter="fade">
                                      <p:cBhvr>
                                        <p:cTn id="6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1" grpId="0" animBg="1"/>
      <p:bldP spid="29" grpId="0" animBg="1"/>
      <p:bldP spid="41" grpId="0" animBg="1"/>
      <p:bldP spid="44" grpId="0" animBg="1"/>
      <p:bldP spid="45" grpId="0" animBg="1"/>
      <p:bldP spid="2" grpId="0"/>
      <p:bldP spid="15" grpId="0" animBg="1"/>
      <p:bldP spid="16"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2765038" y="3811961"/>
            <a:ext cx="9601067" cy="509667"/>
          </a:xfrm>
        </p:spPr>
        <p:txBody>
          <a:bodyPr>
            <a:normAutofit/>
          </a:bodyPr>
          <a:lstStyle/>
          <a:p>
            <a:pPr algn="ctr"/>
            <a:r>
              <a:rPr lang="zh-CN" altLang="en-US" dirty="0" smtClean="0">
                <a:cs typeface="+mn-ea"/>
                <a:sym typeface="+mn-lt"/>
              </a:rPr>
              <a:t>党的纪律检查机关</a:t>
            </a:r>
            <a:endParaRPr lang="zh-CN" altLang="en-US" dirty="0">
              <a:cs typeface="+mn-ea"/>
              <a:sym typeface="+mn-lt"/>
            </a:endParaRPr>
          </a:p>
        </p:txBody>
      </p:sp>
      <p:sp>
        <p:nvSpPr>
          <p:cNvPr id="7" name="矩形 6"/>
          <p:cNvSpPr/>
          <p:nvPr/>
        </p:nvSpPr>
        <p:spPr>
          <a:xfrm>
            <a:off x="4586740" y="2648933"/>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八</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38415329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7884" y="1693607"/>
            <a:ext cx="1782325" cy="1967696"/>
          </a:xfrm>
          <a:prstGeom prst="rect">
            <a:avLst/>
          </a:prstGeom>
        </p:spPr>
      </p:pic>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领导体制</a:t>
            </a:r>
            <a:endParaRPr lang="zh-CN" altLang="en-US" dirty="0">
              <a:cs typeface="+mn-ea"/>
              <a:sym typeface="+mn-lt"/>
            </a:endParaRPr>
          </a:p>
        </p:txBody>
      </p:sp>
      <p:sp>
        <p:nvSpPr>
          <p:cNvPr id="2" name="矩形 1"/>
          <p:cNvSpPr/>
          <p:nvPr/>
        </p:nvSpPr>
        <p:spPr>
          <a:xfrm>
            <a:off x="6975326" y="2677455"/>
            <a:ext cx="4801029" cy="2006774"/>
          </a:xfrm>
          <a:prstGeom prst="rect">
            <a:avLst/>
          </a:prstGeom>
          <a:ln>
            <a:solidFill>
              <a:srgbClr val="C00000"/>
            </a:solidFill>
          </a:ln>
        </p:spPr>
        <p:txBody>
          <a:bodyPr wrap="square" anchor="ctr" anchorCtr="1">
            <a:noAutofit/>
          </a:bodyPr>
          <a:lstStyle/>
          <a:p>
            <a:pPr algn="just"/>
            <a:r>
              <a:rPr lang="en-US" altLang="zh-CN" sz="2133" b="1" kern="100" dirty="0">
                <a:solidFill>
                  <a:srgbClr val="C00000"/>
                </a:solidFill>
                <a:cs typeface="+mn-ea"/>
                <a:sym typeface="+mn-lt"/>
              </a:rPr>
              <a:t>【</a:t>
            </a:r>
            <a:r>
              <a:rPr lang="zh-CN" altLang="en-US" sz="2133" b="1" kern="100" dirty="0">
                <a:solidFill>
                  <a:srgbClr val="C00000"/>
                </a:solidFill>
                <a:cs typeface="+mn-ea"/>
                <a:sym typeface="+mn-lt"/>
              </a:rPr>
              <a:t>第四十三条</a:t>
            </a:r>
            <a:r>
              <a:rPr lang="en-US" altLang="zh-CN" sz="2133" b="1" kern="100" dirty="0">
                <a:solidFill>
                  <a:srgbClr val="C00000"/>
                </a:solidFill>
                <a:cs typeface="+mn-ea"/>
                <a:sym typeface="+mn-lt"/>
              </a:rPr>
              <a:t>】</a:t>
            </a:r>
            <a:r>
              <a:rPr lang="zh-CN" altLang="en-US" sz="2133" b="1" kern="100" dirty="0">
                <a:solidFill>
                  <a:schemeClr val="tx1">
                    <a:lumMod val="75000"/>
                    <a:lumOff val="25000"/>
                  </a:schemeClr>
                </a:solidFill>
                <a:cs typeface="+mn-ea"/>
                <a:sym typeface="+mn-lt"/>
              </a:rPr>
              <a:t>党的中央纪律检查委员会在党的中央委员会领导下进行工作。党的地方各级纪律检查委员会和基层纪律检查委员会在同级党的委员会和上级纪律检查委员会双重领导下进行工作。</a:t>
            </a:r>
            <a:endParaRPr lang="zh-CN" altLang="zh-CN" sz="2133" b="1" kern="100" dirty="0">
              <a:solidFill>
                <a:schemeClr val="tx1">
                  <a:lumMod val="75000"/>
                  <a:lumOff val="25000"/>
                </a:schemeClr>
              </a:solidFill>
              <a:cs typeface="+mn-ea"/>
              <a:sym typeface="+mn-lt"/>
            </a:endParaRPr>
          </a:p>
        </p:txBody>
      </p:sp>
      <p:sp>
        <p:nvSpPr>
          <p:cNvPr id="31" name="矩形 30"/>
          <p:cNvSpPr/>
          <p:nvPr/>
        </p:nvSpPr>
        <p:spPr>
          <a:xfrm>
            <a:off x="723026" y="4816555"/>
            <a:ext cx="5853457" cy="1077026"/>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第八章</a:t>
            </a:r>
            <a:r>
              <a:rPr lang="en-US" altLang="zh-CN" sz="2133" b="1" dirty="0">
                <a:solidFill>
                  <a:srgbClr val="C00000"/>
                </a:solidFill>
                <a:cs typeface="+mn-ea"/>
                <a:sym typeface="+mn-lt"/>
              </a:rPr>
              <a:t>】 </a:t>
            </a:r>
            <a:r>
              <a:rPr lang="zh-CN" altLang="en-US" sz="2133" b="1" dirty="0">
                <a:solidFill>
                  <a:srgbClr val="C00000"/>
                </a:solidFill>
                <a:cs typeface="+mn-ea"/>
                <a:sym typeface="+mn-lt"/>
              </a:rPr>
              <a:t>（第四十三至四十五条）</a:t>
            </a:r>
            <a:r>
              <a:rPr lang="zh-CN" altLang="en-US" sz="2133" b="1" dirty="0">
                <a:solidFill>
                  <a:schemeClr val="tx1">
                    <a:lumMod val="75000"/>
                    <a:lumOff val="25000"/>
                  </a:schemeClr>
                </a:solidFill>
                <a:cs typeface="+mn-ea"/>
                <a:sym typeface="+mn-lt"/>
              </a:rPr>
              <a:t>规定了党的各级纪律检查委员会的领导体制、主要任务和职权。</a:t>
            </a:r>
          </a:p>
        </p:txBody>
      </p:sp>
      <p:grpSp>
        <p:nvGrpSpPr>
          <p:cNvPr id="7" name="组合 6"/>
          <p:cNvGrpSpPr/>
          <p:nvPr/>
        </p:nvGrpSpPr>
        <p:grpSpPr>
          <a:xfrm>
            <a:off x="609599" y="3246213"/>
            <a:ext cx="5966885" cy="1172000"/>
            <a:chOff x="609599" y="3246213"/>
            <a:chExt cx="5966885" cy="1172000"/>
          </a:xfrm>
        </p:grpSpPr>
        <p:sp>
          <p:nvSpPr>
            <p:cNvPr id="32" name="矩形 31"/>
            <p:cNvSpPr/>
            <p:nvPr/>
          </p:nvSpPr>
          <p:spPr>
            <a:xfrm>
              <a:off x="609599" y="3246213"/>
              <a:ext cx="5966885"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41" name="TextBox 40"/>
            <p:cNvSpPr txBox="1"/>
            <p:nvPr/>
          </p:nvSpPr>
          <p:spPr>
            <a:xfrm>
              <a:off x="908821" y="3371044"/>
              <a:ext cx="5368439" cy="834780"/>
            </a:xfrm>
            <a:prstGeom prst="rect">
              <a:avLst/>
            </a:prstGeom>
            <a:noFill/>
          </p:spPr>
          <p:txBody>
            <a:bodyPr wrap="square" rtlCol="0">
              <a:spAutoFit/>
            </a:bodyPr>
            <a:lstStyle/>
            <a:p>
              <a:pPr algn="ctr">
                <a:lnSpc>
                  <a:spcPct val="120000"/>
                </a:lnSpc>
              </a:pPr>
              <a:r>
                <a:rPr lang="zh-CN" altLang="en-US" sz="4400" b="1" dirty="0">
                  <a:solidFill>
                    <a:schemeClr val="bg1">
                      <a:lumMod val="95000"/>
                    </a:schemeClr>
                  </a:solidFill>
                  <a:cs typeface="+mn-ea"/>
                  <a:sym typeface="+mn-lt"/>
                </a:rPr>
                <a:t>党的纪律检查机关</a:t>
              </a:r>
            </a:p>
          </p:txBody>
        </p:sp>
      </p:grpSp>
      <p:sp>
        <p:nvSpPr>
          <p:cNvPr id="4" name="矩形 3"/>
          <p:cNvSpPr/>
          <p:nvPr/>
        </p:nvSpPr>
        <p:spPr>
          <a:xfrm>
            <a:off x="6975325" y="4991774"/>
            <a:ext cx="4801031" cy="1038911"/>
          </a:xfrm>
          <a:prstGeom prst="rect">
            <a:avLst/>
          </a:prstGeom>
          <a:ln>
            <a:solidFill>
              <a:srgbClr val="C00000"/>
            </a:solidFill>
          </a:ln>
        </p:spPr>
        <p:txBody>
          <a:bodyPr wrap="square" anchor="ctr" anchorCtr="1">
            <a:noAutofit/>
          </a:bodyPr>
          <a:lstStyle/>
          <a:p>
            <a:r>
              <a:rPr lang="zh-CN" altLang="zh-CN" sz="2133" b="1" dirty="0">
                <a:solidFill>
                  <a:schemeClr val="tx1">
                    <a:lumMod val="75000"/>
                    <a:lumOff val="25000"/>
                  </a:schemeClr>
                </a:solidFill>
                <a:cs typeface="+mn-ea"/>
                <a:sym typeface="+mn-lt"/>
              </a:rPr>
              <a:t>党的各级纪律检查委员会每届任期和同级党的委员会相同。</a:t>
            </a:r>
            <a:endParaRPr lang="zh-CN" altLang="en-US" sz="2133" b="1" dirty="0">
              <a:solidFill>
                <a:schemeClr val="tx1">
                  <a:lumMod val="75000"/>
                  <a:lumOff val="25000"/>
                </a:schemeClr>
              </a:solidFill>
              <a:cs typeface="+mn-ea"/>
              <a:sym typeface="+mn-lt"/>
            </a:endParaRPr>
          </a:p>
        </p:txBody>
      </p:sp>
      <p:sp>
        <p:nvSpPr>
          <p:cNvPr id="6" name="矩形 5"/>
          <p:cNvSpPr/>
          <p:nvPr/>
        </p:nvSpPr>
        <p:spPr>
          <a:xfrm>
            <a:off x="6975325" y="2101455"/>
            <a:ext cx="480103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领导体制</a:t>
            </a:r>
          </a:p>
        </p:txBody>
      </p:sp>
      <p:grpSp>
        <p:nvGrpSpPr>
          <p:cNvPr id="9" name="组合 8"/>
          <p:cNvGrpSpPr/>
          <p:nvPr/>
        </p:nvGrpSpPr>
        <p:grpSpPr>
          <a:xfrm>
            <a:off x="723026" y="1916666"/>
            <a:ext cx="2566372" cy="1521577"/>
            <a:chOff x="701793" y="2226168"/>
            <a:chExt cx="2566372" cy="1521577"/>
          </a:xfrm>
        </p:grpSpPr>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Tree>
    <p:extLst>
      <p:ext uri="{BB962C8B-B14F-4D97-AF65-F5344CB8AC3E}">
        <p14:creationId xmlns:p14="http://schemas.microsoft.com/office/powerpoint/2010/main" xmlns="" val="120649135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par>
                          <p:cTn id="36" fill="hold">
                            <p:stCondLst>
                              <p:cond delay="5000"/>
                            </p:stCondLst>
                            <p:childTnLst>
                              <p:par>
                                <p:cTn id="37" presetID="42" presetClass="entr" presetSubtype="0" fill="hold" grpId="0" nodeType="after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1000"/>
                                        <p:tgtEl>
                                          <p:spTgt spid="4"/>
                                        </p:tgtEl>
                                      </p:cBhvr>
                                    </p:animEffect>
                                    <p:anim calcmode="lin" valueType="num">
                                      <p:cBhvr>
                                        <p:cTn id="40" dur="1000" fill="hold"/>
                                        <p:tgtEl>
                                          <p:spTgt spid="4"/>
                                        </p:tgtEl>
                                        <p:attrNameLst>
                                          <p:attrName>ppt_x</p:attrName>
                                        </p:attrNameLst>
                                      </p:cBhvr>
                                      <p:tavLst>
                                        <p:tav tm="0">
                                          <p:val>
                                            <p:strVal val="#ppt_x"/>
                                          </p:val>
                                        </p:tav>
                                        <p:tav tm="100000">
                                          <p:val>
                                            <p:strVal val="#ppt_x"/>
                                          </p:val>
                                        </p:tav>
                                      </p:tavLst>
                                    </p:anim>
                                    <p:anim calcmode="lin" valueType="num">
                                      <p:cBhvr>
                                        <p:cTn id="4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p:bldP spid="4" grpId="0" animBg="1"/>
      <p:bldP spid="6"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主要任务</a:t>
            </a:r>
            <a:endParaRPr lang="zh-CN" altLang="en-US" dirty="0">
              <a:cs typeface="+mn-ea"/>
              <a:sym typeface="+mn-lt"/>
            </a:endParaRPr>
          </a:p>
        </p:txBody>
      </p:sp>
      <p:sp>
        <p:nvSpPr>
          <p:cNvPr id="2" name="矩形 1"/>
          <p:cNvSpPr/>
          <p:nvPr/>
        </p:nvSpPr>
        <p:spPr>
          <a:xfrm>
            <a:off x="6975326" y="2677457"/>
            <a:ext cx="4801029" cy="3216124"/>
          </a:xfrm>
          <a:prstGeom prst="rect">
            <a:avLst/>
          </a:prstGeom>
          <a:ln>
            <a:solidFill>
              <a:srgbClr val="C00000"/>
            </a:solidFill>
          </a:ln>
        </p:spPr>
        <p:txBody>
          <a:bodyPr wrap="square" anchor="ctr" anchorCtr="1">
            <a:noAutofit/>
          </a:bodyPr>
          <a:lstStyle/>
          <a:p>
            <a:pPr algn="just">
              <a:lnSpc>
                <a:spcPct val="200000"/>
              </a:lnSpc>
            </a:pPr>
            <a:r>
              <a:rPr lang="en-US" altLang="zh-CN" sz="2133" b="1" kern="100" dirty="0">
                <a:solidFill>
                  <a:srgbClr val="C00000"/>
                </a:solidFill>
                <a:cs typeface="+mn-ea"/>
                <a:sym typeface="+mn-lt"/>
              </a:rPr>
              <a:t>【</a:t>
            </a:r>
            <a:r>
              <a:rPr lang="zh-CN" altLang="en-US" sz="2133" b="1" kern="100" dirty="0">
                <a:solidFill>
                  <a:srgbClr val="C00000"/>
                </a:solidFill>
                <a:cs typeface="+mn-ea"/>
                <a:sym typeface="+mn-lt"/>
              </a:rPr>
              <a:t>第四十四条</a:t>
            </a:r>
            <a:r>
              <a:rPr lang="en-US" altLang="zh-CN" sz="2133" b="1" kern="100" dirty="0">
                <a:solidFill>
                  <a:srgbClr val="C00000"/>
                </a:solidFill>
                <a:cs typeface="+mn-ea"/>
                <a:sym typeface="+mn-lt"/>
              </a:rPr>
              <a:t>】</a:t>
            </a:r>
            <a:r>
              <a:rPr lang="zh-CN" altLang="en-US" sz="2133" b="1" kern="100" dirty="0">
                <a:solidFill>
                  <a:schemeClr val="tx1">
                    <a:lumMod val="75000"/>
                    <a:lumOff val="25000"/>
                  </a:schemeClr>
                </a:solidFill>
                <a:cs typeface="+mn-ea"/>
                <a:sym typeface="+mn-lt"/>
              </a:rPr>
              <a:t>党的各级纪律检查委员会的主要任务是：维护党的章程和其他党内法规，检查党的路线、方针、政策和决议的执行情况，协助党的委员会加强党风建设和组织协调反腐败工作。</a:t>
            </a:r>
          </a:p>
        </p:txBody>
      </p:sp>
      <p:sp>
        <p:nvSpPr>
          <p:cNvPr id="31" name="矩形 30"/>
          <p:cNvSpPr/>
          <p:nvPr/>
        </p:nvSpPr>
        <p:spPr>
          <a:xfrm>
            <a:off x="723026" y="4816555"/>
            <a:ext cx="5853457" cy="1077026"/>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第八章</a:t>
            </a:r>
            <a:r>
              <a:rPr lang="en-US" altLang="zh-CN" sz="2133" b="1" dirty="0">
                <a:solidFill>
                  <a:srgbClr val="C00000"/>
                </a:solidFill>
                <a:cs typeface="+mn-ea"/>
                <a:sym typeface="+mn-lt"/>
              </a:rPr>
              <a:t>】 </a:t>
            </a:r>
            <a:r>
              <a:rPr lang="zh-CN" altLang="en-US" sz="2133" b="1" dirty="0">
                <a:solidFill>
                  <a:srgbClr val="C00000"/>
                </a:solidFill>
                <a:cs typeface="+mn-ea"/>
                <a:sym typeface="+mn-lt"/>
              </a:rPr>
              <a:t>（第四十三至四十五条）</a:t>
            </a:r>
            <a:r>
              <a:rPr lang="zh-CN" altLang="en-US" sz="2133" b="1" dirty="0">
                <a:solidFill>
                  <a:schemeClr val="tx1">
                    <a:lumMod val="75000"/>
                    <a:lumOff val="25000"/>
                  </a:schemeClr>
                </a:solidFill>
                <a:cs typeface="+mn-ea"/>
                <a:sym typeface="+mn-lt"/>
              </a:rPr>
              <a:t>规定了党的各级纪律检查委员会的领导体制、主要任务和职权。</a:t>
            </a:r>
          </a:p>
        </p:txBody>
      </p:sp>
      <p:sp>
        <p:nvSpPr>
          <p:cNvPr id="6" name="矩形 5"/>
          <p:cNvSpPr/>
          <p:nvPr/>
        </p:nvSpPr>
        <p:spPr>
          <a:xfrm>
            <a:off x="6975325" y="2101454"/>
            <a:ext cx="4801029"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主要任务</a:t>
            </a:r>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7884" y="1693607"/>
            <a:ext cx="1782325" cy="1967696"/>
          </a:xfrm>
          <a:prstGeom prst="rect">
            <a:avLst/>
          </a:prstGeom>
        </p:spPr>
      </p:pic>
      <p:grpSp>
        <p:nvGrpSpPr>
          <p:cNvPr id="4" name="组合 3"/>
          <p:cNvGrpSpPr/>
          <p:nvPr/>
        </p:nvGrpSpPr>
        <p:grpSpPr>
          <a:xfrm>
            <a:off x="609599" y="3246213"/>
            <a:ext cx="5966885" cy="1172000"/>
            <a:chOff x="609599" y="3246213"/>
            <a:chExt cx="5966885" cy="1172000"/>
          </a:xfrm>
        </p:grpSpPr>
        <p:sp>
          <p:nvSpPr>
            <p:cNvPr id="9" name="矩形 8"/>
            <p:cNvSpPr/>
            <p:nvPr/>
          </p:nvSpPr>
          <p:spPr>
            <a:xfrm>
              <a:off x="609599" y="3246213"/>
              <a:ext cx="5966885"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10" name="TextBox 40"/>
            <p:cNvSpPr txBox="1"/>
            <p:nvPr/>
          </p:nvSpPr>
          <p:spPr>
            <a:xfrm>
              <a:off x="908821" y="3371044"/>
              <a:ext cx="5368439" cy="834780"/>
            </a:xfrm>
            <a:prstGeom prst="rect">
              <a:avLst/>
            </a:prstGeom>
            <a:noFill/>
          </p:spPr>
          <p:txBody>
            <a:bodyPr wrap="square" rtlCol="0">
              <a:spAutoFit/>
            </a:bodyPr>
            <a:lstStyle/>
            <a:p>
              <a:pPr algn="ctr">
                <a:lnSpc>
                  <a:spcPct val="120000"/>
                </a:lnSpc>
              </a:pPr>
              <a:r>
                <a:rPr lang="zh-CN" altLang="en-US" sz="4400" b="1" dirty="0">
                  <a:solidFill>
                    <a:schemeClr val="bg1">
                      <a:lumMod val="95000"/>
                    </a:schemeClr>
                  </a:solidFill>
                  <a:cs typeface="+mn-ea"/>
                  <a:sym typeface="+mn-lt"/>
                </a:rPr>
                <a:t>党的纪律检查机关</a:t>
              </a:r>
            </a:p>
          </p:txBody>
        </p:sp>
      </p:grpSp>
      <p:grpSp>
        <p:nvGrpSpPr>
          <p:cNvPr id="11" name="组合 10"/>
          <p:cNvGrpSpPr/>
          <p:nvPr/>
        </p:nvGrpSpPr>
        <p:grpSpPr>
          <a:xfrm>
            <a:off x="723026" y="1916666"/>
            <a:ext cx="2566372" cy="1521577"/>
            <a:chOff x="701793" y="2226168"/>
            <a:chExt cx="2566372" cy="1521577"/>
          </a:xfrm>
        </p:grpSpPr>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Tree>
    <p:extLst>
      <p:ext uri="{BB962C8B-B14F-4D97-AF65-F5344CB8AC3E}">
        <p14:creationId xmlns:p14="http://schemas.microsoft.com/office/powerpoint/2010/main" xmlns="" val="363859873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1000"/>
                                        <p:tgtEl>
                                          <p:spTgt spid="2"/>
                                        </p:tgtEl>
                                      </p:cBhvr>
                                    </p:animEffect>
                                    <p:anim calcmode="lin" valueType="num">
                                      <p:cBhvr>
                                        <p:cTn id="34" dur="1000" fill="hold"/>
                                        <p:tgtEl>
                                          <p:spTgt spid="2"/>
                                        </p:tgtEl>
                                        <p:attrNameLst>
                                          <p:attrName>ppt_x</p:attrName>
                                        </p:attrNameLst>
                                      </p:cBhvr>
                                      <p:tavLst>
                                        <p:tav tm="0">
                                          <p:val>
                                            <p:strVal val="#ppt_x"/>
                                          </p:val>
                                        </p:tav>
                                        <p:tav tm="100000">
                                          <p:val>
                                            <p:strVal val="#ppt_x"/>
                                          </p:val>
                                        </p:tav>
                                      </p:tavLst>
                                    </p:anim>
                                    <p:anim calcmode="lin" valueType="num">
                                      <p:cBhvr>
                                        <p:cTn id="3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1"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工作职权</a:t>
            </a:r>
            <a:endParaRPr lang="zh-CN" altLang="en-US" dirty="0">
              <a:cs typeface="+mn-ea"/>
              <a:sym typeface="+mn-lt"/>
            </a:endParaRPr>
          </a:p>
        </p:txBody>
      </p:sp>
      <p:sp>
        <p:nvSpPr>
          <p:cNvPr id="31" name="矩形 30"/>
          <p:cNvSpPr/>
          <p:nvPr/>
        </p:nvSpPr>
        <p:spPr>
          <a:xfrm>
            <a:off x="609599" y="4816555"/>
            <a:ext cx="5667662" cy="1077026"/>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第八章</a:t>
            </a:r>
            <a:r>
              <a:rPr lang="en-US" altLang="zh-CN" sz="2133" b="1" dirty="0">
                <a:solidFill>
                  <a:srgbClr val="C00000"/>
                </a:solidFill>
                <a:cs typeface="+mn-ea"/>
                <a:sym typeface="+mn-lt"/>
              </a:rPr>
              <a:t>】 </a:t>
            </a:r>
            <a:r>
              <a:rPr lang="zh-CN" altLang="en-US" sz="2133" b="1" dirty="0">
                <a:solidFill>
                  <a:srgbClr val="C00000"/>
                </a:solidFill>
                <a:cs typeface="+mn-ea"/>
                <a:sym typeface="+mn-lt"/>
              </a:rPr>
              <a:t>（第四十三至四十五条）</a:t>
            </a:r>
            <a:r>
              <a:rPr lang="zh-CN" altLang="en-US" sz="2133" b="1" dirty="0">
                <a:solidFill>
                  <a:schemeClr val="tx1">
                    <a:lumMod val="75000"/>
                    <a:lumOff val="25000"/>
                  </a:schemeClr>
                </a:solidFill>
                <a:cs typeface="+mn-ea"/>
                <a:sym typeface="+mn-lt"/>
              </a:rPr>
              <a:t>规定了党的各级纪律检查委员会的领导体制、主要任务和职权。</a:t>
            </a:r>
          </a:p>
        </p:txBody>
      </p:sp>
      <p:sp>
        <p:nvSpPr>
          <p:cNvPr id="6" name="矩形 5"/>
          <p:cNvSpPr/>
          <p:nvPr/>
        </p:nvSpPr>
        <p:spPr>
          <a:xfrm>
            <a:off x="6576483" y="2297684"/>
            <a:ext cx="5310715"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cs typeface="+mn-ea"/>
                <a:sym typeface="+mn-lt"/>
              </a:rPr>
              <a:t>工作职权</a:t>
            </a:r>
          </a:p>
        </p:txBody>
      </p:sp>
      <p:pic>
        <p:nvPicPr>
          <p:cNvPr id="8" name="图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387884" y="1693607"/>
            <a:ext cx="1782325" cy="1967696"/>
          </a:xfrm>
          <a:prstGeom prst="rect">
            <a:avLst/>
          </a:prstGeom>
        </p:spPr>
      </p:pic>
      <p:grpSp>
        <p:nvGrpSpPr>
          <p:cNvPr id="4" name="组合 3"/>
          <p:cNvGrpSpPr/>
          <p:nvPr/>
        </p:nvGrpSpPr>
        <p:grpSpPr>
          <a:xfrm>
            <a:off x="609599" y="3246213"/>
            <a:ext cx="5667661" cy="1172000"/>
            <a:chOff x="609599" y="3246213"/>
            <a:chExt cx="5667661" cy="1172000"/>
          </a:xfrm>
        </p:grpSpPr>
        <p:sp>
          <p:nvSpPr>
            <p:cNvPr id="9" name="矩形 8"/>
            <p:cNvSpPr/>
            <p:nvPr/>
          </p:nvSpPr>
          <p:spPr>
            <a:xfrm>
              <a:off x="609599" y="3246213"/>
              <a:ext cx="5667661" cy="1172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zh-CN" altLang="en-US" sz="2400">
                <a:cs typeface="+mn-ea"/>
                <a:sym typeface="+mn-lt"/>
              </a:endParaRPr>
            </a:p>
          </p:txBody>
        </p:sp>
        <p:sp>
          <p:nvSpPr>
            <p:cNvPr id="10" name="TextBox 40"/>
            <p:cNvSpPr txBox="1"/>
            <p:nvPr/>
          </p:nvSpPr>
          <p:spPr>
            <a:xfrm>
              <a:off x="908821" y="3371044"/>
              <a:ext cx="5368439" cy="834780"/>
            </a:xfrm>
            <a:prstGeom prst="rect">
              <a:avLst/>
            </a:prstGeom>
            <a:noFill/>
          </p:spPr>
          <p:txBody>
            <a:bodyPr wrap="square" rtlCol="0">
              <a:spAutoFit/>
            </a:bodyPr>
            <a:lstStyle/>
            <a:p>
              <a:pPr algn="ctr">
                <a:lnSpc>
                  <a:spcPct val="120000"/>
                </a:lnSpc>
              </a:pPr>
              <a:r>
                <a:rPr lang="zh-CN" altLang="en-US" sz="4400" b="1" dirty="0">
                  <a:solidFill>
                    <a:schemeClr val="bg1">
                      <a:lumMod val="95000"/>
                    </a:schemeClr>
                  </a:solidFill>
                  <a:cs typeface="+mn-ea"/>
                  <a:sym typeface="+mn-lt"/>
                </a:rPr>
                <a:t>党的纪律检查机关</a:t>
              </a:r>
            </a:p>
          </p:txBody>
        </p:sp>
      </p:grpSp>
      <p:grpSp>
        <p:nvGrpSpPr>
          <p:cNvPr id="11" name="组合 10"/>
          <p:cNvGrpSpPr/>
          <p:nvPr/>
        </p:nvGrpSpPr>
        <p:grpSpPr>
          <a:xfrm>
            <a:off x="723026" y="1916666"/>
            <a:ext cx="2566372" cy="1521577"/>
            <a:chOff x="701793" y="2226168"/>
            <a:chExt cx="2566372" cy="1521577"/>
          </a:xfrm>
        </p:grpSpPr>
        <p:pic>
          <p:nvPicPr>
            <p:cNvPr id="12" name="图片 11"/>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sp>
        <p:nvSpPr>
          <p:cNvPr id="15" name="矩形 14"/>
          <p:cNvSpPr/>
          <p:nvPr/>
        </p:nvSpPr>
        <p:spPr>
          <a:xfrm>
            <a:off x="6576483" y="2867298"/>
            <a:ext cx="5310716" cy="3239588"/>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第四十五条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上级纪律检查委员会有权检查下级纪律检查委员会的工作，并且有权批准和改变下级纪律检查委员会对于案件所作的决定。如果所要改变的该下级纪律检查委员会的决定，已经得到它的同级党的委员会的批准，这种改变必须经过它的上一级党的委员会批准。</a:t>
            </a:r>
          </a:p>
        </p:txBody>
      </p:sp>
    </p:spTree>
    <p:extLst>
      <p:ext uri="{BB962C8B-B14F-4D97-AF65-F5344CB8AC3E}">
        <p14:creationId xmlns:p14="http://schemas.microsoft.com/office/powerpoint/2010/main" xmlns="" val="271290108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anim calcmode="lin" valueType="num">
                                      <p:cBhvr>
                                        <p:cTn id="12" dur="1000" fill="hold"/>
                                        <p:tgtEl>
                                          <p:spTgt spid="11"/>
                                        </p:tgtEl>
                                        <p:attrNameLst>
                                          <p:attrName>ppt_x</p:attrName>
                                        </p:attrNameLst>
                                      </p:cBhvr>
                                      <p:tavLst>
                                        <p:tav tm="0">
                                          <p:val>
                                            <p:strVal val="#ppt_x"/>
                                          </p:val>
                                        </p:tav>
                                        <p:tav tm="100000">
                                          <p:val>
                                            <p:strVal val="#ppt_x"/>
                                          </p:val>
                                        </p:tav>
                                      </p:tavLst>
                                    </p:anim>
                                    <p:anim calcmode="lin" valueType="num">
                                      <p:cBhvr>
                                        <p:cTn id="13" dur="1000" fill="hold"/>
                                        <p:tgtEl>
                                          <p:spTgt spid="1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grpId="0"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1000"/>
                                        <p:tgtEl>
                                          <p:spTgt spid="31"/>
                                        </p:tgtEl>
                                      </p:cBhvr>
                                    </p:animEffect>
                                    <p:anim calcmode="lin" valueType="num">
                                      <p:cBhvr>
                                        <p:cTn id="24" dur="1000" fill="hold"/>
                                        <p:tgtEl>
                                          <p:spTgt spid="31"/>
                                        </p:tgtEl>
                                        <p:attrNameLst>
                                          <p:attrName>ppt_x</p:attrName>
                                        </p:attrNameLst>
                                      </p:cBhvr>
                                      <p:tavLst>
                                        <p:tav tm="0">
                                          <p:val>
                                            <p:strVal val="#ppt_x"/>
                                          </p:val>
                                        </p:tav>
                                        <p:tav tm="100000">
                                          <p:val>
                                            <p:strVal val="#ppt_x"/>
                                          </p:val>
                                        </p:tav>
                                      </p:tavLst>
                                    </p:anim>
                                    <p:anim calcmode="lin" valueType="num">
                                      <p:cBhvr>
                                        <p:cTn id="25" dur="1000" fill="hold"/>
                                        <p:tgtEl>
                                          <p:spTgt spid="31"/>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16" presetClass="entr" presetSubtype="21"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6" grpId="0" animBg="1"/>
      <p:bldP spid="15"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5"/>
          <p:cNvSpPr>
            <a:spLocks noGrp="1"/>
          </p:cNvSpPr>
          <p:nvPr>
            <p:ph type="body" sz="quarter" idx="11"/>
          </p:nvPr>
        </p:nvSpPr>
        <p:spPr>
          <a:xfrm>
            <a:off x="4859988" y="3821415"/>
            <a:ext cx="5996081" cy="587257"/>
          </a:xfrm>
        </p:spPr>
        <p:txBody>
          <a:bodyPr>
            <a:normAutofit/>
          </a:bodyPr>
          <a:lstStyle/>
          <a:p>
            <a:pPr algn="ctr"/>
            <a:r>
              <a:rPr lang="zh-CN" altLang="en-US" sz="3200" dirty="0">
                <a:cs typeface="+mn-ea"/>
                <a:sym typeface="+mn-lt"/>
              </a:rPr>
              <a:t>党和</a:t>
            </a:r>
            <a:r>
              <a:rPr lang="zh-CN" altLang="en-US" sz="3200" dirty="0" smtClean="0">
                <a:cs typeface="+mn-ea"/>
                <a:sym typeface="+mn-lt"/>
              </a:rPr>
              <a:t>共产主义青年团</a:t>
            </a:r>
            <a:r>
              <a:rPr lang="zh-CN" altLang="en-US" sz="3200" dirty="0">
                <a:cs typeface="+mn-ea"/>
                <a:sym typeface="+mn-lt"/>
              </a:rPr>
              <a:t>的关系</a:t>
            </a:r>
          </a:p>
        </p:txBody>
      </p:sp>
      <p:sp>
        <p:nvSpPr>
          <p:cNvPr id="6" name="矩形 5"/>
          <p:cNvSpPr/>
          <p:nvPr/>
        </p:nvSpPr>
        <p:spPr>
          <a:xfrm>
            <a:off x="4737681" y="2662229"/>
            <a:ext cx="6240693"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十</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13384040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1000"/>
                                        <p:tgtEl>
                                          <p:spTgt spid="5">
                                            <p:txEl>
                                              <p:pRg st="0" end="0"/>
                                            </p:txEl>
                                          </p:spTgt>
                                        </p:tgtEl>
                                      </p:cBhvr>
                                    </p:animEffect>
                                    <p:anim calcmode="lin" valueType="num">
                                      <p:cBhvr>
                                        <p:cTn id="13"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党和共产主义青年团的关系</a:t>
            </a:r>
          </a:p>
        </p:txBody>
      </p:sp>
      <p:sp>
        <p:nvSpPr>
          <p:cNvPr id="39" name="矩形 38"/>
          <p:cNvSpPr/>
          <p:nvPr/>
        </p:nvSpPr>
        <p:spPr>
          <a:xfrm>
            <a:off x="5633195" y="2079172"/>
            <a:ext cx="6061504" cy="1461376"/>
          </a:xfrm>
          <a:prstGeom prst="rect">
            <a:avLst/>
          </a:prstGeom>
          <a:ln>
            <a:solidFill>
              <a:srgbClr val="C00000"/>
            </a:solidFill>
          </a:ln>
        </p:spPr>
        <p:txBody>
          <a:bodyPr wrap="square" anchor="ctr" anchorCtr="1">
            <a:no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第十章</a:t>
            </a:r>
            <a:r>
              <a:rPr lang="en-US" altLang="zh-CN" sz="2133" b="1" dirty="0">
                <a:solidFill>
                  <a:srgbClr val="C00000"/>
                </a:solidFill>
                <a:cs typeface="+mn-ea"/>
                <a:sym typeface="+mn-lt"/>
              </a:rPr>
              <a:t>】</a:t>
            </a:r>
            <a:r>
              <a:rPr lang="zh-CN" altLang="en-US" sz="2133" b="1" dirty="0">
                <a:solidFill>
                  <a:srgbClr val="C00000"/>
                </a:solidFill>
                <a:cs typeface="+mn-ea"/>
                <a:sym typeface="+mn-lt"/>
              </a:rPr>
              <a:t>（第四十九、五十条）</a:t>
            </a:r>
            <a:r>
              <a:rPr lang="zh-CN" altLang="en-US" sz="1867" b="1" dirty="0">
                <a:solidFill>
                  <a:schemeClr val="tx1">
                    <a:lumMod val="75000"/>
                    <a:lumOff val="25000"/>
                  </a:schemeClr>
                </a:solidFill>
                <a:cs typeface="+mn-ea"/>
                <a:sym typeface="+mn-lt"/>
              </a:rPr>
              <a:t>明确了共青团的性质和地位、党与共青团的关系，强调了党的各级委员会要加强对共青团的领导，坚决支持共青团的工作，充分发挥共青团的突击队作用和联系广大青年的桥梁作用。</a:t>
            </a:r>
          </a:p>
        </p:txBody>
      </p:sp>
      <p:sp>
        <p:nvSpPr>
          <p:cNvPr id="2" name="矩形 1"/>
          <p:cNvSpPr/>
          <p:nvPr/>
        </p:nvSpPr>
        <p:spPr>
          <a:xfrm>
            <a:off x="5598699" y="3818307"/>
            <a:ext cx="6096000" cy="2116152"/>
          </a:xfrm>
          <a:prstGeom prst="rect">
            <a:avLst/>
          </a:prstGeom>
          <a:ln>
            <a:solidFill>
              <a:srgbClr val="C00000"/>
            </a:solidFill>
          </a:ln>
        </p:spPr>
        <p:txBody>
          <a:bodyPr anchor="ctr" anchorCtr="1">
            <a:noAutofit/>
          </a:bodyPr>
          <a:lstStyle/>
          <a:p>
            <a:pPr algn="just"/>
            <a:r>
              <a:rPr lang="en-US" altLang="zh-CN" sz="2133" b="1" kern="100" dirty="0">
                <a:solidFill>
                  <a:srgbClr val="C00000"/>
                </a:solidFill>
                <a:cs typeface="+mn-ea"/>
                <a:sym typeface="+mn-lt"/>
              </a:rPr>
              <a:t>【</a:t>
            </a:r>
            <a:r>
              <a:rPr lang="zh-CN" altLang="en-US" sz="2133" b="1" kern="100" dirty="0">
                <a:solidFill>
                  <a:srgbClr val="C00000"/>
                </a:solidFill>
                <a:cs typeface="+mn-ea"/>
                <a:sym typeface="+mn-lt"/>
              </a:rPr>
              <a:t>第四十九条</a:t>
            </a:r>
            <a:r>
              <a:rPr lang="en-US" altLang="zh-CN" sz="2133" b="1" kern="100" dirty="0">
                <a:solidFill>
                  <a:srgbClr val="C00000"/>
                </a:solidFill>
                <a:cs typeface="+mn-ea"/>
                <a:sym typeface="+mn-lt"/>
              </a:rPr>
              <a:t>】</a:t>
            </a:r>
            <a:r>
              <a:rPr lang="zh-CN" altLang="zh-CN" sz="1867" b="1" kern="100" dirty="0">
                <a:solidFill>
                  <a:schemeClr val="tx1">
                    <a:lumMod val="75000"/>
                    <a:lumOff val="25000"/>
                  </a:schemeClr>
                </a:solidFill>
                <a:cs typeface="+mn-ea"/>
                <a:sym typeface="+mn-lt"/>
              </a:rPr>
              <a:t>中国共产主义青年团是中国共产党领导的先进青年的群众组织，是广大青年在实践中学习中国特色社会主义和共产主义的学校，是党的助手和后备军。共青团中央委员会受党中央委员会领导。共青团的地方各级组织受同级党的委员会领导，同时受共青团上级组织领导。</a:t>
            </a:r>
          </a:p>
        </p:txBody>
      </p:sp>
      <p:sp>
        <p:nvSpPr>
          <p:cNvPr id="23" name="TextBox 22"/>
          <p:cNvSpPr txBox="1"/>
          <p:nvPr/>
        </p:nvSpPr>
        <p:spPr>
          <a:xfrm>
            <a:off x="-691574" y="4244460"/>
            <a:ext cx="5368439" cy="1569660"/>
          </a:xfrm>
          <a:prstGeom prst="rect">
            <a:avLst/>
          </a:prstGeom>
          <a:noFill/>
        </p:spPr>
        <p:txBody>
          <a:bodyPr wrap="square" rtlCol="0">
            <a:spAutoFit/>
          </a:bodyPr>
          <a:lstStyle/>
          <a:p>
            <a:pPr algn="r"/>
            <a:r>
              <a:rPr lang="zh-CN" altLang="en-US" sz="4800" b="1" dirty="0">
                <a:solidFill>
                  <a:srgbClr val="C00000"/>
                </a:solidFill>
                <a:cs typeface="+mn-ea"/>
                <a:sym typeface="+mn-lt"/>
              </a:rPr>
              <a:t>党和共产主义</a:t>
            </a:r>
            <a:endParaRPr lang="en-US" altLang="zh-CN" sz="4800" b="1" dirty="0">
              <a:solidFill>
                <a:srgbClr val="C00000"/>
              </a:solidFill>
              <a:cs typeface="+mn-ea"/>
              <a:sym typeface="+mn-lt"/>
            </a:endParaRPr>
          </a:p>
          <a:p>
            <a:pPr algn="r"/>
            <a:r>
              <a:rPr lang="zh-CN" altLang="en-US" sz="4800" b="1" dirty="0">
                <a:solidFill>
                  <a:srgbClr val="C00000"/>
                </a:solidFill>
                <a:cs typeface="+mn-ea"/>
                <a:sym typeface="+mn-lt"/>
              </a:rPr>
              <a:t>青年团的关系</a:t>
            </a:r>
          </a:p>
        </p:txBody>
      </p:sp>
      <p:grpSp>
        <p:nvGrpSpPr>
          <p:cNvPr id="8" name="组合 7"/>
          <p:cNvGrpSpPr/>
          <p:nvPr/>
        </p:nvGrpSpPr>
        <p:grpSpPr>
          <a:xfrm>
            <a:off x="1001485" y="2079171"/>
            <a:ext cx="3537858" cy="1992085"/>
            <a:chOff x="1001485" y="2079171"/>
            <a:chExt cx="3537858" cy="1992085"/>
          </a:xfrm>
        </p:grpSpPr>
        <p:sp>
          <p:nvSpPr>
            <p:cNvPr id="11" name="矩形 10"/>
            <p:cNvSpPr/>
            <p:nvPr/>
          </p:nvSpPr>
          <p:spPr>
            <a:xfrm>
              <a:off x="1001485" y="2079171"/>
              <a:ext cx="3537858" cy="19920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加号 5"/>
            <p:cNvSpPr/>
            <p:nvPr/>
          </p:nvSpPr>
          <p:spPr>
            <a:xfrm>
              <a:off x="2484550" y="2729598"/>
              <a:ext cx="552161" cy="574770"/>
            </a:xfrm>
            <a:prstGeom prst="mathPlus">
              <a:avLst>
                <a:gd name="adj1" fmla="val 71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3839" y="2564752"/>
              <a:ext cx="767727" cy="803102"/>
            </a:xfrm>
            <a:prstGeom prst="rect">
              <a:avLst/>
            </a:prstGeom>
          </p:spPr>
        </p:pic>
        <p:grpSp>
          <p:nvGrpSpPr>
            <p:cNvPr id="17" name="组合 20"/>
            <p:cNvGrpSpPr>
              <a:grpSpLocks/>
            </p:cNvGrpSpPr>
            <p:nvPr/>
          </p:nvGrpSpPr>
          <p:grpSpPr bwMode="auto">
            <a:xfrm>
              <a:off x="3252007" y="2673413"/>
              <a:ext cx="706899" cy="735439"/>
              <a:chOff x="4355976" y="783717"/>
              <a:chExt cx="461537" cy="461537"/>
            </a:xfrm>
          </p:grpSpPr>
          <p:sp>
            <p:nvSpPr>
              <p:cNvPr id="18" name="五角星 21"/>
              <p:cNvSpPr/>
              <p:nvPr/>
            </p:nvSpPr>
            <p:spPr>
              <a:xfrm>
                <a:off x="4407504" y="818904"/>
                <a:ext cx="358622" cy="3607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9" name="椭圆 18"/>
              <p:cNvSpPr/>
              <p:nvPr/>
            </p:nvSpPr>
            <p:spPr>
              <a:xfrm>
                <a:off x="4356552" y="783611"/>
                <a:ext cx="460525" cy="4607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Tree>
    <p:extLst>
      <p:ext uri="{BB962C8B-B14F-4D97-AF65-F5344CB8AC3E}">
        <p14:creationId xmlns:p14="http://schemas.microsoft.com/office/powerpoint/2010/main" xmlns="" val="267537974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barn(inVertical)">
                                      <p:cBhvr>
                                        <p:cTn id="11" dur="500"/>
                                        <p:tgtEl>
                                          <p:spTgt spid="23"/>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 grpId="0" animBg="1"/>
      <p:bldP spid="2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党和</a:t>
            </a:r>
            <a:r>
              <a:rPr lang="zh-CN" altLang="en-US" dirty="0" smtClean="0">
                <a:cs typeface="+mn-ea"/>
                <a:sym typeface="+mn-lt"/>
              </a:rPr>
              <a:t>共产主义青年团</a:t>
            </a:r>
            <a:r>
              <a:rPr lang="zh-CN" altLang="en-US" dirty="0">
                <a:cs typeface="+mn-ea"/>
                <a:sym typeface="+mn-lt"/>
              </a:rPr>
              <a:t>的关系</a:t>
            </a:r>
          </a:p>
        </p:txBody>
      </p:sp>
      <p:sp>
        <p:nvSpPr>
          <p:cNvPr id="4" name="矩形 3"/>
          <p:cNvSpPr/>
          <p:nvPr/>
        </p:nvSpPr>
        <p:spPr>
          <a:xfrm>
            <a:off x="5600171" y="2144486"/>
            <a:ext cx="6096000" cy="2044040"/>
          </a:xfrm>
          <a:prstGeom prst="rect">
            <a:avLst/>
          </a:prstGeom>
          <a:ln>
            <a:solidFill>
              <a:srgbClr val="C00000"/>
            </a:solidFill>
          </a:ln>
        </p:spPr>
        <p:txBody>
          <a:bodyPr anchor="ctr" anchorCtr="1">
            <a:noAutofit/>
          </a:bodyPr>
          <a:lstStyle/>
          <a:p>
            <a:pPr algn="just"/>
            <a:r>
              <a:rPr lang="en-US" altLang="zh-CN" sz="2400" b="1" dirty="0">
                <a:solidFill>
                  <a:srgbClr val="C00000"/>
                </a:solidFill>
                <a:cs typeface="+mn-ea"/>
                <a:sym typeface="+mn-lt"/>
              </a:rPr>
              <a:t>【</a:t>
            </a:r>
            <a:r>
              <a:rPr lang="zh-CN" altLang="zh-CN" sz="2400" b="1" dirty="0">
                <a:solidFill>
                  <a:srgbClr val="C00000"/>
                </a:solidFill>
                <a:cs typeface="+mn-ea"/>
                <a:sym typeface="+mn-lt"/>
              </a:rPr>
              <a:t>第</a:t>
            </a:r>
            <a:r>
              <a:rPr lang="zh-CN" altLang="en-US" sz="2400" b="1" dirty="0">
                <a:solidFill>
                  <a:srgbClr val="C00000"/>
                </a:solidFill>
                <a:cs typeface="+mn-ea"/>
                <a:sym typeface="+mn-lt"/>
              </a:rPr>
              <a:t>五</a:t>
            </a:r>
            <a:r>
              <a:rPr lang="zh-CN" altLang="zh-CN" sz="2400" b="1" dirty="0">
                <a:solidFill>
                  <a:srgbClr val="C00000"/>
                </a:solidFill>
                <a:cs typeface="+mn-ea"/>
                <a:sym typeface="+mn-lt"/>
              </a:rPr>
              <a:t>十条</a:t>
            </a:r>
            <a:r>
              <a:rPr lang="en-US" altLang="zh-CN" sz="2400" b="1" dirty="0">
                <a:solidFill>
                  <a:srgbClr val="C00000"/>
                </a:solidFill>
                <a:cs typeface="+mn-ea"/>
                <a:sym typeface="+mn-lt"/>
              </a:rPr>
              <a:t>】</a:t>
            </a:r>
            <a:r>
              <a:rPr lang="zh-CN" altLang="zh-CN" sz="2133" b="1" kern="100" dirty="0">
                <a:solidFill>
                  <a:schemeClr val="tx1">
                    <a:lumMod val="75000"/>
                    <a:lumOff val="25000"/>
                  </a:schemeClr>
                </a:solidFill>
                <a:cs typeface="+mn-ea"/>
                <a:sym typeface="+mn-lt"/>
              </a:rPr>
              <a:t>党的各级委员会要加强对共青团的领导，注意团的干部的选拔和培训。党要坚决支持共青团根据广大青年的特点和需要，生动活泼地、富于创造性地进行工作，充分发挥团的突击队作用和联系广大青年的桥梁作用。</a:t>
            </a:r>
          </a:p>
        </p:txBody>
      </p:sp>
      <p:sp>
        <p:nvSpPr>
          <p:cNvPr id="5" name="矩形 4"/>
          <p:cNvSpPr/>
          <p:nvPr/>
        </p:nvSpPr>
        <p:spPr>
          <a:xfrm>
            <a:off x="5615947" y="4419601"/>
            <a:ext cx="6096000" cy="1418186"/>
          </a:xfrm>
          <a:prstGeom prst="rect">
            <a:avLst/>
          </a:prstGeom>
          <a:ln>
            <a:solidFill>
              <a:srgbClr val="C00000"/>
            </a:solidFill>
          </a:ln>
        </p:spPr>
        <p:txBody>
          <a:bodyPr anchor="ctr" anchorCtr="1">
            <a:noAutofit/>
          </a:bodyPr>
          <a:lstStyle/>
          <a:p>
            <a:r>
              <a:rPr lang="zh-CN" altLang="en-US" sz="2133" b="1" dirty="0">
                <a:solidFill>
                  <a:schemeClr val="tx1">
                    <a:lumMod val="75000"/>
                    <a:lumOff val="25000"/>
                  </a:schemeClr>
                </a:solidFill>
                <a:cs typeface="+mn-ea"/>
                <a:sym typeface="+mn-lt"/>
              </a:rPr>
              <a:t>团的县级和县级以下各级委员会书记，企业事业单位的团委员会书记，是党员的，可以列席同级党的委员会和常务委员会的会议。</a:t>
            </a:r>
          </a:p>
        </p:txBody>
      </p:sp>
      <p:grpSp>
        <p:nvGrpSpPr>
          <p:cNvPr id="11" name="组合 10"/>
          <p:cNvGrpSpPr/>
          <p:nvPr/>
        </p:nvGrpSpPr>
        <p:grpSpPr>
          <a:xfrm>
            <a:off x="1001485" y="2079171"/>
            <a:ext cx="3537858" cy="1992085"/>
            <a:chOff x="1001485" y="2079171"/>
            <a:chExt cx="3537858" cy="1992085"/>
          </a:xfrm>
        </p:grpSpPr>
        <p:sp>
          <p:nvSpPr>
            <p:cNvPr id="12" name="矩形 11"/>
            <p:cNvSpPr/>
            <p:nvPr/>
          </p:nvSpPr>
          <p:spPr>
            <a:xfrm>
              <a:off x="1001485" y="2079171"/>
              <a:ext cx="3537858" cy="199208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加号 12"/>
            <p:cNvSpPr/>
            <p:nvPr/>
          </p:nvSpPr>
          <p:spPr>
            <a:xfrm>
              <a:off x="2382950" y="2635080"/>
              <a:ext cx="782901" cy="814958"/>
            </a:xfrm>
            <a:prstGeom prst="mathPlus">
              <a:avLst>
                <a:gd name="adj1" fmla="val 7173"/>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4" name="图片 1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43839" y="2564752"/>
              <a:ext cx="767727" cy="803102"/>
            </a:xfrm>
            <a:prstGeom prst="rect">
              <a:avLst/>
            </a:prstGeom>
          </p:spPr>
        </p:pic>
        <p:grpSp>
          <p:nvGrpSpPr>
            <p:cNvPr id="15" name="组合 20"/>
            <p:cNvGrpSpPr>
              <a:grpSpLocks/>
            </p:cNvGrpSpPr>
            <p:nvPr/>
          </p:nvGrpSpPr>
          <p:grpSpPr bwMode="auto">
            <a:xfrm>
              <a:off x="3252007" y="2673413"/>
              <a:ext cx="706899" cy="735439"/>
              <a:chOff x="4355976" y="783717"/>
              <a:chExt cx="461537" cy="461537"/>
            </a:xfrm>
          </p:grpSpPr>
          <p:sp>
            <p:nvSpPr>
              <p:cNvPr id="16" name="五角星 21"/>
              <p:cNvSpPr/>
              <p:nvPr/>
            </p:nvSpPr>
            <p:spPr>
              <a:xfrm>
                <a:off x="4407504" y="818904"/>
                <a:ext cx="358622" cy="360779"/>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7" name="椭圆 16"/>
              <p:cNvSpPr/>
              <p:nvPr/>
            </p:nvSpPr>
            <p:spPr>
              <a:xfrm>
                <a:off x="4356552" y="783611"/>
                <a:ext cx="460525" cy="460779"/>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sp>
        <p:nvSpPr>
          <p:cNvPr id="18" name="TextBox 22"/>
          <p:cNvSpPr txBox="1"/>
          <p:nvPr/>
        </p:nvSpPr>
        <p:spPr>
          <a:xfrm>
            <a:off x="-691574" y="4244460"/>
            <a:ext cx="5368439" cy="1569660"/>
          </a:xfrm>
          <a:prstGeom prst="rect">
            <a:avLst/>
          </a:prstGeom>
          <a:noFill/>
        </p:spPr>
        <p:txBody>
          <a:bodyPr wrap="square" rtlCol="0">
            <a:spAutoFit/>
          </a:bodyPr>
          <a:lstStyle/>
          <a:p>
            <a:pPr algn="r"/>
            <a:r>
              <a:rPr lang="zh-CN" altLang="en-US" sz="4800" b="1" dirty="0">
                <a:solidFill>
                  <a:srgbClr val="C00000"/>
                </a:solidFill>
                <a:cs typeface="+mn-ea"/>
                <a:sym typeface="+mn-lt"/>
              </a:rPr>
              <a:t>党和共产主义</a:t>
            </a:r>
            <a:endParaRPr lang="en-US" altLang="zh-CN" sz="4800" b="1" dirty="0">
              <a:solidFill>
                <a:srgbClr val="C00000"/>
              </a:solidFill>
              <a:cs typeface="+mn-ea"/>
              <a:sym typeface="+mn-lt"/>
            </a:endParaRPr>
          </a:p>
          <a:p>
            <a:pPr algn="r"/>
            <a:r>
              <a:rPr lang="zh-CN" altLang="en-US" sz="4800" b="1" dirty="0">
                <a:solidFill>
                  <a:srgbClr val="C00000"/>
                </a:solidFill>
                <a:cs typeface="+mn-ea"/>
                <a:sym typeface="+mn-lt"/>
              </a:rPr>
              <a:t>青年团的关系</a:t>
            </a:r>
          </a:p>
        </p:txBody>
      </p:sp>
    </p:spTree>
    <p:extLst>
      <p:ext uri="{BB962C8B-B14F-4D97-AF65-F5344CB8AC3E}">
        <p14:creationId xmlns:p14="http://schemas.microsoft.com/office/powerpoint/2010/main" xmlns="" val="7121963"/>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barn(inVertical)">
                                      <p:cBhvr>
                                        <p:cTn id="11" dur="500"/>
                                        <p:tgtEl>
                                          <p:spTgt spid="18"/>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占位符 5"/>
          <p:cNvSpPr>
            <a:spLocks noGrp="1"/>
          </p:cNvSpPr>
          <p:nvPr>
            <p:ph type="body" sz="quarter" idx="10"/>
          </p:nvPr>
        </p:nvSpPr>
        <p:spPr>
          <a:xfrm>
            <a:off x="6182949" y="3602602"/>
            <a:ext cx="2854047" cy="480253"/>
          </a:xfrm>
        </p:spPr>
        <p:txBody>
          <a:bodyPr>
            <a:normAutofit/>
          </a:bodyPr>
          <a:lstStyle/>
          <a:p>
            <a:pPr algn="ctr"/>
            <a:r>
              <a:rPr lang="zh-CN" altLang="en-US" dirty="0">
                <a:cs typeface="+mn-ea"/>
                <a:sym typeface="+mn-lt"/>
              </a:rPr>
              <a:t>党</a:t>
            </a:r>
            <a:r>
              <a:rPr lang="zh-CN" altLang="en-US" dirty="0" smtClean="0">
                <a:cs typeface="+mn-ea"/>
                <a:sym typeface="+mn-lt"/>
              </a:rPr>
              <a:t>旗、党</a:t>
            </a:r>
            <a:r>
              <a:rPr lang="zh-CN" altLang="en-US" dirty="0">
                <a:cs typeface="+mn-ea"/>
                <a:sym typeface="+mn-lt"/>
              </a:rPr>
              <a:t>徽</a:t>
            </a:r>
          </a:p>
        </p:txBody>
      </p:sp>
      <p:sp>
        <p:nvSpPr>
          <p:cNvPr id="7" name="矩形 6"/>
          <p:cNvSpPr/>
          <p:nvPr/>
        </p:nvSpPr>
        <p:spPr>
          <a:xfrm>
            <a:off x="5907126" y="2866990"/>
            <a:ext cx="3405691" cy="461665"/>
          </a:xfrm>
          <a:prstGeom prst="rect">
            <a:avLst/>
          </a:prstGeom>
        </p:spPr>
        <p:txBody>
          <a:bodyPr wrap="square">
            <a:spAutoFit/>
          </a:bodyPr>
          <a:lstStyle/>
          <a:p>
            <a:pPr algn="ctr"/>
            <a:r>
              <a:rPr lang="en-US" altLang="zh-CN" sz="2400" b="1" dirty="0">
                <a:solidFill>
                  <a:schemeClr val="tx1">
                    <a:lumMod val="75000"/>
                    <a:lumOff val="25000"/>
                  </a:schemeClr>
                </a:solidFill>
                <a:cs typeface="+mn-ea"/>
                <a:sym typeface="+mn-lt"/>
              </a:rPr>
              <a:t>【</a:t>
            </a:r>
            <a:r>
              <a:rPr lang="zh-CN" altLang="zh-CN" sz="2400" b="1" dirty="0">
                <a:solidFill>
                  <a:schemeClr val="tx1">
                    <a:lumMod val="75000"/>
                    <a:lumOff val="25000"/>
                  </a:schemeClr>
                </a:solidFill>
                <a:cs typeface="+mn-ea"/>
                <a:sym typeface="+mn-lt"/>
              </a:rPr>
              <a:t>第</a:t>
            </a:r>
            <a:r>
              <a:rPr lang="zh-CN" altLang="en-US" sz="2400" b="1" dirty="0">
                <a:solidFill>
                  <a:schemeClr val="tx1">
                    <a:lumMod val="75000"/>
                    <a:lumOff val="25000"/>
                  </a:schemeClr>
                </a:solidFill>
                <a:cs typeface="+mn-ea"/>
                <a:sym typeface="+mn-lt"/>
              </a:rPr>
              <a:t>十一</a:t>
            </a:r>
            <a:r>
              <a:rPr lang="zh-CN" altLang="zh-CN" sz="2400" b="1" dirty="0">
                <a:solidFill>
                  <a:schemeClr val="tx1">
                    <a:lumMod val="75000"/>
                    <a:lumOff val="25000"/>
                  </a:schemeClr>
                </a:solidFill>
                <a:cs typeface="+mn-ea"/>
                <a:sym typeface="+mn-lt"/>
              </a:rPr>
              <a:t>章</a:t>
            </a:r>
            <a:r>
              <a:rPr lang="en-US" altLang="zh-CN" sz="2400" b="1" dirty="0">
                <a:solidFill>
                  <a:schemeClr val="tx1">
                    <a:lumMod val="75000"/>
                    <a:lumOff val="25000"/>
                  </a:schemeClr>
                </a:solidFill>
                <a:cs typeface="+mn-ea"/>
                <a:sym typeface="+mn-lt"/>
              </a:rPr>
              <a:t>】</a:t>
            </a:r>
            <a:endParaRPr lang="zh-CN" altLang="zh-CN" sz="2400" dirty="0">
              <a:solidFill>
                <a:schemeClr val="tx1">
                  <a:lumMod val="75000"/>
                  <a:lumOff val="25000"/>
                </a:schemeClr>
              </a:solidFill>
              <a:cs typeface="+mn-ea"/>
              <a:sym typeface="+mn-lt"/>
            </a:endParaRPr>
          </a:p>
        </p:txBody>
      </p:sp>
    </p:spTree>
    <p:extLst>
      <p:ext uri="{BB962C8B-B14F-4D97-AF65-F5344CB8AC3E}">
        <p14:creationId xmlns:p14="http://schemas.microsoft.com/office/powerpoint/2010/main" xmlns="" val="112893529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党徽党旗</a:t>
            </a:r>
          </a:p>
        </p:txBody>
      </p:sp>
      <p:sp>
        <p:nvSpPr>
          <p:cNvPr id="39" name="矩形 38"/>
          <p:cNvSpPr/>
          <p:nvPr/>
        </p:nvSpPr>
        <p:spPr>
          <a:xfrm>
            <a:off x="573932" y="4860608"/>
            <a:ext cx="4841288" cy="1733488"/>
          </a:xfrm>
          <a:prstGeom prst="rect">
            <a:avLst/>
          </a:prstGeom>
        </p:spPr>
        <p:txBody>
          <a:bodyPr wrap="square">
            <a:spAutoFit/>
          </a:bodyPr>
          <a:lstStyle/>
          <a:p>
            <a:r>
              <a:rPr lang="en-US" altLang="zh-CN" sz="2133" b="1" dirty="0">
                <a:solidFill>
                  <a:srgbClr val="C00000"/>
                </a:solidFill>
                <a:cs typeface="+mn-ea"/>
                <a:sym typeface="+mn-lt"/>
              </a:rPr>
              <a:t>【</a:t>
            </a:r>
            <a:r>
              <a:rPr lang="zh-CN" altLang="en-US" sz="2133" b="1" dirty="0">
                <a:solidFill>
                  <a:srgbClr val="C00000"/>
                </a:solidFill>
                <a:cs typeface="+mn-ea"/>
                <a:sym typeface="+mn-lt"/>
              </a:rPr>
              <a:t>第十一章</a:t>
            </a:r>
            <a:r>
              <a:rPr lang="en-US" altLang="zh-CN" sz="2133" b="1" dirty="0">
                <a:solidFill>
                  <a:srgbClr val="C00000"/>
                </a:solidFill>
                <a:cs typeface="+mn-ea"/>
                <a:sym typeface="+mn-lt"/>
              </a:rPr>
              <a:t>】</a:t>
            </a:r>
            <a:r>
              <a:rPr lang="zh-CN" altLang="en-US" sz="2133" b="1" dirty="0">
                <a:solidFill>
                  <a:srgbClr val="C00000"/>
                </a:solidFill>
                <a:cs typeface="+mn-ea"/>
                <a:sym typeface="+mn-lt"/>
              </a:rPr>
              <a:t>（第五十一至五十三条）</a:t>
            </a:r>
            <a:r>
              <a:rPr lang="zh-CN" altLang="en-US" sz="2133" b="1" dirty="0">
                <a:solidFill>
                  <a:schemeClr val="tx1">
                    <a:lumMod val="75000"/>
                    <a:lumOff val="25000"/>
                  </a:schemeClr>
                </a:solidFill>
                <a:cs typeface="+mn-ea"/>
                <a:sym typeface="+mn-lt"/>
              </a:rPr>
              <a:t>规定了党徽、党旗的样式，强调党的各级组织和每一个党员都要维护党徽党旗的尊严。</a:t>
            </a:r>
          </a:p>
          <a:p>
            <a:endParaRPr lang="zh-CN" altLang="en-US" sz="2133" b="1" dirty="0">
              <a:solidFill>
                <a:schemeClr val="tx1">
                  <a:lumMod val="75000"/>
                  <a:lumOff val="25000"/>
                </a:schemeClr>
              </a:solidFill>
              <a:cs typeface="+mn-ea"/>
              <a:sym typeface="+mn-lt"/>
            </a:endParaRPr>
          </a:p>
        </p:txBody>
      </p:sp>
      <p:sp>
        <p:nvSpPr>
          <p:cNvPr id="2" name="矩形 1"/>
          <p:cNvSpPr/>
          <p:nvPr/>
        </p:nvSpPr>
        <p:spPr>
          <a:xfrm>
            <a:off x="5615947" y="2111022"/>
            <a:ext cx="6096000" cy="898969"/>
          </a:xfrm>
          <a:prstGeom prst="rect">
            <a:avLst/>
          </a:prstGeom>
          <a:ln>
            <a:solidFill>
              <a:srgbClr val="C00000"/>
            </a:solidFill>
          </a:ln>
        </p:spPr>
        <p:txBody>
          <a:bodyPr wrap="square" anchor="ctr" anchorCtr="1">
            <a:noAutofit/>
          </a:bodyPr>
          <a:lstStyle/>
          <a:p>
            <a:pPr lvl="0"/>
            <a:r>
              <a:rPr lang="en-US" altLang="zh-CN" sz="2133" b="1" dirty="0">
                <a:solidFill>
                  <a:srgbClr val="C00000"/>
                </a:solidFill>
                <a:cs typeface="+mn-ea"/>
                <a:sym typeface="+mn-lt"/>
              </a:rPr>
              <a:t>【</a:t>
            </a:r>
            <a:r>
              <a:rPr lang="zh-CN" altLang="zh-CN" sz="2133" b="1" dirty="0">
                <a:solidFill>
                  <a:srgbClr val="C00000"/>
                </a:solidFill>
                <a:cs typeface="+mn-ea"/>
                <a:sym typeface="+mn-lt"/>
              </a:rPr>
              <a:t>第</a:t>
            </a:r>
            <a:r>
              <a:rPr lang="zh-CN" altLang="en-US" sz="2133" b="1" dirty="0">
                <a:solidFill>
                  <a:srgbClr val="C00000"/>
                </a:solidFill>
                <a:cs typeface="+mn-ea"/>
                <a:sym typeface="+mn-lt"/>
              </a:rPr>
              <a:t>五</a:t>
            </a:r>
            <a:r>
              <a:rPr lang="zh-CN" altLang="zh-CN" sz="2133" b="1" dirty="0">
                <a:solidFill>
                  <a:srgbClr val="C00000"/>
                </a:solidFill>
                <a:cs typeface="+mn-ea"/>
                <a:sym typeface="+mn-lt"/>
              </a:rPr>
              <a:t>十</a:t>
            </a:r>
            <a:r>
              <a:rPr lang="zh-CN" altLang="en-US" sz="2133" b="1" dirty="0">
                <a:solidFill>
                  <a:srgbClr val="C00000"/>
                </a:solidFill>
                <a:cs typeface="+mn-ea"/>
                <a:sym typeface="+mn-lt"/>
              </a:rPr>
              <a:t>一</a:t>
            </a:r>
            <a:r>
              <a:rPr lang="zh-CN" altLang="zh-CN" sz="2133" b="1" dirty="0">
                <a:solidFill>
                  <a:srgbClr val="C00000"/>
                </a:solidFill>
                <a:cs typeface="+mn-ea"/>
                <a:sym typeface="+mn-lt"/>
              </a:rPr>
              <a:t>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中国共产党党徽为镰刀和锤头组成的图案。</a:t>
            </a:r>
          </a:p>
        </p:txBody>
      </p:sp>
      <p:sp>
        <p:nvSpPr>
          <p:cNvPr id="4" name="矩形 3"/>
          <p:cNvSpPr/>
          <p:nvPr/>
        </p:nvSpPr>
        <p:spPr>
          <a:xfrm>
            <a:off x="5615947" y="3205160"/>
            <a:ext cx="6096000" cy="898969"/>
          </a:xfrm>
          <a:prstGeom prst="rect">
            <a:avLst/>
          </a:prstGeom>
          <a:ln>
            <a:solidFill>
              <a:srgbClr val="C00000"/>
            </a:solidFill>
          </a:ln>
        </p:spPr>
        <p:txBody>
          <a:bodyPr wrap="square" anchor="ctr" anchorCtr="1">
            <a:noAutofit/>
          </a:bodyPr>
          <a:lstStyle/>
          <a:p>
            <a:pPr lvl="0"/>
            <a:r>
              <a:rPr lang="en-US" altLang="zh-CN" sz="2133" b="1" dirty="0">
                <a:solidFill>
                  <a:srgbClr val="C00000"/>
                </a:solidFill>
                <a:cs typeface="+mn-ea"/>
                <a:sym typeface="+mn-lt"/>
              </a:rPr>
              <a:t>【</a:t>
            </a:r>
            <a:r>
              <a:rPr lang="zh-CN" altLang="zh-CN" sz="2133" b="1" dirty="0">
                <a:solidFill>
                  <a:srgbClr val="C00000"/>
                </a:solidFill>
                <a:cs typeface="+mn-ea"/>
                <a:sym typeface="+mn-lt"/>
              </a:rPr>
              <a:t>第</a:t>
            </a:r>
            <a:r>
              <a:rPr lang="zh-CN" altLang="en-US" sz="2133" b="1" dirty="0">
                <a:solidFill>
                  <a:srgbClr val="C00000"/>
                </a:solidFill>
                <a:cs typeface="+mn-ea"/>
                <a:sym typeface="+mn-lt"/>
              </a:rPr>
              <a:t>五</a:t>
            </a:r>
            <a:r>
              <a:rPr lang="zh-CN" altLang="zh-CN" sz="2133" b="1" dirty="0">
                <a:solidFill>
                  <a:srgbClr val="C00000"/>
                </a:solidFill>
                <a:cs typeface="+mn-ea"/>
                <a:sym typeface="+mn-lt"/>
              </a:rPr>
              <a:t>十</a:t>
            </a:r>
            <a:r>
              <a:rPr lang="zh-CN" altLang="en-US" sz="2133" b="1" dirty="0">
                <a:solidFill>
                  <a:srgbClr val="C00000"/>
                </a:solidFill>
                <a:cs typeface="+mn-ea"/>
                <a:sym typeface="+mn-lt"/>
              </a:rPr>
              <a:t>二</a:t>
            </a:r>
            <a:r>
              <a:rPr lang="zh-CN" altLang="zh-CN" sz="2133" b="1" dirty="0">
                <a:solidFill>
                  <a:srgbClr val="C00000"/>
                </a:solidFill>
                <a:cs typeface="+mn-ea"/>
                <a:sym typeface="+mn-lt"/>
              </a:rPr>
              <a:t>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中国共产党党旗为旗面缀有金黄色党徽图案的红旗。</a:t>
            </a:r>
          </a:p>
        </p:txBody>
      </p:sp>
      <p:sp>
        <p:nvSpPr>
          <p:cNvPr id="5" name="矩形 4"/>
          <p:cNvSpPr/>
          <p:nvPr/>
        </p:nvSpPr>
        <p:spPr>
          <a:xfrm>
            <a:off x="5615947" y="4299298"/>
            <a:ext cx="6096000" cy="1687086"/>
          </a:xfrm>
          <a:prstGeom prst="rect">
            <a:avLst/>
          </a:prstGeom>
          <a:ln>
            <a:solidFill>
              <a:srgbClr val="C00000"/>
            </a:solidFill>
          </a:ln>
        </p:spPr>
        <p:txBody>
          <a:bodyPr wrap="square" anchor="ctr" anchorCtr="1">
            <a:noAutofit/>
          </a:bodyPr>
          <a:lstStyle/>
          <a:p>
            <a:pPr lvl="0"/>
            <a:r>
              <a:rPr lang="en-US" altLang="zh-CN" sz="2133" b="1" dirty="0">
                <a:solidFill>
                  <a:srgbClr val="C00000"/>
                </a:solidFill>
                <a:cs typeface="+mn-ea"/>
                <a:sym typeface="+mn-lt"/>
              </a:rPr>
              <a:t>【</a:t>
            </a:r>
            <a:r>
              <a:rPr lang="zh-CN" altLang="zh-CN" sz="2133" b="1" dirty="0">
                <a:solidFill>
                  <a:srgbClr val="C00000"/>
                </a:solidFill>
                <a:cs typeface="+mn-ea"/>
                <a:sym typeface="+mn-lt"/>
              </a:rPr>
              <a:t>第</a:t>
            </a:r>
            <a:r>
              <a:rPr lang="zh-CN" altLang="en-US" sz="2133" b="1" dirty="0">
                <a:solidFill>
                  <a:srgbClr val="C00000"/>
                </a:solidFill>
                <a:cs typeface="+mn-ea"/>
                <a:sym typeface="+mn-lt"/>
              </a:rPr>
              <a:t>五</a:t>
            </a:r>
            <a:r>
              <a:rPr lang="zh-CN" altLang="zh-CN" sz="2133" b="1" dirty="0">
                <a:solidFill>
                  <a:srgbClr val="C00000"/>
                </a:solidFill>
                <a:cs typeface="+mn-ea"/>
                <a:sym typeface="+mn-lt"/>
              </a:rPr>
              <a:t>十</a:t>
            </a:r>
            <a:r>
              <a:rPr lang="zh-CN" altLang="en-US" sz="2133" b="1" dirty="0">
                <a:solidFill>
                  <a:srgbClr val="C00000"/>
                </a:solidFill>
                <a:cs typeface="+mn-ea"/>
                <a:sym typeface="+mn-lt"/>
              </a:rPr>
              <a:t>三</a:t>
            </a:r>
            <a:r>
              <a:rPr lang="zh-CN" altLang="zh-CN" sz="2133" b="1" dirty="0">
                <a:solidFill>
                  <a:srgbClr val="C00000"/>
                </a:solidFill>
                <a:cs typeface="+mn-ea"/>
                <a:sym typeface="+mn-lt"/>
              </a:rPr>
              <a:t>条</a:t>
            </a:r>
            <a:r>
              <a:rPr lang="en-US" altLang="zh-CN" sz="2133" b="1" dirty="0">
                <a:solidFill>
                  <a:srgbClr val="C00000"/>
                </a:solidFill>
                <a:cs typeface="+mn-ea"/>
                <a:sym typeface="+mn-lt"/>
              </a:rPr>
              <a:t>】</a:t>
            </a:r>
            <a:r>
              <a:rPr lang="zh-CN" altLang="en-US" sz="2133" b="1" dirty="0">
                <a:solidFill>
                  <a:schemeClr val="tx1">
                    <a:lumMod val="75000"/>
                    <a:lumOff val="25000"/>
                  </a:schemeClr>
                </a:solidFill>
                <a:cs typeface="+mn-ea"/>
                <a:sym typeface="+mn-lt"/>
              </a:rPr>
              <a:t>中国共产党的党徽党旗是中国共产党的象征和标志。党的各级组织和每一个党员都要维护党徽党旗的尊严。要按照规定制作和使用党徽党旗。</a:t>
            </a:r>
          </a:p>
        </p:txBody>
      </p:sp>
      <p:grpSp>
        <p:nvGrpSpPr>
          <p:cNvPr id="8" name="组合 7"/>
          <p:cNvGrpSpPr/>
          <p:nvPr/>
        </p:nvGrpSpPr>
        <p:grpSpPr>
          <a:xfrm>
            <a:off x="868453" y="1714310"/>
            <a:ext cx="4328116" cy="1295410"/>
            <a:chOff x="868453" y="1714310"/>
            <a:chExt cx="4328116" cy="1295410"/>
          </a:xfrm>
        </p:grpSpPr>
        <p:sp>
          <p:nvSpPr>
            <p:cNvPr id="22" name="TextBox 21"/>
            <p:cNvSpPr txBox="1"/>
            <p:nvPr/>
          </p:nvSpPr>
          <p:spPr>
            <a:xfrm>
              <a:off x="2384365" y="2030991"/>
              <a:ext cx="2812204" cy="978729"/>
            </a:xfrm>
            <a:prstGeom prst="rect">
              <a:avLst/>
            </a:prstGeom>
            <a:noFill/>
          </p:spPr>
          <p:txBody>
            <a:bodyPr wrap="square" rtlCol="0">
              <a:spAutoFit/>
            </a:bodyPr>
            <a:lstStyle/>
            <a:p>
              <a:pPr algn="r">
                <a:lnSpc>
                  <a:spcPct val="120000"/>
                </a:lnSpc>
              </a:pPr>
              <a:r>
                <a:rPr lang="zh-CN" altLang="en-US" sz="4800" b="1" dirty="0">
                  <a:solidFill>
                    <a:srgbClr val="C00000"/>
                  </a:solidFill>
                  <a:cs typeface="+mn-ea"/>
                  <a:sym typeface="+mn-lt"/>
                </a:rPr>
                <a:t>党徽党旗</a:t>
              </a:r>
            </a:p>
          </p:txBody>
        </p:sp>
        <p:pic>
          <p:nvPicPr>
            <p:cNvPr id="6" name="图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68453" y="1714310"/>
              <a:ext cx="1096534" cy="1093772"/>
            </a:xfrm>
            <a:prstGeom prst="rect">
              <a:avLst/>
            </a:prstGeom>
          </p:spPr>
        </p:pic>
      </p:grpSp>
      <p:grpSp>
        <p:nvGrpSpPr>
          <p:cNvPr id="9" name="组合 8"/>
          <p:cNvGrpSpPr/>
          <p:nvPr/>
        </p:nvGrpSpPr>
        <p:grpSpPr>
          <a:xfrm>
            <a:off x="651752" y="3009450"/>
            <a:ext cx="4484451" cy="1660208"/>
            <a:chOff x="651752" y="3009450"/>
            <a:chExt cx="4484451" cy="1660208"/>
          </a:xfrm>
        </p:grpSpPr>
        <p:sp>
          <p:nvSpPr>
            <p:cNvPr id="7" name="矩形 6"/>
            <p:cNvSpPr/>
            <p:nvPr/>
          </p:nvSpPr>
          <p:spPr>
            <a:xfrm>
              <a:off x="651752" y="3009450"/>
              <a:ext cx="4484451" cy="16602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260677" y="3252910"/>
              <a:ext cx="610044" cy="638153"/>
            </a:xfrm>
            <a:prstGeom prst="rect">
              <a:avLst/>
            </a:prstGeom>
          </p:spPr>
        </p:pic>
      </p:grpSp>
    </p:spTree>
    <p:extLst>
      <p:ext uri="{BB962C8B-B14F-4D97-AF65-F5344CB8AC3E}">
        <p14:creationId xmlns:p14="http://schemas.microsoft.com/office/powerpoint/2010/main" xmlns="" val="224490017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42" presetClass="entr" presetSubtype="0"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1000"/>
                                        <p:tgtEl>
                                          <p:spTgt spid="5"/>
                                        </p:tgtEl>
                                      </p:cBhvr>
                                    </p:animEffect>
                                    <p:anim calcmode="lin" valueType="num">
                                      <p:cBhvr>
                                        <p:cTn id="34" dur="1000" fill="hold"/>
                                        <p:tgtEl>
                                          <p:spTgt spid="5"/>
                                        </p:tgtEl>
                                        <p:attrNameLst>
                                          <p:attrName>ppt_x</p:attrName>
                                        </p:attrNameLst>
                                      </p:cBhvr>
                                      <p:tavLst>
                                        <p:tav tm="0">
                                          <p:val>
                                            <p:strVal val="#ppt_x"/>
                                          </p:val>
                                        </p:tav>
                                        <p:tav tm="100000">
                                          <p:val>
                                            <p:strVal val="#ppt_x"/>
                                          </p:val>
                                        </p:tav>
                                      </p:tavLst>
                                    </p:anim>
                                    <p:anim calcmode="lin" valueType="num">
                                      <p:cBhvr>
                                        <p:cTn id="3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2" grpId="0" animBg="1"/>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5186271" y="3241219"/>
            <a:ext cx="1723549" cy="461665"/>
          </a:xfrm>
          <a:prstGeom prst="rect">
            <a:avLst/>
          </a:prstGeom>
          <a:noFill/>
        </p:spPr>
        <p:txBody>
          <a:bodyPr wrap="none" rtlCol="0">
            <a:spAutoFit/>
          </a:bodyPr>
          <a:lstStyle/>
          <a:p>
            <a:r>
              <a:rPr lang="zh-CN" altLang="en-US" sz="2400" b="1" dirty="0" smtClean="0">
                <a:solidFill>
                  <a:srgbClr val="C00000"/>
                </a:solidFill>
                <a:latin typeface="微软雅黑" panose="020B0503020204020204" pitchFamily="82" charset="2"/>
                <a:ea typeface="微软雅黑" panose="020B0503020204020204" pitchFamily="82" charset="2"/>
              </a:rPr>
              <a:t>党章的概述</a:t>
            </a:r>
            <a:endParaRPr lang="zh-CN" altLang="en-US" sz="2400" b="1" dirty="0">
              <a:solidFill>
                <a:srgbClr val="C00000"/>
              </a:solidFill>
              <a:latin typeface="微软雅黑" panose="020B0503020204020204" pitchFamily="82" charset="2"/>
              <a:ea typeface="微软雅黑" panose="020B0503020204020204" pitchFamily="82" charset="2"/>
            </a:endParaRP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02</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756240109"/>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645877" y="1558658"/>
            <a:ext cx="2566372" cy="1521577"/>
          </a:xfrm>
          <a:prstGeom prst="rect">
            <a:avLst/>
          </a:prstGeom>
        </p:spPr>
      </p:pic>
      <p:sp>
        <p:nvSpPr>
          <p:cNvPr id="5" name="文本框 4"/>
          <p:cNvSpPr txBox="1"/>
          <p:nvPr/>
        </p:nvSpPr>
        <p:spPr>
          <a:xfrm>
            <a:off x="4873147" y="3241219"/>
            <a:ext cx="2339102" cy="461665"/>
          </a:xfrm>
          <a:prstGeom prst="rect">
            <a:avLst/>
          </a:prstGeom>
          <a:noFill/>
        </p:spPr>
        <p:txBody>
          <a:bodyPr wrap="none" rtlCol="0">
            <a:spAutoFit/>
          </a:bodyPr>
          <a:lstStyle/>
          <a:p>
            <a:r>
              <a:rPr lang="zh-CN" altLang="en-US" sz="2400" b="1" dirty="0">
                <a:solidFill>
                  <a:srgbClr val="C00000"/>
                </a:solidFill>
                <a:latin typeface="微软雅黑" panose="020B0503020204020204" pitchFamily="82" charset="2"/>
                <a:ea typeface="微软雅黑" panose="020B0503020204020204" pitchFamily="82" charset="2"/>
              </a:rPr>
              <a:t>学</a:t>
            </a:r>
            <a:r>
              <a:rPr lang="zh-CN" altLang="en-US" sz="2400" b="1" dirty="0" smtClean="0">
                <a:solidFill>
                  <a:srgbClr val="C00000"/>
                </a:solidFill>
                <a:latin typeface="微软雅黑" panose="020B0503020204020204" pitchFamily="82" charset="2"/>
                <a:ea typeface="微软雅黑" panose="020B0503020204020204" pitchFamily="82" charset="2"/>
              </a:rPr>
              <a:t>习</a:t>
            </a:r>
            <a:r>
              <a:rPr lang="zh-CN" altLang="en-US" sz="2400" b="1" dirty="0">
                <a:solidFill>
                  <a:srgbClr val="C00000"/>
                </a:solidFill>
                <a:latin typeface="微软雅黑" panose="020B0503020204020204" pitchFamily="82" charset="2"/>
                <a:ea typeface="微软雅黑" panose="020B0503020204020204" pitchFamily="82" charset="2"/>
              </a:rPr>
              <a:t>十九大</a:t>
            </a:r>
            <a:r>
              <a:rPr lang="zh-CN" altLang="en-US" sz="2400" b="1" dirty="0" smtClean="0">
                <a:solidFill>
                  <a:srgbClr val="C00000"/>
                </a:solidFill>
                <a:latin typeface="微软雅黑" panose="020B0503020204020204" pitchFamily="82" charset="2"/>
                <a:ea typeface="微软雅黑" panose="020B0503020204020204" pitchFamily="82" charset="2"/>
              </a:rPr>
              <a:t>党</a:t>
            </a:r>
            <a:r>
              <a:rPr lang="zh-CN" altLang="en-US" sz="2400" b="1" dirty="0">
                <a:solidFill>
                  <a:srgbClr val="C00000"/>
                </a:solidFill>
                <a:latin typeface="微软雅黑" panose="020B0503020204020204" pitchFamily="82" charset="2"/>
                <a:ea typeface="微软雅黑" panose="020B0503020204020204" pitchFamily="82" charset="2"/>
              </a:rPr>
              <a:t>章</a:t>
            </a:r>
          </a:p>
        </p:txBody>
      </p:sp>
      <p:sp>
        <p:nvSpPr>
          <p:cNvPr id="9" name="矩形: 圆角 8"/>
          <p:cNvSpPr/>
          <p:nvPr/>
        </p:nvSpPr>
        <p:spPr>
          <a:xfrm>
            <a:off x="5375692" y="3945076"/>
            <a:ext cx="1344706" cy="322730"/>
          </a:xfrm>
          <a:prstGeom prst="roundRect">
            <a:avLst>
              <a:gd name="adj" fmla="val 50000"/>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rgbClr val="C00000"/>
                </a:solidFill>
                <a:latin typeface="微软雅黑" panose="020B0503020204020204" pitchFamily="82" charset="2"/>
                <a:ea typeface="微软雅黑" panose="020B0503020204020204" pitchFamily="82" charset="2"/>
              </a:rPr>
              <a:t>06</a:t>
            </a:r>
            <a:endParaRPr lang="zh-CN" altLang="en-US" dirty="0">
              <a:solidFill>
                <a:srgbClr val="C00000"/>
              </a:solidFill>
              <a:latin typeface="微软雅黑" panose="020B0503020204020204" pitchFamily="82" charset="2"/>
              <a:ea typeface="微软雅黑" panose="020B0503020204020204" pitchFamily="82" charset="2"/>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928504" y="2040398"/>
            <a:ext cx="514691" cy="27904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7895512" y="987149"/>
            <a:ext cx="229441" cy="198435"/>
          </a:xfrm>
          <a:prstGeom prst="rect">
            <a:avLst/>
          </a:prstGeom>
        </p:spPr>
      </p:pic>
      <p:pic>
        <p:nvPicPr>
          <p:cNvPr id="12" name="图片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7364146" y="1232451"/>
            <a:ext cx="328658" cy="21083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5635526" y="1939676"/>
            <a:ext cx="726085" cy="759541"/>
          </a:xfrm>
          <a:prstGeom prst="rect">
            <a:avLst/>
          </a:prstGeom>
        </p:spPr>
      </p:pic>
    </p:spTree>
    <p:extLst>
      <p:ext uri="{BB962C8B-B14F-4D97-AF65-F5344CB8AC3E}">
        <p14:creationId xmlns:p14="http://schemas.microsoft.com/office/powerpoint/2010/main" xmlns="" val="57432142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anim calcmode="lin" valueType="num">
                                      <p:cBhvr>
                                        <p:cTn id="20" dur="750" fill="hold"/>
                                        <p:tgtEl>
                                          <p:spTgt spid="9"/>
                                        </p:tgtEl>
                                        <p:attrNameLst>
                                          <p:attrName>ppt_x</p:attrName>
                                        </p:attrNameLst>
                                      </p:cBhvr>
                                      <p:tavLst>
                                        <p:tav tm="0">
                                          <p:val>
                                            <p:strVal val="#ppt_x"/>
                                          </p:val>
                                        </p:tav>
                                        <p:tav tm="100000">
                                          <p:val>
                                            <p:strVal val="#ppt_x"/>
                                          </p:val>
                                        </p:tav>
                                      </p:tavLst>
                                    </p:anim>
                                    <p:anim calcmode="lin" valueType="num">
                                      <p:cBhvr>
                                        <p:cTn id="21" dur="750" fill="hold"/>
                                        <p:tgtEl>
                                          <p:spTgt spid="9"/>
                                        </p:tgtEl>
                                        <p:attrNameLst>
                                          <p:attrName>ppt_y</p:attrName>
                                        </p:attrNameLst>
                                      </p:cBhvr>
                                      <p:tavLst>
                                        <p:tav tm="0">
                                          <p:val>
                                            <p:strVal val="#ppt_y+.1"/>
                                          </p:val>
                                        </p:tav>
                                        <p:tav tm="100000">
                                          <p:val>
                                            <p:strVal val="#ppt_y"/>
                                          </p:val>
                                        </p:tav>
                                      </p:tavLst>
                                    </p:anim>
                                  </p:childTnLst>
                                </p:cTn>
                              </p:par>
                            </p:childTnLst>
                          </p:cTn>
                        </p:par>
                        <p:par>
                          <p:cTn id="22" fill="hold">
                            <p:stCondLst>
                              <p:cond delay="2250"/>
                            </p:stCondLst>
                            <p:childTnLst>
                              <p:par>
                                <p:cTn id="23" presetID="2" presetClass="entr" presetSubtype="3"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1+#ppt_w/2"/>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par>
                                <p:cTn id="27" presetID="2" presetClass="entr" presetSubtype="3"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anim calcmode="lin" valueType="num">
                                      <p:cBhvr additive="base">
                                        <p:cTn id="29" dur="500" fill="hold"/>
                                        <p:tgtEl>
                                          <p:spTgt spid="11"/>
                                        </p:tgtEl>
                                        <p:attrNameLst>
                                          <p:attrName>ppt_x</p:attrName>
                                        </p:attrNameLst>
                                      </p:cBhvr>
                                      <p:tavLst>
                                        <p:tav tm="0">
                                          <p:val>
                                            <p:strVal val="1+#ppt_w/2"/>
                                          </p:val>
                                        </p:tav>
                                        <p:tav tm="100000">
                                          <p:val>
                                            <p:strVal val="#ppt_x"/>
                                          </p:val>
                                        </p:tav>
                                      </p:tavLst>
                                    </p:anim>
                                    <p:anim calcmode="lin" valueType="num">
                                      <p:cBhvr additive="base">
                                        <p:cTn id="30" dur="500" fill="hold"/>
                                        <p:tgtEl>
                                          <p:spTgt spid="11"/>
                                        </p:tgtEl>
                                        <p:attrNameLst>
                                          <p:attrName>ppt_y</p:attrName>
                                        </p:attrNameLst>
                                      </p:cBhvr>
                                      <p:tavLst>
                                        <p:tav tm="0">
                                          <p:val>
                                            <p:strVal val="0-#ppt_h/2"/>
                                          </p:val>
                                        </p:tav>
                                        <p:tav tm="100000">
                                          <p:val>
                                            <p:strVal val="#ppt_y"/>
                                          </p:val>
                                        </p:tav>
                                      </p:tavLst>
                                    </p:anim>
                                  </p:childTnLst>
                                </p:cTn>
                              </p:par>
                              <p:par>
                                <p:cTn id="31" presetID="2" presetClass="entr" presetSubtype="3"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1313234" y="987057"/>
            <a:ext cx="9896071" cy="2889115"/>
          </a:xfrm>
          <a:prstGeom prst="roundRect">
            <a:avLst>
              <a:gd name="adj" fmla="val 5556"/>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2277535" y="4199524"/>
            <a:ext cx="9056549" cy="502766"/>
          </a:xfrm>
          <a:prstGeom prst="rect">
            <a:avLst/>
          </a:prstGeom>
        </p:spPr>
        <p:txBody>
          <a:bodyPr wrap="square">
            <a:spAutoFit/>
          </a:bodyPr>
          <a:lstStyle/>
          <a:p>
            <a:pPr algn="r"/>
            <a:r>
              <a:rPr lang="en-US" altLang="zh-CN" sz="2667" b="1" dirty="0">
                <a:solidFill>
                  <a:srgbClr val="C00000"/>
                </a:solidFill>
                <a:cs typeface="+mn-ea"/>
                <a:sym typeface="+mn-lt"/>
              </a:rPr>
              <a:t>——</a:t>
            </a:r>
            <a:r>
              <a:rPr lang="zh-CN" altLang="en-US" sz="2667" b="1" dirty="0">
                <a:solidFill>
                  <a:srgbClr val="C00000"/>
                </a:solidFill>
                <a:cs typeface="+mn-ea"/>
                <a:sym typeface="+mn-lt"/>
              </a:rPr>
              <a:t>习近</a:t>
            </a:r>
            <a:r>
              <a:rPr lang="zh-CN" altLang="en-US" sz="2667" b="1" dirty="0" smtClean="0">
                <a:solidFill>
                  <a:srgbClr val="C00000"/>
                </a:solidFill>
                <a:cs typeface="+mn-ea"/>
                <a:sym typeface="+mn-lt"/>
              </a:rPr>
              <a:t>平</a:t>
            </a:r>
            <a:r>
              <a:rPr lang="en-US" altLang="zh-CN" sz="2667" b="1" dirty="0" smtClean="0">
                <a:solidFill>
                  <a:srgbClr val="C00000"/>
                </a:solidFill>
                <a:cs typeface="+mn-ea"/>
                <a:sym typeface="+mn-lt"/>
              </a:rPr>
              <a:t>《</a:t>
            </a:r>
            <a:r>
              <a:rPr lang="zh-CN" altLang="en-US" sz="2667" b="1" dirty="0">
                <a:solidFill>
                  <a:srgbClr val="C00000"/>
                </a:solidFill>
                <a:cs typeface="+mn-ea"/>
                <a:sym typeface="+mn-lt"/>
              </a:rPr>
              <a:t>认真学习党章，严格遵守党章</a:t>
            </a:r>
            <a:r>
              <a:rPr lang="en-US" altLang="zh-CN" sz="2667" b="1" dirty="0">
                <a:solidFill>
                  <a:srgbClr val="C00000"/>
                </a:solidFill>
                <a:cs typeface="+mn-ea"/>
                <a:sym typeface="+mn-lt"/>
              </a:rPr>
              <a:t>》</a:t>
            </a:r>
            <a:endParaRPr lang="zh-CN" altLang="en-US" sz="2667" b="1" dirty="0">
              <a:solidFill>
                <a:srgbClr val="C00000"/>
              </a:solidFill>
              <a:cs typeface="+mn-ea"/>
              <a:sym typeface="+mn-lt"/>
            </a:endParaRPr>
          </a:p>
        </p:txBody>
      </p:sp>
      <p:sp>
        <p:nvSpPr>
          <p:cNvPr id="4" name="矩形 3"/>
          <p:cNvSpPr/>
          <p:nvPr/>
        </p:nvSpPr>
        <p:spPr>
          <a:xfrm>
            <a:off x="1653701" y="1310409"/>
            <a:ext cx="9215135" cy="2242409"/>
          </a:xfrm>
          <a:prstGeom prst="rect">
            <a:avLst/>
          </a:prstGeom>
        </p:spPr>
        <p:txBody>
          <a:bodyPr wrap="square">
            <a:spAutoFit/>
          </a:bodyPr>
          <a:lstStyle/>
          <a:p>
            <a:pPr>
              <a:lnSpc>
                <a:spcPct val="150000"/>
              </a:lnSpc>
            </a:pPr>
            <a:r>
              <a:rPr lang="zh-CN" altLang="en-US" sz="2400" b="1" dirty="0">
                <a:solidFill>
                  <a:schemeClr val="bg1"/>
                </a:solidFill>
                <a:cs typeface="+mn-ea"/>
                <a:sym typeface="+mn-lt"/>
              </a:rPr>
              <a:t>在各级党组织的全部活动中，都要坚持引导广大党员、干部特别是领导干部自觉学习党章、遵守党章、贯彻党章、维护党章，自觉加强党性修养，增强党的意识、宗旨意识、执政意识、大局意识、责任意识，切实做到为党分忧、为国尽责、为民奉献。</a:t>
            </a:r>
            <a:endParaRPr lang="zh-CN" altLang="zh-CN" sz="2400" b="1" dirty="0">
              <a:solidFill>
                <a:schemeClr val="bg1"/>
              </a:solidFill>
              <a:cs typeface="+mn-ea"/>
              <a:sym typeface="+mn-lt"/>
            </a:endParaRPr>
          </a:p>
        </p:txBody>
      </p:sp>
    </p:spTree>
    <p:extLst>
      <p:ext uri="{BB962C8B-B14F-4D97-AF65-F5344CB8AC3E}">
        <p14:creationId xmlns:p14="http://schemas.microsoft.com/office/powerpoint/2010/main" xmlns="" val="26733874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iterate type="lt">
                                    <p:tmPct val="10000"/>
                                  </p:iterate>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par>
                          <p:cTn id="12" fill="hold">
                            <p:stCondLst>
                              <p:cond delay="6450"/>
                            </p:stCondLst>
                            <p:childTnLst>
                              <p:par>
                                <p:cTn id="13" presetID="42"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总书记对学习党章的四点要求</a:t>
            </a:r>
          </a:p>
        </p:txBody>
      </p:sp>
      <p:sp>
        <p:nvSpPr>
          <p:cNvPr id="31" name="矩形 30"/>
          <p:cNvSpPr/>
          <p:nvPr/>
        </p:nvSpPr>
        <p:spPr>
          <a:xfrm>
            <a:off x="930559" y="2726939"/>
            <a:ext cx="3928976" cy="3170099"/>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要深刻理解把科学发展观同马克思列宁主义、毛泽东思想、邓小平理论、“三个代表”重要思</a:t>
            </a:r>
            <a:r>
              <a:rPr lang="zh-CN" altLang="en-US" sz="2000" dirty="0" smtClean="0">
                <a:solidFill>
                  <a:schemeClr val="tx1">
                    <a:lumMod val="75000"/>
                    <a:lumOff val="25000"/>
                  </a:schemeClr>
                </a:solidFill>
                <a:cs typeface="+mn-ea"/>
                <a:sym typeface="+mn-lt"/>
              </a:rPr>
              <a:t>想</a:t>
            </a:r>
            <a:r>
              <a:rPr lang="zh-CN" altLang="en-US" sz="2000" dirty="0">
                <a:solidFill>
                  <a:schemeClr val="tx1">
                    <a:lumMod val="75000"/>
                    <a:lumOff val="25000"/>
                  </a:schemeClr>
                </a:solidFill>
                <a:cs typeface="+mn-ea"/>
                <a:sym typeface="+mn-lt"/>
              </a:rPr>
              <a:t>科</a:t>
            </a:r>
            <a:r>
              <a:rPr lang="zh-CN" altLang="en-US" sz="2000" dirty="0" smtClean="0">
                <a:solidFill>
                  <a:schemeClr val="tx1">
                    <a:lumMod val="75000"/>
                    <a:lumOff val="25000"/>
                  </a:schemeClr>
                </a:solidFill>
                <a:cs typeface="+mn-ea"/>
                <a:sym typeface="+mn-lt"/>
              </a:rPr>
              <a:t>学发展观、</a:t>
            </a:r>
            <a:r>
              <a:rPr lang="zh-CN" altLang="en-US" sz="2000" dirty="0" smtClean="0">
                <a:solidFill>
                  <a:srgbClr val="C00000"/>
                </a:solidFill>
                <a:cs typeface="+mn-ea"/>
                <a:sym typeface="+mn-lt"/>
              </a:rPr>
              <a:t>习近平新时代中国特色社会主义思想</a:t>
            </a:r>
            <a:r>
              <a:rPr lang="zh-CN" altLang="en-US" sz="2000" dirty="0" smtClean="0">
                <a:solidFill>
                  <a:schemeClr val="tx1">
                    <a:lumMod val="75000"/>
                    <a:lumOff val="25000"/>
                  </a:schemeClr>
                </a:solidFill>
                <a:cs typeface="+mn-ea"/>
                <a:sym typeface="+mn-lt"/>
              </a:rPr>
              <a:t>一</a:t>
            </a:r>
            <a:r>
              <a:rPr lang="zh-CN" altLang="en-US" sz="2000" dirty="0">
                <a:solidFill>
                  <a:schemeClr val="tx1">
                    <a:lumMod val="75000"/>
                    <a:lumOff val="25000"/>
                  </a:schemeClr>
                </a:solidFill>
                <a:cs typeface="+mn-ea"/>
                <a:sym typeface="+mn-lt"/>
              </a:rPr>
              <a:t>道确立为党的指导思想的重大意义，深入领会科学发展观的精神实质，增强贯彻落实科学发展观的自觉性和坚定性，坚定不移走科学发展之路。水平。</a:t>
            </a:r>
          </a:p>
        </p:txBody>
      </p:sp>
      <p:sp>
        <p:nvSpPr>
          <p:cNvPr id="35" name="矩形 34"/>
          <p:cNvSpPr/>
          <p:nvPr/>
        </p:nvSpPr>
        <p:spPr>
          <a:xfrm>
            <a:off x="7325826" y="2881299"/>
            <a:ext cx="3847090" cy="2554545"/>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在党章中完整表述中国特色社会主义道路、中国特色社会主义理论体系、中国特色社会主义制度的重大意义，深入领会中国特色社会主义的科学内涵，增强道路自信、理论自信、制度自信，坚定不移推进中国特色社会主义伟大事业。</a:t>
            </a:r>
          </a:p>
        </p:txBody>
      </p:sp>
      <p:sp>
        <p:nvSpPr>
          <p:cNvPr id="2" name="矩形 1"/>
          <p:cNvSpPr/>
          <p:nvPr/>
        </p:nvSpPr>
        <p:spPr>
          <a:xfrm>
            <a:off x="725554"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点要求之①</a:t>
            </a:r>
          </a:p>
        </p:txBody>
      </p:sp>
      <p:sp>
        <p:nvSpPr>
          <p:cNvPr id="4" name="椭圆 3"/>
          <p:cNvSpPr/>
          <p:nvPr/>
        </p:nvSpPr>
        <p:spPr>
          <a:xfrm>
            <a:off x="4947133" y="2928946"/>
            <a:ext cx="2150533" cy="21505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学习</a:t>
            </a:r>
            <a:r>
              <a:rPr lang="zh-CN" altLang="en-US" sz="2400" b="1" dirty="0" smtClean="0">
                <a:solidFill>
                  <a:schemeClr val="bg1"/>
                </a:solidFill>
                <a:cs typeface="+mn-ea"/>
                <a:sym typeface="+mn-lt"/>
              </a:rPr>
              <a:t>和</a:t>
            </a:r>
            <a:endParaRPr lang="en-US" altLang="zh-CN" sz="2400" b="1" dirty="0" smtClean="0">
              <a:solidFill>
                <a:schemeClr val="bg1"/>
              </a:solidFill>
              <a:cs typeface="+mn-ea"/>
              <a:sym typeface="+mn-lt"/>
            </a:endParaRPr>
          </a:p>
          <a:p>
            <a:pPr algn="ctr">
              <a:lnSpc>
                <a:spcPct val="120000"/>
              </a:lnSpc>
            </a:pPr>
            <a:r>
              <a:rPr lang="zh-CN" altLang="en-US" sz="2400" b="1" dirty="0" smtClean="0">
                <a:solidFill>
                  <a:schemeClr val="bg1"/>
                </a:solidFill>
                <a:cs typeface="+mn-ea"/>
                <a:sym typeface="+mn-lt"/>
              </a:rPr>
              <a:t>遵</a:t>
            </a:r>
            <a:r>
              <a:rPr lang="zh-CN" altLang="en-US" sz="2400" b="1" dirty="0">
                <a:solidFill>
                  <a:schemeClr val="bg1"/>
                </a:solidFill>
                <a:cs typeface="+mn-ea"/>
                <a:sym typeface="+mn-lt"/>
              </a:rPr>
              <a:t>守党章四点要求</a:t>
            </a:r>
          </a:p>
        </p:txBody>
      </p:sp>
      <p:sp>
        <p:nvSpPr>
          <p:cNvPr id="7" name="矩形 6"/>
          <p:cNvSpPr/>
          <p:nvPr/>
        </p:nvSpPr>
        <p:spPr>
          <a:xfrm>
            <a:off x="712077"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991986"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a:t>
            </a:r>
            <a:r>
              <a:rPr lang="zh-CN" altLang="en-US" sz="2400" b="1" dirty="0" smtClean="0">
                <a:solidFill>
                  <a:schemeClr val="bg1"/>
                </a:solidFill>
                <a:cs typeface="+mn-ea"/>
                <a:sym typeface="+mn-lt"/>
              </a:rPr>
              <a:t>求之</a:t>
            </a:r>
            <a:r>
              <a:rPr lang="zh-CN" altLang="en-US" sz="2400" b="1" dirty="0">
                <a:solidFill>
                  <a:schemeClr val="bg1"/>
                </a:solidFill>
                <a:cs typeface="+mn-ea"/>
                <a:sym typeface="+mn-lt"/>
              </a:rPr>
              <a:t>②</a:t>
            </a:r>
          </a:p>
        </p:txBody>
      </p:sp>
      <p:sp>
        <p:nvSpPr>
          <p:cNvPr id="22" name="矩形 21"/>
          <p:cNvSpPr/>
          <p:nvPr/>
        </p:nvSpPr>
        <p:spPr>
          <a:xfrm>
            <a:off x="6978509"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320968385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childTnLst>
                          </p:cTn>
                        </p:par>
                        <p:par>
                          <p:cTn id="8" fill="hold">
                            <p:stCondLst>
                              <p:cond delay="75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25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175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275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3250"/>
                            </p:stCondLst>
                            <p:childTnLst>
                              <p:par>
                                <p:cTn id="27" presetID="22"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3750"/>
                            </p:stCondLst>
                            <p:childTnLst>
                              <p:par>
                                <p:cTn id="31" presetID="42"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2" grpId="0" animBg="1"/>
      <p:bldP spid="4" grpId="0" animBg="1"/>
      <p:bldP spid="7" grpId="0" animBg="1"/>
      <p:bldP spid="21" grpId="0" animBg="1"/>
      <p:bldP spid="22"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总书记对学习党章的四点要求</a:t>
            </a:r>
          </a:p>
        </p:txBody>
      </p:sp>
      <p:sp>
        <p:nvSpPr>
          <p:cNvPr id="31" name="矩形 30"/>
          <p:cNvSpPr/>
          <p:nvPr/>
        </p:nvSpPr>
        <p:spPr>
          <a:xfrm>
            <a:off x="930559" y="2904760"/>
            <a:ext cx="3928976" cy="2246769"/>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把生态文明建设纳入中国特色社会主义事业总体布局的重大意义，深入领会生态文明建设的指导原则和主要着力点，自觉把生态文明建设融入经济建设、政治建设、文化建设、社会建设各方面和全过程。</a:t>
            </a:r>
          </a:p>
        </p:txBody>
      </p:sp>
      <p:sp>
        <p:nvSpPr>
          <p:cNvPr id="35" name="矩形 34"/>
          <p:cNvSpPr/>
          <p:nvPr/>
        </p:nvSpPr>
        <p:spPr>
          <a:xfrm>
            <a:off x="7325826" y="2881299"/>
            <a:ext cx="3847090" cy="2246769"/>
          </a:xfrm>
          <a:prstGeom prst="rect">
            <a:avLst/>
          </a:prstGeom>
        </p:spPr>
        <p:txBody>
          <a:bodyPr wrap="square">
            <a:spAutoFit/>
          </a:bodyPr>
          <a:lstStyle/>
          <a:p>
            <a:r>
              <a:rPr lang="zh-CN" altLang="en-US" sz="2000" dirty="0">
                <a:solidFill>
                  <a:schemeClr val="tx1">
                    <a:lumMod val="75000"/>
                    <a:lumOff val="25000"/>
                  </a:schemeClr>
                </a:solidFill>
                <a:cs typeface="+mn-ea"/>
                <a:sym typeface="+mn-lt"/>
              </a:rPr>
              <a:t>要深刻理解党章增写党的建设总体要求新内容和关于党员、党的基层组织、党的干部新要求的重大意义，深入领会各项新内容新要求的科学内涵，坚持用党章指导和规范党的建设各项工作，全面提高党的建设科学化</a:t>
            </a:r>
          </a:p>
        </p:txBody>
      </p:sp>
      <p:sp>
        <p:nvSpPr>
          <p:cNvPr id="2" name="矩形 1"/>
          <p:cNvSpPr/>
          <p:nvPr/>
        </p:nvSpPr>
        <p:spPr>
          <a:xfrm>
            <a:off x="725554"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点要求</a:t>
            </a:r>
            <a:r>
              <a:rPr lang="zh-CN" altLang="en-US" sz="2400" b="1" dirty="0" smtClean="0">
                <a:solidFill>
                  <a:schemeClr val="bg1"/>
                </a:solidFill>
                <a:cs typeface="+mn-ea"/>
                <a:sym typeface="+mn-lt"/>
              </a:rPr>
              <a:t>之③</a:t>
            </a:r>
            <a:endParaRPr lang="zh-CN" altLang="en-US" sz="2400" b="1" dirty="0">
              <a:solidFill>
                <a:schemeClr val="bg1"/>
              </a:solidFill>
              <a:cs typeface="+mn-ea"/>
              <a:sym typeface="+mn-lt"/>
            </a:endParaRPr>
          </a:p>
        </p:txBody>
      </p:sp>
      <p:sp>
        <p:nvSpPr>
          <p:cNvPr id="4" name="椭圆 3"/>
          <p:cNvSpPr/>
          <p:nvPr/>
        </p:nvSpPr>
        <p:spPr>
          <a:xfrm>
            <a:off x="4947133" y="2928946"/>
            <a:ext cx="2150533" cy="2150533"/>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zh-CN" altLang="en-US" sz="2400" b="1" dirty="0">
                <a:solidFill>
                  <a:schemeClr val="bg1"/>
                </a:solidFill>
                <a:cs typeface="+mn-ea"/>
                <a:sym typeface="+mn-lt"/>
              </a:rPr>
              <a:t>学习</a:t>
            </a:r>
            <a:r>
              <a:rPr lang="zh-CN" altLang="en-US" sz="2400" b="1" dirty="0" smtClean="0">
                <a:solidFill>
                  <a:schemeClr val="bg1"/>
                </a:solidFill>
                <a:cs typeface="+mn-ea"/>
                <a:sym typeface="+mn-lt"/>
              </a:rPr>
              <a:t>和</a:t>
            </a:r>
            <a:endParaRPr lang="en-US" altLang="zh-CN" sz="2400" b="1" dirty="0" smtClean="0">
              <a:solidFill>
                <a:schemeClr val="bg1"/>
              </a:solidFill>
              <a:cs typeface="+mn-ea"/>
              <a:sym typeface="+mn-lt"/>
            </a:endParaRPr>
          </a:p>
          <a:p>
            <a:pPr algn="ctr">
              <a:lnSpc>
                <a:spcPct val="120000"/>
              </a:lnSpc>
            </a:pPr>
            <a:r>
              <a:rPr lang="zh-CN" altLang="en-US" sz="2400" b="1" dirty="0" smtClean="0">
                <a:solidFill>
                  <a:schemeClr val="bg1"/>
                </a:solidFill>
                <a:cs typeface="+mn-ea"/>
                <a:sym typeface="+mn-lt"/>
              </a:rPr>
              <a:t>遵</a:t>
            </a:r>
            <a:r>
              <a:rPr lang="zh-CN" altLang="en-US" sz="2400" b="1" dirty="0">
                <a:solidFill>
                  <a:schemeClr val="bg1"/>
                </a:solidFill>
                <a:cs typeface="+mn-ea"/>
                <a:sym typeface="+mn-lt"/>
              </a:rPr>
              <a:t>守党章四点要求</a:t>
            </a:r>
          </a:p>
        </p:txBody>
      </p:sp>
      <p:sp>
        <p:nvSpPr>
          <p:cNvPr id="7" name="矩形 6"/>
          <p:cNvSpPr/>
          <p:nvPr/>
        </p:nvSpPr>
        <p:spPr>
          <a:xfrm>
            <a:off x="712077"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6991986" y="2085293"/>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四</a:t>
            </a:r>
            <a:r>
              <a:rPr lang="zh-CN" altLang="en-US" sz="2400" b="1" dirty="0">
                <a:solidFill>
                  <a:schemeClr val="bg1"/>
                </a:solidFill>
                <a:cs typeface="+mn-ea"/>
                <a:sym typeface="+mn-lt"/>
              </a:rPr>
              <a:t>点要</a:t>
            </a:r>
            <a:r>
              <a:rPr lang="zh-CN" altLang="en-US" sz="2400" b="1" dirty="0" smtClean="0">
                <a:solidFill>
                  <a:schemeClr val="bg1"/>
                </a:solidFill>
                <a:cs typeface="+mn-ea"/>
                <a:sym typeface="+mn-lt"/>
              </a:rPr>
              <a:t>求之④</a:t>
            </a:r>
            <a:endParaRPr lang="zh-CN" altLang="en-US" sz="2400" b="1" dirty="0">
              <a:solidFill>
                <a:schemeClr val="bg1"/>
              </a:solidFill>
              <a:cs typeface="+mn-ea"/>
              <a:sym typeface="+mn-lt"/>
            </a:endParaRPr>
          </a:p>
        </p:txBody>
      </p:sp>
      <p:sp>
        <p:nvSpPr>
          <p:cNvPr id="22" name="矩形 21"/>
          <p:cNvSpPr/>
          <p:nvPr/>
        </p:nvSpPr>
        <p:spPr>
          <a:xfrm>
            <a:off x="6978509" y="2565293"/>
            <a:ext cx="4369604" cy="340007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xmlns="" val="14948842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500"/>
                            </p:stCondLst>
                            <p:childTnLst>
                              <p:par>
                                <p:cTn id="13" presetID="22" presetClass="entr" presetSubtype="1"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16" presetClass="entr" presetSubtype="21"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arn(inVertical)">
                                      <p:cBhvr>
                                        <p:cTn id="25" dur="500"/>
                                        <p:tgtEl>
                                          <p:spTgt spid="21"/>
                                        </p:tgtEl>
                                      </p:cBhvr>
                                    </p:animEffect>
                                  </p:childTnLst>
                                </p:cTn>
                              </p:par>
                            </p:childTnLst>
                          </p:cTn>
                        </p:par>
                        <p:par>
                          <p:cTn id="26" fill="hold">
                            <p:stCondLst>
                              <p:cond delay="3500"/>
                            </p:stCondLst>
                            <p:childTnLst>
                              <p:par>
                                <p:cTn id="27" presetID="22" presetClass="entr" presetSubtype="1" fill="hold" grpId="0"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up)">
                                      <p:cBhvr>
                                        <p:cTn id="29" dur="500"/>
                                        <p:tgtEl>
                                          <p:spTgt spid="22"/>
                                        </p:tgtEl>
                                      </p:cBhvr>
                                    </p:animEffect>
                                  </p:childTnLst>
                                </p:cTn>
                              </p:par>
                            </p:childTnLst>
                          </p:cTn>
                        </p:par>
                        <p:par>
                          <p:cTn id="30" fill="hold">
                            <p:stCondLst>
                              <p:cond delay="4000"/>
                            </p:stCondLst>
                            <p:childTnLst>
                              <p:par>
                                <p:cTn id="31" presetID="42" presetClass="entr" presetSubtype="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fade">
                                      <p:cBhvr>
                                        <p:cTn id="33" dur="1000"/>
                                        <p:tgtEl>
                                          <p:spTgt spid="35"/>
                                        </p:tgtEl>
                                      </p:cBhvr>
                                    </p:animEffect>
                                    <p:anim calcmode="lin" valueType="num">
                                      <p:cBhvr>
                                        <p:cTn id="34" dur="1000" fill="hold"/>
                                        <p:tgtEl>
                                          <p:spTgt spid="35"/>
                                        </p:tgtEl>
                                        <p:attrNameLst>
                                          <p:attrName>ppt_x</p:attrName>
                                        </p:attrNameLst>
                                      </p:cBhvr>
                                      <p:tavLst>
                                        <p:tav tm="0">
                                          <p:val>
                                            <p:strVal val="#ppt_x"/>
                                          </p:val>
                                        </p:tav>
                                        <p:tav tm="100000">
                                          <p:val>
                                            <p:strVal val="#ppt_x"/>
                                          </p:val>
                                        </p:tav>
                                      </p:tavLst>
                                    </p:anim>
                                    <p:anim calcmode="lin" valueType="num">
                                      <p:cBhvr>
                                        <p:cTn id="35"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5" grpId="0"/>
      <p:bldP spid="2" grpId="0" animBg="1"/>
      <p:bldP spid="4" grpId="0" animBg="1"/>
      <p:bldP spid="7" grpId="0" animBg="1"/>
      <p:bldP spid="21" grpId="0" animBg="1"/>
      <p:bldP spid="22"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1066799" y="2412982"/>
            <a:ext cx="10319657" cy="3911618"/>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总书记对学习党章的四点要求</a:t>
            </a:r>
          </a:p>
        </p:txBody>
      </p:sp>
      <p:sp>
        <p:nvSpPr>
          <p:cNvPr id="31" name="矩形 30"/>
          <p:cNvSpPr/>
          <p:nvPr/>
        </p:nvSpPr>
        <p:spPr>
          <a:xfrm>
            <a:off x="1912351" y="2859551"/>
            <a:ext cx="9147533" cy="1338828"/>
          </a:xfrm>
          <a:prstGeom prst="rect">
            <a:avLst/>
          </a:prstGeom>
        </p:spPr>
        <p:txBody>
          <a:bodyPr wrap="square">
            <a:spAutoFit/>
          </a:bodyPr>
          <a:lstStyle/>
          <a:p>
            <a:pPr>
              <a:lnSpc>
                <a:spcPct val="150000"/>
              </a:lnSpc>
            </a:pPr>
            <a:r>
              <a:rPr lang="zh-CN" altLang="en-US" b="1" dirty="0" smtClean="0">
                <a:solidFill>
                  <a:schemeClr val="tx1">
                    <a:lumMod val="75000"/>
                    <a:lumOff val="25000"/>
                  </a:schemeClr>
                </a:solidFill>
                <a:cs typeface="+mn-ea"/>
                <a:sym typeface="+mn-lt"/>
              </a:rPr>
              <a:t>十九大通</a:t>
            </a:r>
            <a:r>
              <a:rPr lang="zh-CN" altLang="en-US" b="1" dirty="0">
                <a:solidFill>
                  <a:schemeClr val="tx1">
                    <a:lumMod val="75000"/>
                    <a:lumOff val="25000"/>
                  </a:schemeClr>
                </a:solidFill>
                <a:cs typeface="+mn-ea"/>
                <a:sym typeface="+mn-lt"/>
              </a:rPr>
              <a:t>过的党章修正案，</a:t>
            </a:r>
            <a:r>
              <a:rPr lang="zh-CN" altLang="en-US" b="1" dirty="0">
                <a:solidFill>
                  <a:srgbClr val="C00000"/>
                </a:solidFill>
                <a:cs typeface="+mn-ea"/>
                <a:sym typeface="+mn-lt"/>
              </a:rPr>
              <a:t>体现了</a:t>
            </a:r>
            <a:r>
              <a:rPr lang="zh-CN" altLang="en-US" b="1" dirty="0">
                <a:solidFill>
                  <a:schemeClr val="tx1">
                    <a:lumMod val="75000"/>
                    <a:lumOff val="25000"/>
                  </a:schemeClr>
                </a:solidFill>
                <a:cs typeface="+mn-ea"/>
                <a:sym typeface="+mn-lt"/>
              </a:rPr>
              <a:t>党的十八大以来党的理论创新、实践创新、制度创新取得的成果</a:t>
            </a:r>
            <a:r>
              <a:rPr lang="zh-CN" altLang="en-US" b="1" dirty="0" smtClean="0">
                <a:solidFill>
                  <a:schemeClr val="tx1">
                    <a:lumMod val="75000"/>
                    <a:lumOff val="25000"/>
                  </a:schemeClr>
                </a:solidFill>
                <a:cs typeface="+mn-ea"/>
                <a:sym typeface="+mn-lt"/>
              </a:rPr>
              <a:t>，</a:t>
            </a:r>
            <a:r>
              <a:rPr lang="zh-CN" altLang="en-US" b="1" dirty="0" smtClean="0">
                <a:solidFill>
                  <a:srgbClr val="C00000"/>
                </a:solidFill>
                <a:cs typeface="+mn-ea"/>
                <a:sym typeface="+mn-lt"/>
              </a:rPr>
              <a:t>体</a:t>
            </a:r>
            <a:r>
              <a:rPr lang="zh-CN" altLang="en-US" b="1" dirty="0">
                <a:solidFill>
                  <a:srgbClr val="C00000"/>
                </a:solidFill>
                <a:cs typeface="+mn-ea"/>
                <a:sym typeface="+mn-lt"/>
              </a:rPr>
              <a:t>现了</a:t>
            </a:r>
            <a:r>
              <a:rPr lang="zh-CN" altLang="en-US" b="1" dirty="0">
                <a:solidFill>
                  <a:schemeClr val="tx1">
                    <a:lumMod val="75000"/>
                    <a:lumOff val="25000"/>
                  </a:schemeClr>
                </a:solidFill>
                <a:cs typeface="+mn-ea"/>
                <a:sym typeface="+mn-lt"/>
              </a:rPr>
              <a:t>党的十九大报告确立的重大理论观点和重大战略思想</a:t>
            </a:r>
            <a:r>
              <a:rPr lang="zh-CN" altLang="en-US" b="1" dirty="0" smtClean="0">
                <a:solidFill>
                  <a:schemeClr val="tx1">
                    <a:lumMod val="75000"/>
                    <a:lumOff val="25000"/>
                  </a:schemeClr>
                </a:solidFill>
                <a:cs typeface="+mn-ea"/>
                <a:sym typeface="+mn-lt"/>
              </a:rPr>
              <a:t>，</a:t>
            </a:r>
            <a:r>
              <a:rPr lang="zh-CN" altLang="en-US" b="1" dirty="0" smtClean="0">
                <a:solidFill>
                  <a:srgbClr val="C00000"/>
                </a:solidFill>
                <a:cs typeface="+mn-ea"/>
                <a:sym typeface="+mn-lt"/>
              </a:rPr>
              <a:t>反</a:t>
            </a:r>
            <a:r>
              <a:rPr lang="zh-CN" altLang="en-US" b="1" dirty="0">
                <a:solidFill>
                  <a:srgbClr val="C00000"/>
                </a:solidFill>
                <a:cs typeface="+mn-ea"/>
                <a:sym typeface="+mn-lt"/>
              </a:rPr>
              <a:t>映了</a:t>
            </a:r>
            <a:r>
              <a:rPr lang="zh-CN" altLang="en-US" b="1" dirty="0">
                <a:solidFill>
                  <a:schemeClr val="tx1">
                    <a:lumMod val="75000"/>
                    <a:lumOff val="25000"/>
                  </a:schemeClr>
                </a:solidFill>
                <a:cs typeface="+mn-ea"/>
                <a:sym typeface="+mn-lt"/>
              </a:rPr>
              <a:t>这些年来党的建设的成功经验，对加强党的全面领导</a:t>
            </a:r>
            <a:r>
              <a:rPr lang="zh-CN" altLang="en-US" b="1" dirty="0" smtClean="0">
                <a:solidFill>
                  <a:schemeClr val="tx1">
                    <a:lumMod val="75000"/>
                    <a:lumOff val="25000"/>
                  </a:schemeClr>
                </a:solidFill>
                <a:cs typeface="+mn-ea"/>
                <a:sym typeface="+mn-lt"/>
              </a:rPr>
              <a:t>、推</a:t>
            </a:r>
            <a:r>
              <a:rPr lang="zh-CN" altLang="en-US" b="1" dirty="0">
                <a:solidFill>
                  <a:schemeClr val="tx1">
                    <a:lumMod val="75000"/>
                    <a:lumOff val="25000"/>
                  </a:schemeClr>
                </a:solidFill>
                <a:cs typeface="+mn-ea"/>
                <a:sym typeface="+mn-lt"/>
              </a:rPr>
              <a:t>进全面从严治党</a:t>
            </a:r>
            <a:r>
              <a:rPr lang="zh-CN" altLang="en-US" b="1" dirty="0">
                <a:solidFill>
                  <a:srgbClr val="C00000"/>
                </a:solidFill>
                <a:cs typeface="+mn-ea"/>
                <a:sym typeface="+mn-lt"/>
              </a:rPr>
              <a:t>提出了明确要求。</a:t>
            </a:r>
          </a:p>
        </p:txBody>
      </p:sp>
      <p:sp>
        <p:nvSpPr>
          <p:cNvPr id="22" name="矩形 21"/>
          <p:cNvSpPr/>
          <p:nvPr/>
        </p:nvSpPr>
        <p:spPr>
          <a:xfrm>
            <a:off x="3790541" y="2172982"/>
            <a:ext cx="4356127" cy="480000"/>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smtClean="0">
                <a:solidFill>
                  <a:schemeClr val="bg1"/>
                </a:solidFill>
                <a:cs typeface="+mn-ea"/>
                <a:sym typeface="+mn-lt"/>
              </a:rPr>
              <a:t>十九大党章的意义</a:t>
            </a:r>
            <a:endParaRPr lang="zh-CN" altLang="en-US" sz="2400" b="1" dirty="0">
              <a:solidFill>
                <a:schemeClr val="bg1"/>
              </a:solidFill>
              <a:cs typeface="+mn-ea"/>
              <a:sym typeface="+mn-lt"/>
            </a:endParaRPr>
          </a:p>
        </p:txBody>
      </p:sp>
      <p:sp>
        <p:nvSpPr>
          <p:cNvPr id="8" name="圆角矩形 7"/>
          <p:cNvSpPr/>
          <p:nvPr/>
        </p:nvSpPr>
        <p:spPr>
          <a:xfrm>
            <a:off x="1260677" y="3251480"/>
            <a:ext cx="555172" cy="5551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latin typeface="+mj-ea"/>
                <a:ea typeface="+mj-ea"/>
              </a:rPr>
              <a:t>1</a:t>
            </a:r>
            <a:endParaRPr lang="zh-CN" altLang="en-US" sz="2800" b="1" dirty="0">
              <a:latin typeface="+mj-ea"/>
              <a:ea typeface="+mj-ea"/>
            </a:endParaRPr>
          </a:p>
        </p:txBody>
      </p:sp>
      <p:sp>
        <p:nvSpPr>
          <p:cNvPr id="24" name="圆角矩形 23"/>
          <p:cNvSpPr/>
          <p:nvPr/>
        </p:nvSpPr>
        <p:spPr>
          <a:xfrm>
            <a:off x="1260677" y="5036776"/>
            <a:ext cx="555172" cy="55517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smtClean="0">
                <a:latin typeface="+mj-ea"/>
                <a:ea typeface="+mj-ea"/>
              </a:rPr>
              <a:t>2</a:t>
            </a:r>
            <a:endParaRPr lang="zh-CN" altLang="en-US" sz="2800" b="1" dirty="0">
              <a:latin typeface="+mj-ea"/>
              <a:ea typeface="+mj-ea"/>
            </a:endParaRPr>
          </a:p>
        </p:txBody>
      </p:sp>
      <p:sp>
        <p:nvSpPr>
          <p:cNvPr id="27" name="矩形 26"/>
          <p:cNvSpPr/>
          <p:nvPr/>
        </p:nvSpPr>
        <p:spPr>
          <a:xfrm>
            <a:off x="1912351" y="4644948"/>
            <a:ext cx="9147533" cy="1338828"/>
          </a:xfrm>
          <a:prstGeom prst="rect">
            <a:avLst/>
          </a:prstGeom>
        </p:spPr>
        <p:txBody>
          <a:bodyPr wrap="square">
            <a:spAutoFit/>
          </a:bodyPr>
          <a:lstStyle/>
          <a:p>
            <a:pPr>
              <a:lnSpc>
                <a:spcPct val="150000"/>
              </a:lnSpc>
            </a:pPr>
            <a:r>
              <a:rPr lang="zh-CN" altLang="en-US" b="1" dirty="0">
                <a:solidFill>
                  <a:schemeClr val="tx1">
                    <a:lumMod val="75000"/>
                    <a:lumOff val="25000"/>
                  </a:schemeClr>
                </a:solidFill>
              </a:rPr>
              <a:t>中国特色社会主义文化同中国特色社会主义道路、中国特色社会主义理论体系、中国特色社会主义制度一道写入党章，这有利于全党深化对中国特色社会主义的认识、</a:t>
            </a:r>
            <a:r>
              <a:rPr lang="zh-CN" altLang="en-US" b="1" dirty="0">
                <a:solidFill>
                  <a:srgbClr val="C00000"/>
                </a:solidFill>
              </a:rPr>
              <a:t>全面把握中国特色社会主义内涵。</a:t>
            </a:r>
            <a:endParaRPr lang="zh-CN" altLang="en-US" b="1" dirty="0">
              <a:solidFill>
                <a:srgbClr val="C00000"/>
              </a:solidFill>
              <a:cs typeface="+mn-ea"/>
              <a:sym typeface="+mn-lt"/>
            </a:endParaRPr>
          </a:p>
        </p:txBody>
      </p:sp>
    </p:spTree>
    <p:extLst>
      <p:ext uri="{BB962C8B-B14F-4D97-AF65-F5344CB8AC3E}">
        <p14:creationId xmlns:p14="http://schemas.microsoft.com/office/powerpoint/2010/main" xmlns="" val="657993632"/>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750"/>
                                        <p:tgtEl>
                                          <p:spTgt spid="7"/>
                                        </p:tgtEl>
                                      </p:cBhvr>
                                    </p:animEffect>
                                  </p:childTnLst>
                                </p:cTn>
                              </p:par>
                            </p:childTnLst>
                          </p:cTn>
                        </p:par>
                        <p:par>
                          <p:cTn id="12" fill="hold">
                            <p:stCondLst>
                              <p:cond delay="1250"/>
                            </p:stCondLst>
                            <p:childTnLst>
                              <p:par>
                                <p:cTn id="13" presetID="45"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anim calcmode="lin" valueType="num">
                                      <p:cBhvr>
                                        <p:cTn id="16" dur="500" fill="hold"/>
                                        <p:tgtEl>
                                          <p:spTgt spid="8"/>
                                        </p:tgtEl>
                                        <p:attrNameLst>
                                          <p:attrName>ppt_w</p:attrName>
                                        </p:attrNameLst>
                                      </p:cBhvr>
                                      <p:tavLst>
                                        <p:tav tm="0" fmla="#ppt_w*sin(2.5*pi*$)">
                                          <p:val>
                                            <p:fltVal val="0"/>
                                          </p:val>
                                        </p:tav>
                                        <p:tav tm="100000">
                                          <p:val>
                                            <p:fltVal val="1"/>
                                          </p:val>
                                        </p:tav>
                                      </p:tavLst>
                                    </p:anim>
                                    <p:anim calcmode="lin" valueType="num">
                                      <p:cBhvr>
                                        <p:cTn id="17" dur="500" fill="hold"/>
                                        <p:tgtEl>
                                          <p:spTgt spid="8"/>
                                        </p:tgtEl>
                                        <p:attrNameLst>
                                          <p:attrName>ppt_h</p:attrName>
                                        </p:attrNameLst>
                                      </p:cBhvr>
                                      <p:tavLst>
                                        <p:tav tm="0">
                                          <p:val>
                                            <p:strVal val="#ppt_h"/>
                                          </p:val>
                                        </p:tav>
                                        <p:tav tm="100000">
                                          <p:val>
                                            <p:strVal val="#ppt_h"/>
                                          </p:val>
                                        </p:tav>
                                      </p:tavLst>
                                    </p:anim>
                                  </p:childTnLst>
                                </p:cTn>
                              </p:par>
                            </p:childTnLst>
                          </p:cTn>
                        </p:par>
                        <p:par>
                          <p:cTn id="18" fill="hold">
                            <p:stCondLst>
                              <p:cond delay="1750"/>
                            </p:stCondLst>
                            <p:childTnLst>
                              <p:par>
                                <p:cTn id="19" presetID="42" presetClass="entr" presetSubtype="0"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1000"/>
                                        <p:tgtEl>
                                          <p:spTgt spid="31"/>
                                        </p:tgtEl>
                                      </p:cBhvr>
                                    </p:animEffect>
                                    <p:anim calcmode="lin" valueType="num">
                                      <p:cBhvr>
                                        <p:cTn id="22" dur="1000" fill="hold"/>
                                        <p:tgtEl>
                                          <p:spTgt spid="31"/>
                                        </p:tgtEl>
                                        <p:attrNameLst>
                                          <p:attrName>ppt_x</p:attrName>
                                        </p:attrNameLst>
                                      </p:cBhvr>
                                      <p:tavLst>
                                        <p:tav tm="0">
                                          <p:val>
                                            <p:strVal val="#ppt_x"/>
                                          </p:val>
                                        </p:tav>
                                        <p:tav tm="100000">
                                          <p:val>
                                            <p:strVal val="#ppt_x"/>
                                          </p:val>
                                        </p:tav>
                                      </p:tavLst>
                                    </p:anim>
                                    <p:anim calcmode="lin" valueType="num">
                                      <p:cBhvr>
                                        <p:cTn id="23" dur="1000" fill="hold"/>
                                        <p:tgtEl>
                                          <p:spTgt spid="31"/>
                                        </p:tgtEl>
                                        <p:attrNameLst>
                                          <p:attrName>ppt_y</p:attrName>
                                        </p:attrNameLst>
                                      </p:cBhvr>
                                      <p:tavLst>
                                        <p:tav tm="0">
                                          <p:val>
                                            <p:strVal val="#ppt_y+.1"/>
                                          </p:val>
                                        </p:tav>
                                        <p:tav tm="100000">
                                          <p:val>
                                            <p:strVal val="#ppt_y"/>
                                          </p:val>
                                        </p:tav>
                                      </p:tavLst>
                                    </p:anim>
                                  </p:childTnLst>
                                </p:cTn>
                              </p:par>
                            </p:childTnLst>
                          </p:cTn>
                        </p:par>
                        <p:par>
                          <p:cTn id="24" fill="hold">
                            <p:stCondLst>
                              <p:cond delay="2750"/>
                            </p:stCondLst>
                            <p:childTnLst>
                              <p:par>
                                <p:cTn id="25" presetID="45" presetClass="entr" presetSubtype="0"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anim calcmode="lin" valueType="num">
                                      <p:cBhvr>
                                        <p:cTn id="28" dur="500" fill="hold"/>
                                        <p:tgtEl>
                                          <p:spTgt spid="24"/>
                                        </p:tgtEl>
                                        <p:attrNameLst>
                                          <p:attrName>ppt_w</p:attrName>
                                        </p:attrNameLst>
                                      </p:cBhvr>
                                      <p:tavLst>
                                        <p:tav tm="0" fmla="#ppt_w*sin(2.5*pi*$)">
                                          <p:val>
                                            <p:fltVal val="0"/>
                                          </p:val>
                                        </p:tav>
                                        <p:tav tm="100000">
                                          <p:val>
                                            <p:fltVal val="1"/>
                                          </p:val>
                                        </p:tav>
                                      </p:tavLst>
                                    </p:anim>
                                    <p:anim calcmode="lin" valueType="num">
                                      <p:cBhvr>
                                        <p:cTn id="29" dur="500" fill="hold"/>
                                        <p:tgtEl>
                                          <p:spTgt spid="24"/>
                                        </p:tgtEl>
                                        <p:attrNameLst>
                                          <p:attrName>ppt_h</p:attrName>
                                        </p:attrNameLst>
                                      </p:cBhvr>
                                      <p:tavLst>
                                        <p:tav tm="0">
                                          <p:val>
                                            <p:strVal val="#ppt_h"/>
                                          </p:val>
                                        </p:tav>
                                        <p:tav tm="100000">
                                          <p:val>
                                            <p:strVal val="#ppt_h"/>
                                          </p:val>
                                        </p:tav>
                                      </p:tavLst>
                                    </p:anim>
                                  </p:childTnLst>
                                </p:cTn>
                              </p:par>
                            </p:childTnLst>
                          </p:cTn>
                        </p:par>
                        <p:par>
                          <p:cTn id="30" fill="hold">
                            <p:stCondLst>
                              <p:cond delay="3250"/>
                            </p:stCondLst>
                            <p:childTnLst>
                              <p:par>
                                <p:cTn id="31" presetID="42" presetClass="entr" presetSubtype="0" fill="hold" grpId="0" nodeType="after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1000"/>
                                        <p:tgtEl>
                                          <p:spTgt spid="27"/>
                                        </p:tgtEl>
                                      </p:cBhvr>
                                    </p:animEffect>
                                    <p:anim calcmode="lin" valueType="num">
                                      <p:cBhvr>
                                        <p:cTn id="34" dur="1000" fill="hold"/>
                                        <p:tgtEl>
                                          <p:spTgt spid="27"/>
                                        </p:tgtEl>
                                        <p:attrNameLst>
                                          <p:attrName>ppt_x</p:attrName>
                                        </p:attrNameLst>
                                      </p:cBhvr>
                                      <p:tavLst>
                                        <p:tav tm="0">
                                          <p:val>
                                            <p:strVal val="#ppt_x"/>
                                          </p:val>
                                        </p:tav>
                                        <p:tav tm="100000">
                                          <p:val>
                                            <p:strVal val="#ppt_x"/>
                                          </p:val>
                                        </p:tav>
                                      </p:tavLst>
                                    </p:anim>
                                    <p:anim calcmode="lin" valueType="num">
                                      <p:cBhvr>
                                        <p:cTn id="35"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1" grpId="0"/>
      <p:bldP spid="22" grpId="0" animBg="1"/>
      <p:bldP spid="8" grpId="0" animBg="1"/>
      <p:bldP spid="24" grpId="0" animBg="1"/>
      <p:bldP spid="27"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学习党章要</a:t>
            </a:r>
            <a:r>
              <a:rPr lang="zh-CN" altLang="en-US" dirty="0" smtClean="0">
                <a:cs typeface="+mn-ea"/>
                <a:sym typeface="+mn-lt"/>
              </a:rPr>
              <a:t>做到五个结合</a:t>
            </a:r>
            <a:endParaRPr lang="zh-CN" altLang="en-US" dirty="0">
              <a:cs typeface="+mn-ea"/>
              <a:sym typeface="+mn-lt"/>
            </a:endParaRPr>
          </a:p>
        </p:txBody>
      </p:sp>
      <p:grpSp>
        <p:nvGrpSpPr>
          <p:cNvPr id="2" name="组合 1"/>
          <p:cNvGrpSpPr/>
          <p:nvPr/>
        </p:nvGrpSpPr>
        <p:grpSpPr>
          <a:xfrm>
            <a:off x="5418921" y="1878020"/>
            <a:ext cx="6085247" cy="777340"/>
            <a:chOff x="5418921" y="2084848"/>
            <a:chExt cx="6085247" cy="777340"/>
          </a:xfrm>
        </p:grpSpPr>
        <p:sp>
          <p:nvSpPr>
            <p:cNvPr id="41" name="矩形 40"/>
            <p:cNvSpPr/>
            <p:nvPr/>
          </p:nvSpPr>
          <p:spPr>
            <a:xfrm>
              <a:off x="6213983" y="2084848"/>
              <a:ext cx="5290185" cy="777336"/>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要把学习党章同学习</a:t>
              </a:r>
              <a:r>
                <a:rPr lang="zh-CN" altLang="en-US" sz="2133" b="1" dirty="0">
                  <a:solidFill>
                    <a:srgbClr val="C00000"/>
                  </a:solidFill>
                  <a:cs typeface="+mn-ea"/>
                  <a:sym typeface="+mn-lt"/>
                </a:rPr>
                <a:t>党的</a:t>
              </a:r>
              <a:r>
                <a:rPr lang="zh-CN" altLang="en-US" sz="2133" b="1" dirty="0" smtClean="0">
                  <a:solidFill>
                    <a:srgbClr val="C00000"/>
                  </a:solidFill>
                  <a:cs typeface="+mn-ea"/>
                  <a:sym typeface="+mn-lt"/>
                </a:rPr>
                <a:t>十九大</a:t>
              </a:r>
              <a:r>
                <a:rPr lang="zh-CN" altLang="en-US" sz="2133" b="1" dirty="0">
                  <a:solidFill>
                    <a:srgbClr val="C00000"/>
                  </a:solidFill>
                  <a:cs typeface="+mn-ea"/>
                  <a:sym typeface="+mn-lt"/>
                </a:rPr>
                <a:t>精神</a:t>
              </a:r>
              <a:r>
                <a:rPr lang="zh-CN" altLang="en-US" sz="2133" b="1" dirty="0">
                  <a:solidFill>
                    <a:schemeClr val="tx1">
                      <a:lumMod val="75000"/>
                      <a:lumOff val="25000"/>
                    </a:schemeClr>
                  </a:solidFill>
                  <a:cs typeface="+mn-ea"/>
                  <a:sym typeface="+mn-lt"/>
                </a:rPr>
                <a:t>紧密结合起来；</a:t>
              </a:r>
            </a:p>
          </p:txBody>
        </p:sp>
        <p:sp>
          <p:nvSpPr>
            <p:cNvPr id="42" name="矩形 41"/>
            <p:cNvSpPr/>
            <p:nvPr/>
          </p:nvSpPr>
          <p:spPr>
            <a:xfrm>
              <a:off x="5418921" y="2084851"/>
              <a:ext cx="795063" cy="777337"/>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01</a:t>
              </a:r>
              <a:endParaRPr lang="zh-CN" altLang="en-US" sz="2133" b="1" dirty="0">
                <a:solidFill>
                  <a:schemeClr val="bg1"/>
                </a:solidFill>
                <a:latin typeface="+mj-ea"/>
                <a:ea typeface="+mj-ea"/>
                <a:cs typeface="+mn-ea"/>
                <a:sym typeface="+mn-lt"/>
              </a:endParaRPr>
            </a:p>
          </p:txBody>
        </p:sp>
      </p:grpSp>
      <p:grpSp>
        <p:nvGrpSpPr>
          <p:cNvPr id="4" name="组合 3"/>
          <p:cNvGrpSpPr/>
          <p:nvPr/>
        </p:nvGrpSpPr>
        <p:grpSpPr>
          <a:xfrm>
            <a:off x="5418921" y="2811545"/>
            <a:ext cx="6085248" cy="777338"/>
            <a:chOff x="5418921" y="2947442"/>
            <a:chExt cx="6085248" cy="777338"/>
          </a:xfrm>
        </p:grpSpPr>
        <p:sp>
          <p:nvSpPr>
            <p:cNvPr id="65" name="矩形 64"/>
            <p:cNvSpPr/>
            <p:nvPr/>
          </p:nvSpPr>
          <p:spPr>
            <a:xfrm>
              <a:off x="6213984" y="2947442"/>
              <a:ext cx="5290185" cy="777335"/>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同学</a:t>
              </a:r>
              <a:r>
                <a:rPr lang="zh-CN" altLang="en-US" sz="2133" b="1" dirty="0" smtClean="0">
                  <a:solidFill>
                    <a:schemeClr val="tx1">
                      <a:lumMod val="75000"/>
                      <a:lumOff val="25000"/>
                    </a:schemeClr>
                  </a:solidFill>
                  <a:cs typeface="+mn-ea"/>
                  <a:sym typeface="+mn-lt"/>
                </a:rPr>
                <a:t>习</a:t>
              </a:r>
              <a:r>
                <a:rPr lang="zh-CN" altLang="en-US" sz="2133" b="1" dirty="0" smtClean="0">
                  <a:solidFill>
                    <a:srgbClr val="C00000"/>
                  </a:solidFill>
                  <a:cs typeface="+mn-ea"/>
                  <a:sym typeface="+mn-lt"/>
                </a:rPr>
                <a:t>习近平新时代中</a:t>
              </a:r>
              <a:r>
                <a:rPr lang="zh-CN" altLang="en-US" sz="2133" b="1" dirty="0">
                  <a:solidFill>
                    <a:srgbClr val="C00000"/>
                  </a:solidFill>
                  <a:cs typeface="+mn-ea"/>
                  <a:sym typeface="+mn-lt"/>
                </a:rPr>
                <a:t>国特色社会主</a:t>
              </a:r>
              <a:r>
                <a:rPr lang="zh-CN" altLang="en-US" sz="2133" b="1" dirty="0" smtClean="0">
                  <a:solidFill>
                    <a:srgbClr val="C00000"/>
                  </a:solidFill>
                  <a:cs typeface="+mn-ea"/>
                  <a:sym typeface="+mn-lt"/>
                </a:rPr>
                <a:t>义思想</a:t>
              </a:r>
              <a:r>
                <a:rPr lang="zh-CN" altLang="en-US" sz="2133" b="1" dirty="0" smtClean="0">
                  <a:solidFill>
                    <a:schemeClr val="tx1">
                      <a:lumMod val="75000"/>
                      <a:lumOff val="25000"/>
                    </a:schemeClr>
                  </a:solidFill>
                  <a:cs typeface="+mn-ea"/>
                  <a:sym typeface="+mn-lt"/>
                </a:rPr>
                <a:t>紧</a:t>
              </a:r>
              <a:r>
                <a:rPr lang="zh-CN" altLang="en-US" sz="2133" b="1" dirty="0">
                  <a:solidFill>
                    <a:schemeClr val="tx1">
                      <a:lumMod val="75000"/>
                      <a:lumOff val="25000"/>
                    </a:schemeClr>
                  </a:solidFill>
                  <a:cs typeface="+mn-ea"/>
                  <a:sym typeface="+mn-lt"/>
                </a:rPr>
                <a:t>密结合起来；</a:t>
              </a:r>
            </a:p>
          </p:txBody>
        </p:sp>
        <p:sp>
          <p:nvSpPr>
            <p:cNvPr id="66" name="矩形 65"/>
            <p:cNvSpPr/>
            <p:nvPr/>
          </p:nvSpPr>
          <p:spPr>
            <a:xfrm>
              <a:off x="5418921" y="2947443"/>
              <a:ext cx="795063" cy="777337"/>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02</a:t>
              </a:r>
              <a:endParaRPr lang="zh-CN" altLang="en-US" sz="2133" b="1" dirty="0">
                <a:solidFill>
                  <a:schemeClr val="bg1"/>
                </a:solidFill>
                <a:latin typeface="+mj-ea"/>
                <a:ea typeface="+mj-ea"/>
                <a:cs typeface="+mn-ea"/>
                <a:sym typeface="+mn-lt"/>
              </a:endParaRPr>
            </a:p>
          </p:txBody>
        </p:sp>
      </p:grpSp>
      <p:grpSp>
        <p:nvGrpSpPr>
          <p:cNvPr id="5" name="组合 4"/>
          <p:cNvGrpSpPr/>
          <p:nvPr/>
        </p:nvGrpSpPr>
        <p:grpSpPr>
          <a:xfrm>
            <a:off x="5418921" y="3745068"/>
            <a:ext cx="6085248" cy="777338"/>
            <a:chOff x="5418921" y="3810034"/>
            <a:chExt cx="6085248" cy="777338"/>
          </a:xfrm>
        </p:grpSpPr>
        <p:sp>
          <p:nvSpPr>
            <p:cNvPr id="68" name="矩形 67"/>
            <p:cNvSpPr/>
            <p:nvPr/>
          </p:nvSpPr>
          <p:spPr>
            <a:xfrm>
              <a:off x="6213984" y="3810034"/>
              <a:ext cx="5290185" cy="777337"/>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a:t>
              </a:r>
              <a:r>
                <a:rPr lang="zh-CN" altLang="en-US" sz="2133" b="1" dirty="0">
                  <a:solidFill>
                    <a:srgbClr val="C00000"/>
                  </a:solidFill>
                  <a:cs typeface="+mn-ea"/>
                  <a:sym typeface="+mn-lt"/>
                </a:rPr>
                <a:t>党章的基本知识和领会精神实质</a:t>
              </a:r>
              <a:r>
                <a:rPr lang="zh-CN" altLang="en-US" sz="2133" b="1" dirty="0">
                  <a:solidFill>
                    <a:schemeClr val="tx1">
                      <a:lumMod val="75000"/>
                      <a:lumOff val="25000"/>
                    </a:schemeClr>
                  </a:solidFill>
                  <a:cs typeface="+mn-ea"/>
                  <a:sym typeface="+mn-lt"/>
                </a:rPr>
                <a:t>结合起来；</a:t>
              </a:r>
            </a:p>
          </p:txBody>
        </p:sp>
        <p:sp>
          <p:nvSpPr>
            <p:cNvPr id="69" name="矩形 68"/>
            <p:cNvSpPr/>
            <p:nvPr/>
          </p:nvSpPr>
          <p:spPr>
            <a:xfrm>
              <a:off x="5418921" y="3810035"/>
              <a:ext cx="795063" cy="777337"/>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03</a:t>
              </a:r>
              <a:endParaRPr lang="zh-CN" altLang="en-US" sz="2133" b="1" dirty="0">
                <a:solidFill>
                  <a:schemeClr val="bg1"/>
                </a:solidFill>
                <a:latin typeface="+mj-ea"/>
                <a:ea typeface="+mj-ea"/>
                <a:cs typeface="+mn-ea"/>
                <a:sym typeface="+mn-lt"/>
              </a:endParaRPr>
            </a:p>
          </p:txBody>
        </p:sp>
      </p:grpSp>
      <p:grpSp>
        <p:nvGrpSpPr>
          <p:cNvPr id="6" name="组合 5"/>
          <p:cNvGrpSpPr/>
          <p:nvPr/>
        </p:nvGrpSpPr>
        <p:grpSpPr>
          <a:xfrm>
            <a:off x="5418921" y="4678591"/>
            <a:ext cx="6085248" cy="777340"/>
            <a:chOff x="5418921" y="4672627"/>
            <a:chExt cx="6085248" cy="777340"/>
          </a:xfrm>
        </p:grpSpPr>
        <p:sp>
          <p:nvSpPr>
            <p:cNvPr id="71" name="矩形 70"/>
            <p:cNvSpPr/>
            <p:nvPr/>
          </p:nvSpPr>
          <p:spPr>
            <a:xfrm>
              <a:off x="6213984" y="4672627"/>
              <a:ext cx="5290185" cy="777340"/>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a:t>
              </a:r>
              <a:r>
                <a:rPr lang="zh-CN" altLang="en-US" sz="2133" b="1" dirty="0">
                  <a:solidFill>
                    <a:srgbClr val="C00000"/>
                  </a:solidFill>
                  <a:cs typeface="+mn-ea"/>
                  <a:sym typeface="+mn-lt"/>
                </a:rPr>
                <a:t>党章和学习其他党内法规</a:t>
              </a:r>
              <a:r>
                <a:rPr lang="zh-CN" altLang="en-US" sz="2133" b="1" dirty="0">
                  <a:solidFill>
                    <a:schemeClr val="tx1">
                      <a:lumMod val="75000"/>
                      <a:lumOff val="25000"/>
                    </a:schemeClr>
                  </a:solidFill>
                  <a:cs typeface="+mn-ea"/>
                  <a:sym typeface="+mn-lt"/>
                </a:rPr>
                <a:t>相结</a:t>
              </a:r>
              <a:r>
                <a:rPr lang="zh-CN" altLang="en-US" sz="2133" b="1" dirty="0" smtClean="0">
                  <a:solidFill>
                    <a:schemeClr val="tx1">
                      <a:lumMod val="75000"/>
                      <a:lumOff val="25000"/>
                    </a:schemeClr>
                  </a:solidFill>
                  <a:cs typeface="+mn-ea"/>
                  <a:sym typeface="+mn-lt"/>
                </a:rPr>
                <a:t>合</a:t>
              </a:r>
              <a:endParaRPr lang="zh-CN" altLang="en-US" sz="2133" b="1" dirty="0">
                <a:solidFill>
                  <a:schemeClr val="tx1">
                    <a:lumMod val="75000"/>
                    <a:lumOff val="25000"/>
                  </a:schemeClr>
                </a:solidFill>
                <a:cs typeface="+mn-ea"/>
                <a:sym typeface="+mn-lt"/>
              </a:endParaRPr>
            </a:p>
          </p:txBody>
        </p:sp>
        <p:sp>
          <p:nvSpPr>
            <p:cNvPr id="72" name="矩形 71"/>
            <p:cNvSpPr/>
            <p:nvPr/>
          </p:nvSpPr>
          <p:spPr>
            <a:xfrm>
              <a:off x="5418921" y="4672629"/>
              <a:ext cx="795063" cy="777338"/>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04</a:t>
              </a:r>
              <a:endParaRPr lang="zh-CN" altLang="en-US" sz="2133" b="1" dirty="0">
                <a:solidFill>
                  <a:schemeClr val="bg1"/>
                </a:solidFill>
                <a:latin typeface="+mj-ea"/>
                <a:ea typeface="+mj-ea"/>
                <a:cs typeface="+mn-ea"/>
                <a:sym typeface="+mn-lt"/>
              </a:endParaRPr>
            </a:p>
          </p:txBody>
        </p:sp>
      </p:grpSp>
      <p:grpSp>
        <p:nvGrpSpPr>
          <p:cNvPr id="7" name="组合 6"/>
          <p:cNvGrpSpPr/>
          <p:nvPr/>
        </p:nvGrpSpPr>
        <p:grpSpPr>
          <a:xfrm>
            <a:off x="5418921" y="5612115"/>
            <a:ext cx="6085248" cy="777338"/>
            <a:chOff x="5418921" y="5612115"/>
            <a:chExt cx="6085248" cy="777338"/>
          </a:xfrm>
        </p:grpSpPr>
        <p:sp>
          <p:nvSpPr>
            <p:cNvPr id="74" name="矩形 73"/>
            <p:cNvSpPr/>
            <p:nvPr/>
          </p:nvSpPr>
          <p:spPr>
            <a:xfrm>
              <a:off x="6213984" y="5612115"/>
              <a:ext cx="5290185" cy="777338"/>
            </a:xfrm>
            <a:prstGeom prst="rect">
              <a:avLst/>
            </a:prstGeom>
            <a:ln>
              <a:solidFill>
                <a:srgbClr val="C00000"/>
              </a:solidFill>
            </a:ln>
          </p:spPr>
          <p:txBody>
            <a:bodyPr wrap="square" anchor="ctr" anchorCtr="1">
              <a:noAutofit/>
            </a:bodyPr>
            <a:lstStyle/>
            <a:p>
              <a:pPr algn="just"/>
              <a:r>
                <a:rPr lang="zh-CN" altLang="en-US" sz="2133" b="1" dirty="0">
                  <a:solidFill>
                    <a:schemeClr val="tx1">
                      <a:lumMod val="75000"/>
                      <a:lumOff val="25000"/>
                    </a:schemeClr>
                  </a:solidFill>
                  <a:cs typeface="+mn-ea"/>
                  <a:sym typeface="+mn-lt"/>
                </a:rPr>
                <a:t>要把学习</a:t>
              </a:r>
              <a:r>
                <a:rPr lang="zh-CN" altLang="en-US" sz="2133" b="1" dirty="0">
                  <a:solidFill>
                    <a:srgbClr val="C00000"/>
                  </a:solidFill>
                  <a:cs typeface="+mn-ea"/>
                  <a:sym typeface="+mn-lt"/>
                </a:rPr>
                <a:t>贯彻党章和工作实际</a:t>
              </a:r>
              <a:r>
                <a:rPr lang="zh-CN" altLang="en-US" sz="2133" b="1" dirty="0">
                  <a:solidFill>
                    <a:schemeClr val="tx1">
                      <a:lumMod val="75000"/>
                      <a:lumOff val="25000"/>
                    </a:schemeClr>
                  </a:solidFill>
                  <a:cs typeface="+mn-ea"/>
                  <a:sym typeface="+mn-lt"/>
                </a:rPr>
                <a:t>相结合。</a:t>
              </a:r>
            </a:p>
          </p:txBody>
        </p:sp>
        <p:sp>
          <p:nvSpPr>
            <p:cNvPr id="75" name="矩形 74"/>
            <p:cNvSpPr/>
            <p:nvPr/>
          </p:nvSpPr>
          <p:spPr>
            <a:xfrm>
              <a:off x="5418921" y="5612115"/>
              <a:ext cx="795063" cy="777338"/>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solidFill>
                    <a:schemeClr val="bg1"/>
                  </a:solidFill>
                  <a:latin typeface="+mj-ea"/>
                  <a:ea typeface="+mj-ea"/>
                  <a:cs typeface="+mn-ea"/>
                  <a:sym typeface="+mn-lt"/>
                </a:rPr>
                <a:t>05</a:t>
              </a:r>
              <a:endParaRPr lang="zh-CN" altLang="en-US" sz="2133" b="1" dirty="0">
                <a:solidFill>
                  <a:schemeClr val="bg1"/>
                </a:solidFill>
                <a:latin typeface="+mj-ea"/>
                <a:ea typeface="+mj-ea"/>
                <a:cs typeface="+mn-ea"/>
                <a:sym typeface="+mn-lt"/>
              </a:endParaRPr>
            </a:p>
          </p:txBody>
        </p:sp>
      </p:grpSp>
      <p:sp>
        <p:nvSpPr>
          <p:cNvPr id="30" name="矩形 29"/>
          <p:cNvSpPr/>
          <p:nvPr/>
        </p:nvSpPr>
        <p:spPr>
          <a:xfrm>
            <a:off x="746804" y="5036115"/>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cs typeface="+mn-ea"/>
                <a:sym typeface="+mn-lt"/>
              </a:rPr>
              <a:t>做到五个结合</a:t>
            </a:r>
          </a:p>
        </p:txBody>
      </p:sp>
      <p:grpSp>
        <p:nvGrpSpPr>
          <p:cNvPr id="8" name="组合 7"/>
          <p:cNvGrpSpPr/>
          <p:nvPr/>
        </p:nvGrpSpPr>
        <p:grpSpPr>
          <a:xfrm>
            <a:off x="-127485" y="2811545"/>
            <a:ext cx="4635909" cy="2211314"/>
            <a:chOff x="335360" y="2430527"/>
            <a:chExt cx="4635909" cy="2211314"/>
          </a:xfrm>
        </p:grpSpPr>
        <p:sp>
          <p:nvSpPr>
            <p:cNvPr id="22" name="TextBox 21"/>
            <p:cNvSpPr txBox="1"/>
            <p:nvPr/>
          </p:nvSpPr>
          <p:spPr>
            <a:xfrm>
              <a:off x="335360" y="3663112"/>
              <a:ext cx="4635909" cy="978729"/>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20" name="组合 19"/>
            <p:cNvGrpSpPr/>
            <p:nvPr/>
          </p:nvGrpSpPr>
          <p:grpSpPr>
            <a:xfrm>
              <a:off x="1121712" y="2430527"/>
              <a:ext cx="2566372" cy="1521577"/>
              <a:chOff x="814180" y="2503441"/>
              <a:chExt cx="2566372" cy="1521577"/>
            </a:xfrm>
          </p:grpSpPr>
          <p:pic>
            <p:nvPicPr>
              <p:cNvPr id="21" name="图片 20"/>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814180" y="2503441"/>
                <a:ext cx="2566372" cy="1521577"/>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803829" y="2884459"/>
                <a:ext cx="726085" cy="759541"/>
              </a:xfrm>
              <a:prstGeom prst="rect">
                <a:avLst/>
              </a:prstGeom>
            </p:spPr>
          </p:pic>
        </p:grpSp>
      </p:grpSp>
    </p:spTree>
    <p:extLst>
      <p:ext uri="{BB962C8B-B14F-4D97-AF65-F5344CB8AC3E}">
        <p14:creationId xmlns:p14="http://schemas.microsoft.com/office/powerpoint/2010/main" xmlns="" val="352161914"/>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inVertical)">
                                      <p:cBhvr>
                                        <p:cTn id="11" dur="500"/>
                                        <p:tgtEl>
                                          <p:spTgt spid="30"/>
                                        </p:tgtEl>
                                      </p:cBhvr>
                                    </p:animEffect>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par>
                          <p:cTn id="17" fill="hold">
                            <p:stCondLst>
                              <p:cond delay="15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2000"/>
                            </p:stCondLst>
                            <p:childTnLst>
                              <p:par>
                                <p:cTn id="23" presetID="2" presetClass="entr" presetSubtype="4" fill="hold" nodeType="after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2" presetClass="entr" presetSubtype="4"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par>
                          <p:cTn id="32" fill="hold">
                            <p:stCondLst>
                              <p:cond delay="3000"/>
                            </p:stCondLst>
                            <p:childTnLst>
                              <p:par>
                                <p:cTn id="33" presetID="2" presetClass="entr" presetSubtype="4"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学习党章要加强五个修养</a:t>
            </a:r>
          </a:p>
        </p:txBody>
      </p:sp>
      <p:sp>
        <p:nvSpPr>
          <p:cNvPr id="17" name="矩形 16"/>
          <p:cNvSpPr/>
          <p:nvPr/>
        </p:nvSpPr>
        <p:spPr>
          <a:xfrm>
            <a:off x="934593" y="5154684"/>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solidFill>
                  <a:schemeClr val="bg1"/>
                </a:solidFill>
                <a:cs typeface="+mn-ea"/>
                <a:sym typeface="+mn-lt"/>
              </a:rPr>
              <a:t>加强五个修养</a:t>
            </a:r>
          </a:p>
        </p:txBody>
      </p:sp>
      <p:grpSp>
        <p:nvGrpSpPr>
          <p:cNvPr id="8" name="组合 7"/>
          <p:cNvGrpSpPr/>
          <p:nvPr/>
        </p:nvGrpSpPr>
        <p:grpSpPr>
          <a:xfrm>
            <a:off x="6480128" y="2063190"/>
            <a:ext cx="4800448" cy="667693"/>
            <a:chOff x="6480128" y="2344650"/>
            <a:chExt cx="4800448" cy="667693"/>
          </a:xfrm>
        </p:grpSpPr>
        <p:sp>
          <p:nvSpPr>
            <p:cNvPr id="6" name="矩形 5"/>
            <p:cNvSpPr/>
            <p:nvPr/>
          </p:nvSpPr>
          <p:spPr>
            <a:xfrm>
              <a:off x="7248128" y="234465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理论</a:t>
              </a:r>
              <a:r>
                <a:rPr lang="zh-CN" altLang="en-US" sz="3200" b="1" spc="400" dirty="0">
                  <a:solidFill>
                    <a:schemeClr val="tx1">
                      <a:lumMod val="75000"/>
                      <a:lumOff val="25000"/>
                    </a:schemeClr>
                  </a:solidFill>
                  <a:cs typeface="+mn-ea"/>
                  <a:sym typeface="+mn-lt"/>
                </a:rPr>
                <a:t>修养</a:t>
              </a:r>
            </a:p>
          </p:txBody>
        </p:sp>
        <p:sp>
          <p:nvSpPr>
            <p:cNvPr id="2" name="矩形 1"/>
            <p:cNvSpPr/>
            <p:nvPr/>
          </p:nvSpPr>
          <p:spPr>
            <a:xfrm>
              <a:off x="6480128" y="2344650"/>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01</a:t>
              </a:r>
              <a:endParaRPr lang="zh-CN" altLang="en-US" sz="2667" b="1" dirty="0">
                <a:solidFill>
                  <a:schemeClr val="bg1"/>
                </a:solidFill>
                <a:latin typeface="+mj-ea"/>
                <a:ea typeface="+mj-ea"/>
                <a:cs typeface="+mn-ea"/>
                <a:sym typeface="+mn-lt"/>
              </a:endParaRPr>
            </a:p>
          </p:txBody>
        </p:sp>
      </p:grpSp>
      <p:grpSp>
        <p:nvGrpSpPr>
          <p:cNvPr id="11" name="组合 10"/>
          <p:cNvGrpSpPr/>
          <p:nvPr/>
        </p:nvGrpSpPr>
        <p:grpSpPr>
          <a:xfrm>
            <a:off x="6480128" y="2908063"/>
            <a:ext cx="4800448" cy="667693"/>
            <a:chOff x="6480128" y="3064730"/>
            <a:chExt cx="4800448" cy="667693"/>
          </a:xfrm>
        </p:grpSpPr>
        <p:sp>
          <p:nvSpPr>
            <p:cNvPr id="19" name="矩形 18"/>
            <p:cNvSpPr/>
            <p:nvPr/>
          </p:nvSpPr>
          <p:spPr>
            <a:xfrm>
              <a:off x="7248128" y="306473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政治</a:t>
              </a:r>
              <a:r>
                <a:rPr lang="zh-CN" altLang="en-US" sz="3200" b="1" spc="400" dirty="0">
                  <a:solidFill>
                    <a:schemeClr val="tx1">
                      <a:lumMod val="75000"/>
                      <a:lumOff val="25000"/>
                    </a:schemeClr>
                  </a:solidFill>
                  <a:cs typeface="+mn-ea"/>
                  <a:sym typeface="+mn-lt"/>
                </a:rPr>
                <a:t>修养</a:t>
              </a:r>
            </a:p>
          </p:txBody>
        </p:sp>
        <p:sp>
          <p:nvSpPr>
            <p:cNvPr id="31" name="矩形 30"/>
            <p:cNvSpPr/>
            <p:nvPr/>
          </p:nvSpPr>
          <p:spPr>
            <a:xfrm>
              <a:off x="6480128" y="3064730"/>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02</a:t>
              </a:r>
              <a:endParaRPr lang="zh-CN" altLang="en-US" sz="2667" b="1" dirty="0">
                <a:solidFill>
                  <a:schemeClr val="bg1"/>
                </a:solidFill>
                <a:latin typeface="+mj-ea"/>
                <a:ea typeface="+mj-ea"/>
                <a:cs typeface="+mn-ea"/>
                <a:sym typeface="+mn-lt"/>
              </a:endParaRPr>
            </a:p>
          </p:txBody>
        </p:sp>
      </p:grpSp>
      <p:grpSp>
        <p:nvGrpSpPr>
          <p:cNvPr id="12" name="组合 11"/>
          <p:cNvGrpSpPr/>
          <p:nvPr/>
        </p:nvGrpSpPr>
        <p:grpSpPr>
          <a:xfrm>
            <a:off x="6480128" y="3752936"/>
            <a:ext cx="4800448" cy="667693"/>
            <a:chOff x="6480128" y="3784811"/>
            <a:chExt cx="4800448" cy="667693"/>
          </a:xfrm>
        </p:grpSpPr>
        <p:sp>
          <p:nvSpPr>
            <p:cNvPr id="20" name="矩形 19"/>
            <p:cNvSpPr/>
            <p:nvPr/>
          </p:nvSpPr>
          <p:spPr>
            <a:xfrm>
              <a:off x="7248128" y="3784811"/>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道德</a:t>
              </a:r>
              <a:r>
                <a:rPr lang="zh-CN" altLang="en-US" sz="3200" b="1" spc="400" dirty="0">
                  <a:solidFill>
                    <a:schemeClr val="tx1">
                      <a:lumMod val="75000"/>
                      <a:lumOff val="25000"/>
                    </a:schemeClr>
                  </a:solidFill>
                  <a:cs typeface="+mn-ea"/>
                  <a:sym typeface="+mn-lt"/>
                </a:rPr>
                <a:t>修养</a:t>
              </a:r>
            </a:p>
          </p:txBody>
        </p:sp>
        <p:sp>
          <p:nvSpPr>
            <p:cNvPr id="32" name="矩形 31"/>
            <p:cNvSpPr/>
            <p:nvPr/>
          </p:nvSpPr>
          <p:spPr>
            <a:xfrm>
              <a:off x="6480128" y="3784811"/>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03</a:t>
              </a:r>
              <a:endParaRPr lang="zh-CN" altLang="en-US" sz="2667" b="1" dirty="0">
                <a:solidFill>
                  <a:schemeClr val="bg1"/>
                </a:solidFill>
                <a:latin typeface="+mj-ea"/>
                <a:ea typeface="+mj-ea"/>
                <a:cs typeface="+mn-ea"/>
                <a:sym typeface="+mn-lt"/>
              </a:endParaRPr>
            </a:p>
          </p:txBody>
        </p:sp>
      </p:grpSp>
      <p:grpSp>
        <p:nvGrpSpPr>
          <p:cNvPr id="13" name="组合 12"/>
          <p:cNvGrpSpPr/>
          <p:nvPr/>
        </p:nvGrpSpPr>
        <p:grpSpPr>
          <a:xfrm>
            <a:off x="6480128" y="4597810"/>
            <a:ext cx="4800448" cy="667693"/>
            <a:chOff x="6480128" y="4504890"/>
            <a:chExt cx="4800448" cy="667693"/>
          </a:xfrm>
        </p:grpSpPr>
        <p:sp>
          <p:nvSpPr>
            <p:cNvPr id="21" name="矩形 20"/>
            <p:cNvSpPr/>
            <p:nvPr/>
          </p:nvSpPr>
          <p:spPr>
            <a:xfrm>
              <a:off x="7248128" y="450489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纪律</a:t>
              </a:r>
              <a:r>
                <a:rPr lang="zh-CN" altLang="en-US" sz="3200" b="1" spc="400" dirty="0">
                  <a:solidFill>
                    <a:schemeClr val="tx1">
                      <a:lumMod val="75000"/>
                      <a:lumOff val="25000"/>
                    </a:schemeClr>
                  </a:solidFill>
                  <a:cs typeface="+mn-ea"/>
                  <a:sym typeface="+mn-lt"/>
                </a:rPr>
                <a:t>修养</a:t>
              </a:r>
            </a:p>
          </p:txBody>
        </p:sp>
        <p:sp>
          <p:nvSpPr>
            <p:cNvPr id="33" name="矩形 32"/>
            <p:cNvSpPr/>
            <p:nvPr/>
          </p:nvSpPr>
          <p:spPr>
            <a:xfrm>
              <a:off x="6480128" y="4504891"/>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04</a:t>
              </a:r>
              <a:endParaRPr lang="zh-CN" altLang="en-US" sz="2667" b="1" dirty="0">
                <a:solidFill>
                  <a:schemeClr val="bg1"/>
                </a:solidFill>
                <a:latin typeface="+mj-ea"/>
                <a:ea typeface="+mj-ea"/>
                <a:cs typeface="+mn-ea"/>
                <a:sym typeface="+mn-lt"/>
              </a:endParaRPr>
            </a:p>
          </p:txBody>
        </p:sp>
      </p:grpSp>
      <p:grpSp>
        <p:nvGrpSpPr>
          <p:cNvPr id="14" name="组合 13"/>
          <p:cNvGrpSpPr/>
          <p:nvPr/>
        </p:nvGrpSpPr>
        <p:grpSpPr>
          <a:xfrm>
            <a:off x="6480128" y="5442684"/>
            <a:ext cx="4800448" cy="667693"/>
            <a:chOff x="6480128" y="5224970"/>
            <a:chExt cx="4800448" cy="667693"/>
          </a:xfrm>
        </p:grpSpPr>
        <p:sp>
          <p:nvSpPr>
            <p:cNvPr id="30" name="矩形 29"/>
            <p:cNvSpPr/>
            <p:nvPr/>
          </p:nvSpPr>
          <p:spPr>
            <a:xfrm>
              <a:off x="7248128" y="5224970"/>
              <a:ext cx="4032448" cy="667693"/>
            </a:xfrm>
            <a:prstGeom prst="rect">
              <a:avLst/>
            </a:prstGeom>
            <a:noFill/>
            <a:ln>
              <a:solidFill>
                <a:srgbClr val="C00000"/>
              </a:solidFill>
            </a:ln>
            <a:effectLst/>
          </p:spPr>
          <p:txBody>
            <a:bodyPr wrap="square" anchor="ctr" anchorCtr="1">
              <a:noAutofit/>
            </a:bodyPr>
            <a:lstStyle/>
            <a:p>
              <a:pPr algn="ctr"/>
              <a:r>
                <a:rPr lang="zh-CN" altLang="en-US" sz="3200" b="1" spc="400" dirty="0">
                  <a:solidFill>
                    <a:schemeClr val="tx1">
                      <a:lumMod val="75000"/>
                      <a:lumOff val="25000"/>
                    </a:schemeClr>
                  </a:solidFill>
                  <a:cs typeface="+mn-ea"/>
                  <a:sym typeface="+mn-lt"/>
                </a:rPr>
                <a:t>加强</a:t>
              </a:r>
              <a:r>
                <a:rPr lang="zh-CN" altLang="en-US" sz="3200" b="1" spc="400" dirty="0">
                  <a:solidFill>
                    <a:srgbClr val="C00000"/>
                  </a:solidFill>
                  <a:cs typeface="+mn-ea"/>
                  <a:sym typeface="+mn-lt"/>
                </a:rPr>
                <a:t>作风</a:t>
              </a:r>
              <a:r>
                <a:rPr lang="zh-CN" altLang="en-US" sz="3200" b="1" spc="400" dirty="0">
                  <a:solidFill>
                    <a:schemeClr val="tx1">
                      <a:lumMod val="75000"/>
                      <a:lumOff val="25000"/>
                    </a:schemeClr>
                  </a:solidFill>
                  <a:cs typeface="+mn-ea"/>
                  <a:sym typeface="+mn-lt"/>
                </a:rPr>
                <a:t>修养</a:t>
              </a:r>
            </a:p>
          </p:txBody>
        </p:sp>
        <p:sp>
          <p:nvSpPr>
            <p:cNvPr id="34" name="矩形 33"/>
            <p:cNvSpPr/>
            <p:nvPr/>
          </p:nvSpPr>
          <p:spPr>
            <a:xfrm>
              <a:off x="6480128" y="5224971"/>
              <a:ext cx="768000" cy="667692"/>
            </a:xfrm>
            <a:prstGeom prst="rect">
              <a:avLst/>
            </a:prstGeom>
            <a:solidFill>
              <a:srgbClr val="C00000"/>
            </a:solidFill>
            <a:ln w="19050">
              <a:solidFill>
                <a:srgbClr val="C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667" b="1" dirty="0">
                  <a:solidFill>
                    <a:schemeClr val="bg1"/>
                  </a:solidFill>
                  <a:latin typeface="+mj-ea"/>
                  <a:ea typeface="+mj-ea"/>
                  <a:cs typeface="+mn-ea"/>
                  <a:sym typeface="+mn-lt"/>
                </a:rPr>
                <a:t>05</a:t>
              </a:r>
              <a:endParaRPr lang="zh-CN" altLang="en-US" sz="2667" b="1" dirty="0">
                <a:solidFill>
                  <a:schemeClr val="bg1"/>
                </a:solidFill>
                <a:latin typeface="+mj-ea"/>
                <a:ea typeface="+mj-ea"/>
                <a:cs typeface="+mn-ea"/>
                <a:sym typeface="+mn-lt"/>
              </a:endParaRPr>
            </a:p>
          </p:txBody>
        </p:sp>
      </p:grpSp>
      <p:grpSp>
        <p:nvGrpSpPr>
          <p:cNvPr id="15" name="组合 14"/>
          <p:cNvGrpSpPr/>
          <p:nvPr/>
        </p:nvGrpSpPr>
        <p:grpSpPr>
          <a:xfrm>
            <a:off x="0" y="2908063"/>
            <a:ext cx="4635909" cy="2206645"/>
            <a:chOff x="335360" y="2435196"/>
            <a:chExt cx="4635909" cy="2206645"/>
          </a:xfrm>
        </p:grpSpPr>
        <p:sp>
          <p:nvSpPr>
            <p:cNvPr id="22" name="TextBox 21"/>
            <p:cNvSpPr txBox="1"/>
            <p:nvPr/>
          </p:nvSpPr>
          <p:spPr>
            <a:xfrm>
              <a:off x="335360" y="3663112"/>
              <a:ext cx="4635909" cy="978729"/>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23" name="组合 22"/>
            <p:cNvGrpSpPr/>
            <p:nvPr/>
          </p:nvGrpSpPr>
          <p:grpSpPr>
            <a:xfrm>
              <a:off x="1094988" y="2435196"/>
              <a:ext cx="2566372" cy="1521577"/>
              <a:chOff x="787456" y="2508110"/>
              <a:chExt cx="2566372" cy="1521577"/>
            </a:xfrm>
          </p:grpSpPr>
          <p:pic>
            <p:nvPicPr>
              <p:cNvPr id="24" name="图片 23"/>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87456" y="2508110"/>
                <a:ext cx="2566372" cy="1521577"/>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777105" y="2889128"/>
                <a:ext cx="726085" cy="759541"/>
              </a:xfrm>
              <a:prstGeom prst="rect">
                <a:avLst/>
              </a:prstGeom>
            </p:spPr>
          </p:pic>
        </p:grpSp>
      </p:grpSp>
    </p:spTree>
    <p:extLst>
      <p:ext uri="{BB962C8B-B14F-4D97-AF65-F5344CB8AC3E}">
        <p14:creationId xmlns:p14="http://schemas.microsoft.com/office/powerpoint/2010/main" xmlns="" val="648237741"/>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barn(inVertical)">
                                      <p:cBhvr>
                                        <p:cTn id="11" dur="500"/>
                                        <p:tgtEl>
                                          <p:spTgt spid="17"/>
                                        </p:tgtEl>
                                      </p:cBhvr>
                                    </p:animEffect>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1+#ppt_w/2"/>
                                          </p:val>
                                        </p:tav>
                                        <p:tav tm="100000">
                                          <p:val>
                                            <p:strVal val="#ppt_x"/>
                                          </p:val>
                                        </p:tav>
                                      </p:tavLst>
                                    </p:anim>
                                    <p:anim calcmode="lin" valueType="num">
                                      <p:cBhvr additive="base">
                                        <p:cTn id="26" dur="500" fill="hold"/>
                                        <p:tgtEl>
                                          <p:spTgt spid="1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1+#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1+#ppt_w/2"/>
                                          </p:val>
                                        </p:tav>
                                        <p:tav tm="100000">
                                          <p:val>
                                            <p:strVal val="#ppt_x"/>
                                          </p:val>
                                        </p:tav>
                                      </p:tavLst>
                                    </p:anim>
                                    <p:anim calcmode="lin" valueType="num">
                                      <p:cBhvr additive="base">
                                        <p:cTn id="36"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746804" y="5036115"/>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要全面掌握党章基本内容</a:t>
            </a:r>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要全面掌握党章基本内容</a:t>
            </a:r>
          </a:p>
        </p:txBody>
      </p:sp>
      <p:sp>
        <p:nvSpPr>
          <p:cNvPr id="4" name="矩形 3"/>
          <p:cNvSpPr/>
          <p:nvPr/>
        </p:nvSpPr>
        <p:spPr>
          <a:xfrm>
            <a:off x="5377868" y="3058747"/>
            <a:ext cx="6428115" cy="2111091"/>
          </a:xfrm>
          <a:prstGeom prst="rect">
            <a:avLst/>
          </a:prstGeom>
        </p:spPr>
        <p:txBody>
          <a:bodyPr wrap="square">
            <a:spAutoFit/>
          </a:bodyPr>
          <a:lstStyle/>
          <a:p>
            <a:pPr>
              <a:lnSpc>
                <a:spcPct val="120000"/>
              </a:lnSpc>
            </a:pPr>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对党的性质、宗旨、指导思想、奋斗纲领和重大方针政策作出了明确规定，对党员权利和义务作出了明确规定，对党的制度和各级党组织的行为规范作出了明确规定，对党的各级领导干部的基本条件作出了明确规定，对党的纪律作出了明确规定。</a:t>
            </a:r>
            <a:endParaRPr lang="en-US" altLang="zh-CN" sz="2133" b="1" dirty="0">
              <a:solidFill>
                <a:schemeClr val="tx1">
                  <a:lumMod val="75000"/>
                  <a:lumOff val="25000"/>
                </a:schemeClr>
              </a:solidFill>
              <a:cs typeface="+mn-ea"/>
              <a:sym typeface="+mn-lt"/>
            </a:endParaRPr>
          </a:p>
        </p:txBody>
      </p:sp>
      <p:sp>
        <p:nvSpPr>
          <p:cNvPr id="11" name="矩形 10"/>
          <p:cNvSpPr/>
          <p:nvPr/>
        </p:nvSpPr>
        <p:spPr>
          <a:xfrm>
            <a:off x="5205763" y="2266547"/>
            <a:ext cx="6772327" cy="3345568"/>
          </a:xfrm>
          <a:prstGeom prst="rect">
            <a:avLst/>
          </a:prstGeom>
          <a:noFill/>
          <a:ln w="19050">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p:cNvGrpSpPr/>
          <p:nvPr/>
        </p:nvGrpSpPr>
        <p:grpSpPr>
          <a:xfrm>
            <a:off x="-127485" y="2657461"/>
            <a:ext cx="4635909" cy="2133792"/>
            <a:chOff x="335360" y="2431683"/>
            <a:chExt cx="4635909" cy="2133792"/>
          </a:xfrm>
        </p:grpSpPr>
        <p:sp>
          <p:nvSpPr>
            <p:cNvPr id="22" name="TextBox 21"/>
            <p:cNvSpPr txBox="1"/>
            <p:nvPr/>
          </p:nvSpPr>
          <p:spPr>
            <a:xfrm>
              <a:off x="335360" y="3663112"/>
              <a:ext cx="4635909" cy="902363"/>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9" name="组合 8"/>
            <p:cNvGrpSpPr/>
            <p:nvPr/>
          </p:nvGrpSpPr>
          <p:grpSpPr>
            <a:xfrm>
              <a:off x="1121712" y="2431683"/>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5205763" y="2251854"/>
            <a:ext cx="6772326" cy="609398"/>
          </a:xfrm>
          <a:prstGeom prst="rect">
            <a:avLst/>
          </a:prstGeom>
          <a:solidFill>
            <a:srgbClr val="C00000"/>
          </a:solidFill>
          <a:ln cmpd="sng">
            <a:solidFill>
              <a:srgbClr val="C00000"/>
            </a:solidFill>
          </a:ln>
        </p:spPr>
        <p:txBody>
          <a:bodyPr wrap="square">
            <a:spAutoFit/>
          </a:bodyPr>
          <a:lstStyle/>
          <a:p>
            <a:pPr algn="ctr">
              <a:lnSpc>
                <a:spcPct val="120000"/>
              </a:lnSpc>
            </a:pPr>
            <a:r>
              <a:rPr lang="zh-CN" altLang="en-US" sz="2800" b="1" dirty="0">
                <a:solidFill>
                  <a:schemeClr val="bg1"/>
                </a:solidFill>
                <a:cs typeface="+mn-ea"/>
                <a:sym typeface="+mn-lt"/>
              </a:rPr>
              <a:t>全党同志都要全面了解和掌握</a:t>
            </a:r>
          </a:p>
        </p:txBody>
      </p:sp>
    </p:spTree>
    <p:extLst>
      <p:ext uri="{BB962C8B-B14F-4D97-AF65-F5344CB8AC3E}">
        <p14:creationId xmlns:p14="http://schemas.microsoft.com/office/powerpoint/2010/main" xmlns="" val="84181346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par>
                          <p:cTn id="16" fill="hold">
                            <p:stCondLst>
                              <p:cond delay="1500"/>
                            </p:stCondLst>
                            <p:childTnLst>
                              <p:par>
                                <p:cTn id="17" presetID="21"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750"/>
                                        <p:tgtEl>
                                          <p:spTgt spid="11"/>
                                        </p:tgtEl>
                                      </p:cBhvr>
                                    </p:animEffect>
                                  </p:childTnLst>
                                </p:cTn>
                              </p:par>
                            </p:childTnLst>
                          </p:cTn>
                        </p:par>
                        <p:par>
                          <p:cTn id="20" fill="hold">
                            <p:stCondLst>
                              <p:cond delay="225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11" grpId="0" animBg="1"/>
      <p:bldP spid="1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30465" y="4997718"/>
            <a:ext cx="4080000" cy="576000"/>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要严格遵守党章各项规定</a:t>
            </a:r>
          </a:p>
        </p:txBody>
      </p:sp>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a:cs typeface="+mn-ea"/>
                <a:sym typeface="+mn-lt"/>
              </a:rPr>
              <a:t>要严格遵守党章各项规定</a:t>
            </a:r>
          </a:p>
        </p:txBody>
      </p:sp>
      <p:sp>
        <p:nvSpPr>
          <p:cNvPr id="10" name="矩形 9"/>
          <p:cNvSpPr/>
          <p:nvPr/>
        </p:nvSpPr>
        <p:spPr>
          <a:xfrm>
            <a:off x="4880352" y="2251854"/>
            <a:ext cx="7097737" cy="564835"/>
          </a:xfrm>
          <a:prstGeom prst="rect">
            <a:avLst/>
          </a:prstGeom>
          <a:solidFill>
            <a:srgbClr val="C00000"/>
          </a:solidFill>
          <a:ln cmpd="sng">
            <a:solidFill>
              <a:srgbClr val="C00000"/>
            </a:solidFill>
          </a:ln>
        </p:spPr>
        <p:txBody>
          <a:bodyPr wrap="square">
            <a:spAutoFit/>
          </a:bodyPr>
          <a:lstStyle/>
          <a:p>
            <a:pPr>
              <a:lnSpc>
                <a:spcPct val="120000"/>
              </a:lnSpc>
            </a:pPr>
            <a:r>
              <a:rPr lang="zh-CN" altLang="en-US" sz="2800" b="1" dirty="0">
                <a:solidFill>
                  <a:schemeClr val="bg1"/>
                </a:solidFill>
                <a:cs typeface="+mn-ea"/>
                <a:sym typeface="+mn-lt"/>
              </a:rPr>
              <a:t>全党共同来维护</a:t>
            </a:r>
            <a:r>
              <a:rPr lang="en-US" altLang="zh-CN" sz="2800" b="1" dirty="0">
                <a:solidFill>
                  <a:schemeClr val="bg1"/>
                </a:solidFill>
                <a:cs typeface="+mn-ea"/>
                <a:sym typeface="+mn-lt"/>
              </a:rPr>
              <a:t>《</a:t>
            </a:r>
            <a:r>
              <a:rPr lang="zh-CN" altLang="en-US" sz="2800" b="1" dirty="0">
                <a:solidFill>
                  <a:schemeClr val="bg1"/>
                </a:solidFill>
                <a:cs typeface="+mn-ea"/>
                <a:sym typeface="+mn-lt"/>
              </a:rPr>
              <a:t>党章</a:t>
            </a:r>
            <a:r>
              <a:rPr lang="en-US" altLang="zh-CN" sz="2800" b="1" dirty="0" smtClean="0">
                <a:solidFill>
                  <a:schemeClr val="bg1"/>
                </a:solidFill>
                <a:cs typeface="+mn-ea"/>
                <a:sym typeface="+mn-lt"/>
              </a:rPr>
              <a:t>》</a:t>
            </a:r>
            <a:r>
              <a:rPr lang="zh-CN" altLang="en-US" sz="2800" b="1" dirty="0" smtClean="0">
                <a:solidFill>
                  <a:schemeClr val="bg1"/>
                </a:solidFill>
                <a:cs typeface="+mn-ea"/>
                <a:sym typeface="+mn-lt"/>
              </a:rPr>
              <a:t>的</a:t>
            </a:r>
            <a:r>
              <a:rPr lang="zh-CN" altLang="en-US" sz="2800" b="1" dirty="0">
                <a:solidFill>
                  <a:schemeClr val="bg1"/>
                </a:solidFill>
                <a:cs typeface="+mn-ea"/>
                <a:sym typeface="+mn-lt"/>
              </a:rPr>
              <a:t>权威性和严肃性</a:t>
            </a:r>
          </a:p>
        </p:txBody>
      </p:sp>
      <p:sp>
        <p:nvSpPr>
          <p:cNvPr id="4" name="矩形 3"/>
          <p:cNvSpPr/>
          <p:nvPr/>
        </p:nvSpPr>
        <p:spPr>
          <a:xfrm>
            <a:off x="5209876" y="2914042"/>
            <a:ext cx="6659356" cy="2455672"/>
          </a:xfrm>
          <a:prstGeom prst="rect">
            <a:avLst/>
          </a:prstGeom>
        </p:spPr>
        <p:txBody>
          <a:bodyPr wrap="square">
            <a:spAutoFit/>
          </a:bodyPr>
          <a:lstStyle/>
          <a:p>
            <a:pPr>
              <a:lnSpc>
                <a:spcPct val="120000"/>
              </a:lnSpc>
            </a:pPr>
            <a:r>
              <a:rPr lang="zh-CN" altLang="en-US" sz="2133" b="1" dirty="0">
                <a:solidFill>
                  <a:schemeClr val="tx1">
                    <a:lumMod val="75000"/>
                    <a:lumOff val="25000"/>
                  </a:schemeClr>
                </a:solidFill>
                <a:cs typeface="+mn-ea"/>
                <a:sym typeface="+mn-lt"/>
              </a:rPr>
              <a:t>全党要牢固树立党章意识，真正把党章作为加强党性修养的根本标准，作为指导党的工作、党内活动、党的建设的根本依据，把党章各项规定落实到行动上。建立健全党内制度体系，要以党章为根本依据；判断各级党组织和党员、干部的表现，要以党章为基本标准；解决党内矛盾，要以党章为根本规则。</a:t>
            </a:r>
            <a:endParaRPr lang="en-US" altLang="zh-CN" sz="2133" b="1" dirty="0">
              <a:solidFill>
                <a:schemeClr val="tx1">
                  <a:lumMod val="75000"/>
                  <a:lumOff val="25000"/>
                </a:schemeClr>
              </a:solidFill>
              <a:cs typeface="+mn-ea"/>
              <a:sym typeface="+mn-lt"/>
            </a:endParaRPr>
          </a:p>
        </p:txBody>
      </p:sp>
      <p:grpSp>
        <p:nvGrpSpPr>
          <p:cNvPr id="5" name="组合 4"/>
          <p:cNvGrpSpPr/>
          <p:nvPr/>
        </p:nvGrpSpPr>
        <p:grpSpPr>
          <a:xfrm>
            <a:off x="-25444" y="2470080"/>
            <a:ext cx="4635909" cy="2095395"/>
            <a:chOff x="-25444" y="2470080"/>
            <a:chExt cx="4635909" cy="2095395"/>
          </a:xfrm>
        </p:grpSpPr>
        <p:sp>
          <p:nvSpPr>
            <p:cNvPr id="22" name="TextBox 21"/>
            <p:cNvSpPr txBox="1"/>
            <p:nvPr/>
          </p:nvSpPr>
          <p:spPr>
            <a:xfrm>
              <a:off x="-25444" y="3663112"/>
              <a:ext cx="4635909" cy="902363"/>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9" name="组合 8"/>
            <p:cNvGrpSpPr/>
            <p:nvPr/>
          </p:nvGrpSpPr>
          <p:grpSpPr>
            <a:xfrm>
              <a:off x="866032" y="2470080"/>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4" name="矩形 13"/>
          <p:cNvSpPr/>
          <p:nvPr/>
        </p:nvSpPr>
        <p:spPr>
          <a:xfrm>
            <a:off x="4880352" y="2823136"/>
            <a:ext cx="7097737" cy="2946293"/>
          </a:xfrm>
          <a:prstGeom prst="rect">
            <a:avLst/>
          </a:prstGeom>
          <a:noFill/>
          <a:ln w="19050" cmpd="sng">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Tree>
    <p:extLst>
      <p:ext uri="{BB962C8B-B14F-4D97-AF65-F5344CB8AC3E}">
        <p14:creationId xmlns:p14="http://schemas.microsoft.com/office/powerpoint/2010/main" xmlns="" val="452556457"/>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16" presetClass="entr" presetSubtype="21"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par>
                          <p:cTn id="16" fill="hold">
                            <p:stCondLst>
                              <p:cond delay="15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4" grpId="0"/>
      <p:bldP spid="14"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683169" y="4860697"/>
            <a:ext cx="4080000" cy="1177195"/>
          </a:xfrm>
          <a:prstGeom prst="rect">
            <a:avLst/>
          </a:prstGeom>
          <a:solidFill>
            <a:srgbClr val="C00000"/>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667" b="1" dirty="0">
                <a:solidFill>
                  <a:schemeClr val="bg1"/>
                </a:solidFill>
                <a:cs typeface="+mn-ea"/>
                <a:sym typeface="+mn-lt"/>
              </a:rPr>
              <a:t>党员领导干部要做学习党章、遵守党章的模范</a:t>
            </a:r>
          </a:p>
        </p:txBody>
      </p:sp>
      <p:sp>
        <p:nvSpPr>
          <p:cNvPr id="3" name="文本占位符 2"/>
          <p:cNvSpPr>
            <a:spLocks noGrp="1"/>
          </p:cNvSpPr>
          <p:nvPr>
            <p:ph type="body" sz="quarter" idx="10"/>
          </p:nvPr>
        </p:nvSpPr>
        <p:spPr>
          <a:xfrm>
            <a:off x="1007435" y="390484"/>
            <a:ext cx="4704523" cy="768349"/>
          </a:xfrm>
        </p:spPr>
        <p:txBody>
          <a:bodyPr>
            <a:normAutofit/>
          </a:bodyPr>
          <a:lstStyle/>
          <a:p>
            <a:pPr>
              <a:lnSpc>
                <a:spcPct val="120000"/>
              </a:lnSpc>
              <a:spcBef>
                <a:spcPct val="0"/>
              </a:spcBef>
            </a:pPr>
            <a:r>
              <a:rPr lang="zh-CN" altLang="en-US" dirty="0" smtClean="0">
                <a:cs typeface="+mn-ea"/>
                <a:sym typeface="+mn-lt"/>
              </a:rPr>
              <a:t>党员领导干部要做表率</a:t>
            </a:r>
            <a:endParaRPr lang="zh-CN" altLang="en-US" dirty="0">
              <a:cs typeface="+mn-ea"/>
              <a:sym typeface="+mn-lt"/>
            </a:endParaRPr>
          </a:p>
        </p:txBody>
      </p:sp>
      <p:sp>
        <p:nvSpPr>
          <p:cNvPr id="4" name="矩形 3"/>
          <p:cNvSpPr/>
          <p:nvPr/>
        </p:nvSpPr>
        <p:spPr>
          <a:xfrm>
            <a:off x="5318733" y="3807750"/>
            <a:ext cx="6659356" cy="2111090"/>
          </a:xfrm>
          <a:prstGeom prst="rect">
            <a:avLst/>
          </a:prstGeom>
        </p:spPr>
        <p:txBody>
          <a:bodyPr wrap="square">
            <a:spAutoFit/>
          </a:bodyPr>
          <a:lstStyle/>
          <a:p>
            <a:pPr>
              <a:lnSpc>
                <a:spcPct val="120000"/>
              </a:lnSpc>
            </a:pPr>
            <a:r>
              <a:rPr lang="en-US" altLang="zh-CN" sz="2400" b="1" dirty="0">
                <a:solidFill>
                  <a:srgbClr val="C00000"/>
                </a:solidFill>
                <a:cs typeface="+mn-ea"/>
                <a:sym typeface="+mn-lt"/>
              </a:rPr>
              <a:t>【</a:t>
            </a:r>
            <a:r>
              <a:rPr lang="zh-CN" altLang="en-US" sz="2400" b="1" dirty="0">
                <a:solidFill>
                  <a:srgbClr val="C00000"/>
                </a:solidFill>
                <a:cs typeface="+mn-ea"/>
                <a:sym typeface="+mn-lt"/>
              </a:rPr>
              <a:t>党章</a:t>
            </a:r>
            <a:r>
              <a:rPr lang="en-US" altLang="zh-CN" sz="2400" b="1" dirty="0">
                <a:solidFill>
                  <a:srgbClr val="C00000"/>
                </a:solidFill>
                <a:cs typeface="+mn-ea"/>
                <a:sym typeface="+mn-lt"/>
              </a:rPr>
              <a:t>】</a:t>
            </a:r>
            <a:r>
              <a:rPr lang="zh-CN" altLang="en-US" sz="2133" b="1" dirty="0">
                <a:solidFill>
                  <a:schemeClr val="tx1">
                    <a:lumMod val="75000"/>
                    <a:lumOff val="25000"/>
                  </a:schemeClr>
                </a:solidFill>
                <a:cs typeface="+mn-ea"/>
                <a:sym typeface="+mn-lt"/>
              </a:rPr>
              <a:t>各级领导干部要把学习党章作为必修课，走上新的领导岗位的同志要把学习党章作为第一课，带头遵守党章各项规定。凡是党章规定党员必须做到的，领导干部要首先做到；凡是党章规定党员不能做的，领导干部要带头不做。</a:t>
            </a:r>
            <a:endParaRPr lang="en-US" altLang="zh-CN" sz="2133" b="1" dirty="0">
              <a:solidFill>
                <a:schemeClr val="tx1">
                  <a:lumMod val="75000"/>
                  <a:lumOff val="25000"/>
                </a:schemeClr>
              </a:solidFill>
              <a:cs typeface="+mn-ea"/>
              <a:sym typeface="+mn-lt"/>
            </a:endParaRPr>
          </a:p>
        </p:txBody>
      </p:sp>
      <p:grpSp>
        <p:nvGrpSpPr>
          <p:cNvPr id="6" name="组合 5"/>
          <p:cNvGrpSpPr/>
          <p:nvPr/>
        </p:nvGrpSpPr>
        <p:grpSpPr>
          <a:xfrm>
            <a:off x="0" y="2628903"/>
            <a:ext cx="4635909" cy="2091856"/>
            <a:chOff x="293026" y="2563241"/>
            <a:chExt cx="4635909" cy="2091856"/>
          </a:xfrm>
        </p:grpSpPr>
        <p:sp>
          <p:nvSpPr>
            <p:cNvPr id="22" name="TextBox 21"/>
            <p:cNvSpPr txBox="1"/>
            <p:nvPr/>
          </p:nvSpPr>
          <p:spPr>
            <a:xfrm>
              <a:off x="293026" y="3752734"/>
              <a:ext cx="4635909" cy="902363"/>
            </a:xfrm>
            <a:prstGeom prst="rect">
              <a:avLst/>
            </a:prstGeom>
            <a:noFill/>
          </p:spPr>
          <p:txBody>
            <a:bodyPr wrap="square" rtlCol="0">
              <a:spAutoFit/>
            </a:bodyPr>
            <a:lstStyle/>
            <a:p>
              <a:pPr algn="r">
                <a:lnSpc>
                  <a:spcPct val="120000"/>
                </a:lnSpc>
              </a:pPr>
              <a:r>
                <a:rPr lang="zh-CN" altLang="en-US" sz="3200" b="1" dirty="0">
                  <a:solidFill>
                    <a:schemeClr val="tx1">
                      <a:lumMod val="75000"/>
                      <a:lumOff val="25000"/>
                    </a:schemeClr>
                  </a:solidFill>
                  <a:cs typeface="+mn-ea"/>
                  <a:sym typeface="+mn-lt"/>
                </a:rPr>
                <a:t>学习和遵守  </a:t>
              </a:r>
              <a:r>
                <a:rPr lang="zh-CN" altLang="en-US" sz="4800" b="1" dirty="0">
                  <a:solidFill>
                    <a:srgbClr val="C00000"/>
                  </a:solidFill>
                  <a:cs typeface="+mn-ea"/>
                  <a:sym typeface="+mn-lt"/>
                </a:rPr>
                <a:t>党章</a:t>
              </a:r>
            </a:p>
          </p:txBody>
        </p:sp>
        <p:grpSp>
          <p:nvGrpSpPr>
            <p:cNvPr id="9" name="组合 8"/>
            <p:cNvGrpSpPr/>
            <p:nvPr/>
          </p:nvGrpSpPr>
          <p:grpSpPr>
            <a:xfrm>
              <a:off x="1007435" y="2563241"/>
              <a:ext cx="2566372" cy="1521577"/>
              <a:chOff x="701793" y="2226168"/>
              <a:chExt cx="2566372" cy="1521577"/>
            </a:xfrm>
          </p:grpSpPr>
          <p:pic>
            <p:nvPicPr>
              <p:cNvPr id="12" name="图片 11"/>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01793" y="2226168"/>
                <a:ext cx="2566372" cy="1521577"/>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691442" y="2607186"/>
                <a:ext cx="726085" cy="759541"/>
              </a:xfrm>
              <a:prstGeom prst="rect">
                <a:avLst/>
              </a:prstGeom>
            </p:spPr>
          </p:pic>
        </p:grpSp>
      </p:grpSp>
      <p:sp>
        <p:nvSpPr>
          <p:cNvPr id="15" name="矩形 14"/>
          <p:cNvSpPr/>
          <p:nvPr/>
        </p:nvSpPr>
        <p:spPr>
          <a:xfrm>
            <a:off x="5205763" y="3674831"/>
            <a:ext cx="6772327" cy="2486835"/>
          </a:xfrm>
          <a:prstGeom prst="rect">
            <a:avLst/>
          </a:prstGeom>
          <a:noFill/>
          <a:ln w="19050">
            <a:solidFill>
              <a:srgbClr val="C00000"/>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5" name="组合 4"/>
          <p:cNvGrpSpPr/>
          <p:nvPr/>
        </p:nvGrpSpPr>
        <p:grpSpPr>
          <a:xfrm>
            <a:off x="5205763" y="1824241"/>
            <a:ext cx="6772326" cy="1850590"/>
            <a:chOff x="5205763" y="1824241"/>
            <a:chExt cx="6772326" cy="1850590"/>
          </a:xfrm>
        </p:grpSpPr>
        <p:sp>
          <p:nvSpPr>
            <p:cNvPr id="16" name="矩形 15"/>
            <p:cNvSpPr/>
            <p:nvPr/>
          </p:nvSpPr>
          <p:spPr>
            <a:xfrm>
              <a:off x="5205763" y="1824241"/>
              <a:ext cx="6772326" cy="1850590"/>
            </a:xfrm>
            <a:prstGeom prst="rect">
              <a:avLst/>
            </a:prstGeom>
            <a:solidFill>
              <a:srgbClr val="C00000"/>
            </a:solidFill>
            <a:ln cmpd="sng">
              <a:solidFill>
                <a:srgbClr val="C00000"/>
              </a:solidFill>
            </a:ln>
          </p:spPr>
          <p:txBody>
            <a:bodyPr wrap="square" anchor="ctr" anchorCtr="1">
              <a:noAutofit/>
            </a:bodyPr>
            <a:lstStyle/>
            <a:p>
              <a:pPr algn="just">
                <a:lnSpc>
                  <a:spcPct val="120000"/>
                </a:lnSpc>
              </a:pPr>
              <a:endParaRPr lang="zh-CN" altLang="en-US" b="1" dirty="0">
                <a:solidFill>
                  <a:schemeClr val="bg1"/>
                </a:solidFill>
                <a:cs typeface="+mn-ea"/>
                <a:sym typeface="+mn-lt"/>
              </a:endParaRPr>
            </a:p>
          </p:txBody>
        </p:sp>
        <p:sp>
          <p:nvSpPr>
            <p:cNvPr id="17" name="矩形 16"/>
            <p:cNvSpPr/>
            <p:nvPr/>
          </p:nvSpPr>
          <p:spPr>
            <a:xfrm>
              <a:off x="5711958" y="2049313"/>
              <a:ext cx="5794242" cy="1400446"/>
            </a:xfrm>
            <a:prstGeom prst="rect">
              <a:avLst/>
            </a:prstGeom>
            <a:noFill/>
            <a:ln cmpd="sng">
              <a:noFill/>
            </a:ln>
          </p:spPr>
          <p:txBody>
            <a:bodyPr wrap="square" anchor="ctr" anchorCtr="1">
              <a:noAutofit/>
            </a:bodyPr>
            <a:lstStyle/>
            <a:p>
              <a:pPr algn="just">
                <a:lnSpc>
                  <a:spcPct val="120000"/>
                </a:lnSpc>
              </a:pPr>
              <a:r>
                <a:rPr lang="zh-CN" altLang="en-US" sz="2000" b="1" dirty="0">
                  <a:solidFill>
                    <a:schemeClr val="bg1"/>
                  </a:solidFill>
                  <a:cs typeface="+mn-ea"/>
                  <a:sym typeface="+mn-lt"/>
                </a:rPr>
                <a:t>在坚定理想信念、坚持实事求是、推动科学发展、密切联系群众、加强道德修养、严守党的纪律等方面为广大党员作出表率。</a:t>
              </a:r>
            </a:p>
          </p:txBody>
        </p:sp>
      </p:grpSp>
    </p:spTree>
    <p:extLst>
      <p:ext uri="{BB962C8B-B14F-4D97-AF65-F5344CB8AC3E}">
        <p14:creationId xmlns:p14="http://schemas.microsoft.com/office/powerpoint/2010/main" xmlns="" val="2656125918"/>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barn(inVertical)">
                                      <p:cBhvr>
                                        <p:cTn id="11" dur="500"/>
                                        <p:tgtEl>
                                          <p:spTgt spid="8"/>
                                        </p:tgtEl>
                                      </p:cBhvr>
                                    </p:animEffect>
                                  </p:childTnLst>
                                </p:cTn>
                              </p:par>
                            </p:childTnLst>
                          </p:cTn>
                        </p:par>
                        <p:par>
                          <p:cTn id="12" fill="hold">
                            <p:stCondLst>
                              <p:cond delay="1000"/>
                            </p:stCondLst>
                            <p:childTnLst>
                              <p:par>
                                <p:cTn id="13" presetID="47"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文本框 45"/>
          <p:cNvSpPr txBox="1"/>
          <p:nvPr/>
        </p:nvSpPr>
        <p:spPr>
          <a:xfrm>
            <a:off x="1027550" y="2850572"/>
            <a:ext cx="6336196" cy="1126462"/>
          </a:xfrm>
          <a:prstGeom prst="rect">
            <a:avLst/>
          </a:prstGeom>
          <a:noFill/>
        </p:spPr>
        <p:txBody>
          <a:bodyPr wrap="square" rtlCol="0">
            <a:spAutoFit/>
          </a:bodyPr>
          <a:lstStyle/>
          <a:p>
            <a:pPr algn="just">
              <a:lnSpc>
                <a:spcPct val="120000"/>
              </a:lnSpc>
            </a:pPr>
            <a:r>
              <a:rPr lang="en-US" altLang="zh-CN" sz="2800" b="1" dirty="0">
                <a:solidFill>
                  <a:srgbClr val="C00000"/>
                </a:solidFill>
                <a:latin typeface="+mj-ea"/>
                <a:cs typeface="+mn-ea"/>
                <a:sym typeface="+mn-lt"/>
              </a:rPr>
              <a:t>2017</a:t>
            </a:r>
            <a:r>
              <a:rPr lang="zh-CN" altLang="en-US" sz="2800" b="1" dirty="0">
                <a:solidFill>
                  <a:srgbClr val="C00000"/>
                </a:solidFill>
                <a:latin typeface="+mj-ea"/>
                <a:cs typeface="+mn-ea"/>
                <a:sym typeface="+mn-lt"/>
              </a:rPr>
              <a:t>年</a:t>
            </a:r>
            <a:r>
              <a:rPr lang="en-US" altLang="zh-CN" sz="2800" b="1" dirty="0">
                <a:solidFill>
                  <a:srgbClr val="C00000"/>
                </a:solidFill>
                <a:latin typeface="+mj-ea"/>
                <a:cs typeface="+mn-ea"/>
                <a:sym typeface="+mn-lt"/>
              </a:rPr>
              <a:t>10</a:t>
            </a:r>
            <a:r>
              <a:rPr lang="zh-CN" altLang="en-US" sz="2800" b="1" dirty="0">
                <a:solidFill>
                  <a:srgbClr val="C00000"/>
                </a:solidFill>
                <a:latin typeface="+mj-ea"/>
                <a:cs typeface="+mn-ea"/>
                <a:sym typeface="+mn-lt"/>
              </a:rPr>
              <a:t>月</a:t>
            </a:r>
            <a:r>
              <a:rPr lang="en-US" altLang="zh-CN" sz="2800" b="1" dirty="0">
                <a:solidFill>
                  <a:srgbClr val="C00000"/>
                </a:solidFill>
                <a:latin typeface="+mj-ea"/>
                <a:cs typeface="+mn-ea"/>
                <a:sym typeface="+mn-lt"/>
              </a:rPr>
              <a:t>24</a:t>
            </a:r>
            <a:r>
              <a:rPr lang="zh-CN" altLang="en-US" sz="2800" b="1" dirty="0">
                <a:solidFill>
                  <a:srgbClr val="C00000"/>
                </a:solidFill>
                <a:latin typeface="+mj-ea"/>
                <a:cs typeface="+mn-ea"/>
                <a:sym typeface="+mn-lt"/>
              </a:rPr>
              <a:t>日</a:t>
            </a:r>
            <a:r>
              <a:rPr lang="zh-CN" altLang="en-US" sz="2800" b="1" dirty="0" smtClean="0">
                <a:solidFill>
                  <a:srgbClr val="C00000"/>
                </a:solidFill>
                <a:latin typeface="+mj-ea"/>
                <a:ea typeface="+mj-ea"/>
                <a:cs typeface="+mn-ea"/>
                <a:sym typeface="+mn-lt"/>
              </a:rPr>
              <a:t>中</a:t>
            </a:r>
            <a:r>
              <a:rPr lang="zh-CN" altLang="en-US" sz="2800" b="1" dirty="0">
                <a:solidFill>
                  <a:srgbClr val="C00000"/>
                </a:solidFill>
                <a:latin typeface="+mj-ea"/>
                <a:ea typeface="+mj-ea"/>
                <a:cs typeface="+mn-ea"/>
                <a:sym typeface="+mn-lt"/>
              </a:rPr>
              <a:t>国共产党第十九次全国代表大</a:t>
            </a:r>
            <a:r>
              <a:rPr lang="zh-CN" altLang="en-US" sz="2800" b="1" dirty="0" smtClean="0">
                <a:solidFill>
                  <a:srgbClr val="C00000"/>
                </a:solidFill>
                <a:latin typeface="+mj-ea"/>
                <a:ea typeface="+mj-ea"/>
                <a:cs typeface="+mn-ea"/>
                <a:sym typeface="+mn-lt"/>
              </a:rPr>
              <a:t>会</a:t>
            </a:r>
            <a:r>
              <a:rPr lang="zh-CN" altLang="en-US" sz="2800" b="1" dirty="0">
                <a:solidFill>
                  <a:srgbClr val="C00000"/>
                </a:solidFill>
                <a:latin typeface="+mj-ea"/>
                <a:ea typeface="+mj-ea"/>
                <a:cs typeface="+mn-ea"/>
                <a:sym typeface="+mn-lt"/>
              </a:rPr>
              <a:t>审议通过生效</a:t>
            </a:r>
            <a:endParaRPr lang="en-US" altLang="zh-CN" sz="3600" b="1" dirty="0">
              <a:solidFill>
                <a:srgbClr val="C00000"/>
              </a:solidFill>
              <a:latin typeface="+mj-ea"/>
              <a:ea typeface="+mj-ea"/>
              <a:cs typeface="+mn-ea"/>
              <a:sym typeface="+mn-lt"/>
            </a:endParaRPr>
          </a:p>
        </p:txBody>
      </p:sp>
      <p:sp>
        <p:nvSpPr>
          <p:cNvPr id="47" name="文本框 46"/>
          <p:cNvSpPr txBox="1"/>
          <p:nvPr/>
        </p:nvSpPr>
        <p:spPr>
          <a:xfrm>
            <a:off x="1027549" y="3922908"/>
            <a:ext cx="6336197" cy="2308324"/>
          </a:xfrm>
          <a:prstGeom prst="rect">
            <a:avLst/>
          </a:prstGeom>
          <a:noFill/>
        </p:spPr>
        <p:txBody>
          <a:bodyPr wrap="square" rtlCol="0">
            <a:spAutoFit/>
          </a:bodyPr>
          <a:lstStyle/>
          <a:p>
            <a:pPr>
              <a:lnSpc>
                <a:spcPct val="150000"/>
              </a:lnSpc>
            </a:pPr>
            <a:r>
              <a:rPr lang="zh-CN" altLang="en-US" sz="2400" dirty="0" smtClean="0">
                <a:solidFill>
                  <a:schemeClr val="tx1">
                    <a:lumMod val="85000"/>
                    <a:lumOff val="15000"/>
                  </a:schemeClr>
                </a:solidFill>
                <a:cs typeface="+mn-ea"/>
                <a:sym typeface="+mn-lt"/>
              </a:rPr>
              <a:t>中</a:t>
            </a:r>
            <a:r>
              <a:rPr lang="zh-CN" altLang="en-US" sz="2400" dirty="0">
                <a:solidFill>
                  <a:schemeClr val="tx1">
                    <a:lumMod val="85000"/>
                    <a:lumOff val="15000"/>
                  </a:schemeClr>
                </a:solidFill>
                <a:cs typeface="+mn-ea"/>
                <a:sym typeface="+mn-lt"/>
              </a:rPr>
              <a:t>国共产党章</a:t>
            </a:r>
            <a:r>
              <a:rPr lang="zh-CN" altLang="en-US" sz="2400" dirty="0" smtClean="0">
                <a:solidFill>
                  <a:schemeClr val="tx1">
                    <a:lumMod val="85000"/>
                    <a:lumOff val="15000"/>
                  </a:schemeClr>
                </a:solidFill>
                <a:cs typeface="+mn-ea"/>
                <a:sym typeface="+mn-lt"/>
              </a:rPr>
              <a:t>程</a:t>
            </a:r>
            <a:r>
              <a:rPr lang="en-US" altLang="zh-CN" sz="2400" dirty="0" smtClean="0">
                <a:solidFill>
                  <a:schemeClr val="tx1">
                    <a:lumMod val="85000"/>
                    <a:lumOff val="15000"/>
                  </a:schemeClr>
                </a:solidFill>
                <a:cs typeface="+mn-ea"/>
                <a:sym typeface="+mn-lt"/>
              </a:rPr>
              <a:t>(</a:t>
            </a:r>
            <a:r>
              <a:rPr lang="zh-CN" altLang="en-US" sz="2400" dirty="0" smtClean="0">
                <a:solidFill>
                  <a:schemeClr val="tx1">
                    <a:lumMod val="85000"/>
                    <a:lumOff val="15000"/>
                  </a:schemeClr>
                </a:solidFill>
                <a:cs typeface="+mn-ea"/>
                <a:sym typeface="+mn-lt"/>
              </a:rPr>
              <a:t>修正案</a:t>
            </a:r>
            <a:r>
              <a:rPr lang="en-US" altLang="zh-CN" sz="2400" dirty="0" smtClean="0">
                <a:solidFill>
                  <a:schemeClr val="tx1">
                    <a:lumMod val="85000"/>
                    <a:lumOff val="15000"/>
                  </a:schemeClr>
                </a:solidFill>
                <a:cs typeface="+mn-ea"/>
                <a:sym typeface="+mn-lt"/>
              </a:rPr>
              <a:t>)</a:t>
            </a:r>
            <a:r>
              <a:rPr lang="zh-CN" altLang="en-US" sz="2400" dirty="0" smtClean="0">
                <a:solidFill>
                  <a:schemeClr val="tx1">
                    <a:lumMod val="85000"/>
                    <a:lumOff val="15000"/>
                  </a:schemeClr>
                </a:solidFill>
                <a:cs typeface="+mn-ea"/>
                <a:sym typeface="+mn-lt"/>
              </a:rPr>
              <a:t>（</a:t>
            </a:r>
            <a:r>
              <a:rPr lang="zh-CN" altLang="en-US" sz="2400" dirty="0">
                <a:solidFill>
                  <a:schemeClr val="tx1">
                    <a:lumMod val="85000"/>
                    <a:lumOff val="15000"/>
                  </a:schemeClr>
                </a:solidFill>
                <a:cs typeface="+mn-ea"/>
                <a:sym typeface="+mn-lt"/>
              </a:rPr>
              <a:t>以下简称党章）是中国共产党为实现党的纲领制定的根本法规，是党的各级组织和全体党员必须严格遵守的基本准则和规定。</a:t>
            </a:r>
            <a:endParaRPr lang="en-US" altLang="zh-CN" sz="3600" dirty="0">
              <a:solidFill>
                <a:schemeClr val="tx1">
                  <a:lumMod val="85000"/>
                  <a:lumOff val="15000"/>
                </a:schemeClr>
              </a:solidFill>
              <a:cs typeface="+mn-ea"/>
              <a:sym typeface="+mn-lt"/>
            </a:endParaRPr>
          </a:p>
        </p:txBody>
      </p:sp>
      <p:sp>
        <p:nvSpPr>
          <p:cNvPr id="3" name="文本占位符 2"/>
          <p:cNvSpPr>
            <a:spLocks noGrp="1"/>
          </p:cNvSpPr>
          <p:nvPr>
            <p:ph type="body" sz="quarter" idx="10"/>
          </p:nvPr>
        </p:nvSpPr>
        <p:spPr/>
        <p:txBody>
          <a:bodyPr/>
          <a:lstStyle/>
          <a:p>
            <a:pPr>
              <a:lnSpc>
                <a:spcPct val="120000"/>
              </a:lnSpc>
              <a:spcBef>
                <a:spcPct val="0"/>
              </a:spcBef>
            </a:pPr>
            <a:r>
              <a:rPr lang="zh-CN" altLang="en-US" dirty="0" smtClean="0">
                <a:cs typeface="+mn-ea"/>
                <a:sym typeface="+mn-lt"/>
              </a:rPr>
              <a:t>党章的概念</a:t>
            </a:r>
            <a:endParaRPr lang="zh-CN" altLang="en-US" dirty="0">
              <a:cs typeface="+mn-ea"/>
              <a:sym typeface="+mn-lt"/>
            </a:endParaRPr>
          </a:p>
        </p:txBody>
      </p:sp>
      <p:sp>
        <p:nvSpPr>
          <p:cNvPr id="5" name="圆角矩形 4"/>
          <p:cNvSpPr/>
          <p:nvPr/>
        </p:nvSpPr>
        <p:spPr>
          <a:xfrm>
            <a:off x="846306" y="2046823"/>
            <a:ext cx="6517440" cy="6502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smtClean="0"/>
              <a:t>十九大最新版中国共产党章程</a:t>
            </a:r>
            <a:endParaRPr lang="zh-CN" altLang="en-US" sz="3200" b="1" dirty="0"/>
          </a:p>
        </p:txBody>
      </p:sp>
      <p:pic>
        <p:nvPicPr>
          <p:cNvPr id="7" name="图片 6"/>
          <p:cNvPicPr>
            <a:picLocks noChangeAspect="1"/>
          </p:cNvPicPr>
          <p:nvPr/>
        </p:nvPicPr>
        <p:blipFill>
          <a:blip r:embed="rId3" cstate="print"/>
          <a:stretch>
            <a:fillRect/>
          </a:stretch>
        </p:blipFill>
        <p:spPr>
          <a:xfrm>
            <a:off x="7997271" y="1892718"/>
            <a:ext cx="3127499" cy="4060380"/>
          </a:xfrm>
          <a:prstGeom prst="rect">
            <a:avLst/>
          </a:prstGeom>
          <a:effectLst>
            <a:reflection blurRad="6350" stA="25000" endPos="26000" dir="5400000" sy="-100000" algn="bl" rotWithShape="0"/>
          </a:effectLst>
        </p:spPr>
      </p:pic>
    </p:spTree>
    <p:extLst>
      <p:ext uri="{BB962C8B-B14F-4D97-AF65-F5344CB8AC3E}">
        <p14:creationId xmlns:p14="http://schemas.microsoft.com/office/powerpoint/2010/main" xmlns="" val="863391106"/>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1000"/>
                                        <p:tgtEl>
                                          <p:spTgt spid="46"/>
                                        </p:tgtEl>
                                      </p:cBhvr>
                                    </p:animEffect>
                                    <p:anim calcmode="lin" valueType="num">
                                      <p:cBhvr>
                                        <p:cTn id="17" dur="1000" fill="hold"/>
                                        <p:tgtEl>
                                          <p:spTgt spid="46"/>
                                        </p:tgtEl>
                                        <p:attrNameLst>
                                          <p:attrName>ppt_x</p:attrName>
                                        </p:attrNameLst>
                                      </p:cBhvr>
                                      <p:tavLst>
                                        <p:tav tm="0">
                                          <p:val>
                                            <p:strVal val="#ppt_x"/>
                                          </p:val>
                                        </p:tav>
                                        <p:tav tm="100000">
                                          <p:val>
                                            <p:strVal val="#ppt_x"/>
                                          </p:val>
                                        </p:tav>
                                      </p:tavLst>
                                    </p:anim>
                                    <p:anim calcmode="lin" valueType="num">
                                      <p:cBhvr>
                                        <p:cTn id="18" dur="1000" fill="hold"/>
                                        <p:tgtEl>
                                          <p:spTgt spid="4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1000"/>
                                        <p:tgtEl>
                                          <p:spTgt spid="47"/>
                                        </p:tgtEl>
                                      </p:cBhvr>
                                    </p:animEffect>
                                    <p:anim calcmode="lin" valueType="num">
                                      <p:cBhvr>
                                        <p:cTn id="23" dur="1000" fill="hold"/>
                                        <p:tgtEl>
                                          <p:spTgt spid="47"/>
                                        </p:tgtEl>
                                        <p:attrNameLst>
                                          <p:attrName>ppt_x</p:attrName>
                                        </p:attrNameLst>
                                      </p:cBhvr>
                                      <p:tavLst>
                                        <p:tav tm="0">
                                          <p:val>
                                            <p:strVal val="#ppt_x"/>
                                          </p:val>
                                        </p:tav>
                                        <p:tav tm="100000">
                                          <p:val>
                                            <p:strVal val="#ppt_x"/>
                                          </p:val>
                                        </p:tav>
                                      </p:tavLst>
                                    </p:anim>
                                    <p:anim calcmode="lin" valueType="num">
                                      <p:cBhvr>
                                        <p:cTn id="2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文本框 23"/>
          <p:cNvSpPr txBox="1"/>
          <p:nvPr/>
        </p:nvSpPr>
        <p:spPr>
          <a:xfrm>
            <a:off x="3049526" y="2324297"/>
            <a:ext cx="6144683" cy="904863"/>
          </a:xfrm>
          <a:prstGeom prst="rect">
            <a:avLst/>
          </a:prstGeom>
          <a:noFill/>
        </p:spPr>
        <p:txBody>
          <a:bodyPr wrap="square" rtlCol="0">
            <a:spAutoFit/>
          </a:bodyPr>
          <a:lstStyle/>
          <a:p>
            <a:pPr algn="ctr">
              <a:lnSpc>
                <a:spcPct val="120000"/>
              </a:lnSpc>
            </a:pPr>
            <a:r>
              <a:rPr lang="zh-CN" altLang="en-US" sz="4400" b="1" dirty="0">
                <a:solidFill>
                  <a:srgbClr val="C00000"/>
                </a:solidFill>
                <a:cs typeface="+mn-ea"/>
                <a:sym typeface="+mn-lt"/>
              </a:rPr>
              <a:t>学</a:t>
            </a:r>
            <a:r>
              <a:rPr lang="zh-CN" altLang="en-US" sz="4400" b="1" dirty="0" smtClean="0">
                <a:solidFill>
                  <a:srgbClr val="C00000"/>
                </a:solidFill>
                <a:cs typeface="+mn-ea"/>
                <a:sym typeface="+mn-lt"/>
              </a:rPr>
              <a:t>习完毕 感谢聆听</a:t>
            </a:r>
            <a:endParaRPr lang="zh-CN" altLang="en-US" sz="4400" b="1" dirty="0">
              <a:solidFill>
                <a:srgbClr val="C00000"/>
              </a:solidFill>
              <a:cs typeface="+mn-ea"/>
              <a:sym typeface="+mn-lt"/>
            </a:endParaRPr>
          </a:p>
        </p:txBody>
      </p:sp>
      <p:sp>
        <p:nvSpPr>
          <p:cNvPr id="4" name="文本框 23"/>
          <p:cNvSpPr txBox="1"/>
          <p:nvPr/>
        </p:nvSpPr>
        <p:spPr>
          <a:xfrm>
            <a:off x="3049526" y="3229160"/>
            <a:ext cx="6144683" cy="429861"/>
          </a:xfrm>
          <a:prstGeom prst="rect">
            <a:avLst/>
          </a:prstGeom>
          <a:noFill/>
        </p:spPr>
        <p:txBody>
          <a:bodyPr wrap="square" rtlCol="0">
            <a:spAutoFit/>
          </a:bodyPr>
          <a:lstStyle/>
          <a:p>
            <a:pPr algn="ctr">
              <a:lnSpc>
                <a:spcPct val="120000"/>
              </a:lnSpc>
            </a:pPr>
            <a:r>
              <a:rPr lang="zh-CN" altLang="en-US" sz="2000" b="1" dirty="0">
                <a:solidFill>
                  <a:schemeClr val="accent2">
                    <a:lumMod val="50000"/>
                  </a:schemeClr>
                </a:solidFill>
                <a:cs typeface="+mn-ea"/>
                <a:sym typeface="+mn-lt"/>
              </a:rPr>
              <a:t>某</a:t>
            </a:r>
            <a:r>
              <a:rPr lang="zh-CN" altLang="en-US" sz="2000" b="1" dirty="0" smtClean="0">
                <a:solidFill>
                  <a:schemeClr val="accent2">
                    <a:lumMod val="50000"/>
                  </a:schemeClr>
                </a:solidFill>
                <a:cs typeface="+mn-ea"/>
                <a:sym typeface="+mn-lt"/>
              </a:rPr>
              <a:t>某单位党支部</a:t>
            </a:r>
            <a:endParaRPr lang="zh-CN" altLang="en-US" sz="2000" b="1" dirty="0">
              <a:solidFill>
                <a:schemeClr val="accent2">
                  <a:lumMod val="50000"/>
                </a:schemeClr>
              </a:solidFill>
              <a:cs typeface="+mn-ea"/>
              <a:sym typeface="+mn-lt"/>
            </a:endParaRPr>
          </a:p>
        </p:txBody>
      </p:sp>
    </p:spTree>
    <p:extLst>
      <p:ext uri="{BB962C8B-B14F-4D97-AF65-F5344CB8AC3E}">
        <p14:creationId xmlns:p14="http://schemas.microsoft.com/office/powerpoint/2010/main" xmlns="" val="1908039040"/>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0"/>
          </p:nvPr>
        </p:nvSpPr>
        <p:spPr/>
        <p:txBody>
          <a:bodyPr>
            <a:normAutofit/>
          </a:bodyPr>
          <a:lstStyle/>
          <a:p>
            <a:pPr>
              <a:lnSpc>
                <a:spcPct val="120000"/>
              </a:lnSpc>
              <a:spcBef>
                <a:spcPct val="0"/>
              </a:spcBef>
            </a:pPr>
            <a:r>
              <a:rPr lang="zh-CN" altLang="en-US" dirty="0" smtClean="0">
                <a:cs typeface="+mn-ea"/>
                <a:sym typeface="+mn-lt"/>
              </a:rPr>
              <a:t>党章的功能和定位</a:t>
            </a:r>
            <a:endParaRPr lang="zh-CN" altLang="en-US" dirty="0">
              <a:cs typeface="+mn-ea"/>
              <a:sym typeface="+mn-lt"/>
            </a:endParaRPr>
          </a:p>
        </p:txBody>
      </p:sp>
      <p:sp>
        <p:nvSpPr>
          <p:cNvPr id="44" name="矩形 43"/>
          <p:cNvSpPr/>
          <p:nvPr/>
        </p:nvSpPr>
        <p:spPr>
          <a:xfrm>
            <a:off x="873780" y="2374523"/>
            <a:ext cx="10369685" cy="1421928"/>
          </a:xfrm>
          <a:prstGeom prst="rect">
            <a:avLst/>
          </a:prstGeom>
          <a:ln w="19050">
            <a:noFill/>
          </a:ln>
        </p:spPr>
        <p:txBody>
          <a:bodyPr wrap="square">
            <a:spAutoFit/>
          </a:bodyPr>
          <a:lstStyle/>
          <a:p>
            <a:pPr algn="just">
              <a:lnSpc>
                <a:spcPct val="120000"/>
              </a:lnSpc>
            </a:pPr>
            <a:r>
              <a:rPr lang="en-US" altLang="zh-CN" sz="2400" b="1" dirty="0">
                <a:solidFill>
                  <a:schemeClr val="tx1">
                    <a:lumMod val="85000"/>
                    <a:lumOff val="15000"/>
                  </a:schemeClr>
                </a:solidFill>
                <a:latin typeface="+mj-ea"/>
                <a:ea typeface="+mj-ea"/>
                <a:cs typeface="+mn-ea"/>
                <a:sym typeface="+mn-lt"/>
              </a:rPr>
              <a:t>          2012</a:t>
            </a:r>
            <a:r>
              <a:rPr lang="zh-CN" altLang="en-US" sz="2400" b="1" dirty="0">
                <a:solidFill>
                  <a:schemeClr val="tx1">
                    <a:lumMod val="85000"/>
                    <a:lumOff val="15000"/>
                  </a:schemeClr>
                </a:solidFill>
                <a:latin typeface="+mj-ea"/>
                <a:ea typeface="+mj-ea"/>
                <a:cs typeface="+mn-ea"/>
                <a:sym typeface="+mn-lt"/>
              </a:rPr>
              <a:t>年</a:t>
            </a:r>
            <a:r>
              <a:rPr lang="en-US" altLang="zh-CN" sz="2400" b="1" dirty="0">
                <a:solidFill>
                  <a:schemeClr val="tx1">
                    <a:lumMod val="85000"/>
                    <a:lumOff val="15000"/>
                  </a:schemeClr>
                </a:solidFill>
                <a:latin typeface="+mj-ea"/>
                <a:ea typeface="+mj-ea"/>
                <a:cs typeface="+mn-ea"/>
                <a:sym typeface="+mn-lt"/>
              </a:rPr>
              <a:t>11</a:t>
            </a:r>
            <a:r>
              <a:rPr lang="zh-CN" altLang="en-US" sz="2400" b="1" dirty="0">
                <a:solidFill>
                  <a:schemeClr val="tx1">
                    <a:lumMod val="85000"/>
                    <a:lumOff val="15000"/>
                  </a:schemeClr>
                </a:solidFill>
                <a:latin typeface="+mj-ea"/>
                <a:ea typeface="+mj-ea"/>
                <a:cs typeface="+mn-ea"/>
                <a:sym typeface="+mn-lt"/>
              </a:rPr>
              <a:t>月</a:t>
            </a:r>
            <a:r>
              <a:rPr lang="en-US" altLang="zh-CN" sz="2400" b="1" dirty="0">
                <a:solidFill>
                  <a:schemeClr val="tx1">
                    <a:lumMod val="85000"/>
                    <a:lumOff val="15000"/>
                  </a:schemeClr>
                </a:solidFill>
                <a:latin typeface="+mj-ea"/>
                <a:ea typeface="+mj-ea"/>
                <a:cs typeface="+mn-ea"/>
                <a:sym typeface="+mn-lt"/>
              </a:rPr>
              <a:t>16</a:t>
            </a:r>
            <a:r>
              <a:rPr lang="zh-CN" altLang="en-US" sz="2400" b="1" dirty="0">
                <a:solidFill>
                  <a:schemeClr val="tx1">
                    <a:lumMod val="85000"/>
                    <a:lumOff val="15000"/>
                  </a:schemeClr>
                </a:solidFill>
                <a:latin typeface="+mj-ea"/>
                <a:ea typeface="+mj-ea"/>
                <a:cs typeface="+mn-ea"/>
                <a:sym typeface="+mn-lt"/>
              </a:rPr>
              <a:t>日习近平总书记在党的十八大后发表署名文章</a:t>
            </a:r>
            <a:r>
              <a:rPr lang="en-US" altLang="zh-CN" sz="2400" b="1" dirty="0">
                <a:solidFill>
                  <a:schemeClr val="tx1">
                    <a:lumMod val="85000"/>
                    <a:lumOff val="15000"/>
                  </a:schemeClr>
                </a:solidFill>
                <a:latin typeface="+mj-ea"/>
                <a:ea typeface="+mj-ea"/>
                <a:cs typeface="+mn-ea"/>
                <a:sym typeface="+mn-lt"/>
              </a:rPr>
              <a:t>《</a:t>
            </a:r>
            <a:r>
              <a:rPr lang="zh-CN" altLang="en-US" sz="2400" b="1" dirty="0">
                <a:solidFill>
                  <a:schemeClr val="tx1">
                    <a:lumMod val="85000"/>
                    <a:lumOff val="15000"/>
                  </a:schemeClr>
                </a:solidFill>
                <a:latin typeface="+mj-ea"/>
                <a:ea typeface="+mj-ea"/>
                <a:cs typeface="+mn-ea"/>
                <a:sym typeface="+mn-lt"/>
              </a:rPr>
              <a:t>认真学习党章，严格遵守党章</a:t>
            </a:r>
            <a:r>
              <a:rPr lang="en-US" altLang="zh-CN" sz="2400" b="1" dirty="0">
                <a:solidFill>
                  <a:schemeClr val="tx1">
                    <a:lumMod val="85000"/>
                    <a:lumOff val="15000"/>
                  </a:schemeClr>
                </a:solidFill>
                <a:latin typeface="+mj-ea"/>
                <a:ea typeface="+mj-ea"/>
                <a:cs typeface="+mn-ea"/>
                <a:sym typeface="+mn-lt"/>
              </a:rPr>
              <a:t>》。</a:t>
            </a:r>
            <a:r>
              <a:rPr lang="zh-CN" altLang="en-US" sz="2400" b="1" dirty="0">
                <a:solidFill>
                  <a:schemeClr val="tx1">
                    <a:lumMod val="85000"/>
                    <a:lumOff val="15000"/>
                  </a:schemeClr>
                </a:solidFill>
                <a:latin typeface="+mj-ea"/>
                <a:ea typeface="+mj-ea"/>
                <a:cs typeface="+mn-ea"/>
                <a:sym typeface="+mn-lt"/>
              </a:rPr>
              <a:t>文章指出：</a:t>
            </a:r>
            <a:r>
              <a:rPr lang="zh-CN" altLang="en-US" sz="2400" b="1" dirty="0">
                <a:solidFill>
                  <a:srgbClr val="C00000"/>
                </a:solidFill>
                <a:latin typeface="+mj-ea"/>
                <a:ea typeface="+mj-ea"/>
                <a:cs typeface="+mn-ea"/>
                <a:sym typeface="+mn-lt"/>
              </a:rPr>
              <a:t>党章就是党的根本大法，是全党必须遵循的总规矩。</a:t>
            </a:r>
          </a:p>
        </p:txBody>
      </p:sp>
      <p:grpSp>
        <p:nvGrpSpPr>
          <p:cNvPr id="2" name="组合 1"/>
          <p:cNvGrpSpPr/>
          <p:nvPr/>
        </p:nvGrpSpPr>
        <p:grpSpPr>
          <a:xfrm>
            <a:off x="873780" y="4285531"/>
            <a:ext cx="4689081" cy="1332670"/>
            <a:chOff x="873780" y="4285531"/>
            <a:chExt cx="4689081" cy="1332670"/>
          </a:xfrm>
        </p:grpSpPr>
        <p:sp>
          <p:nvSpPr>
            <p:cNvPr id="26" name="圆角矩形 25"/>
            <p:cNvSpPr/>
            <p:nvPr/>
          </p:nvSpPr>
          <p:spPr>
            <a:xfrm>
              <a:off x="873780" y="4285531"/>
              <a:ext cx="1325327"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根</a:t>
              </a:r>
              <a:r>
                <a:rPr lang="zh-CN" altLang="en-US" sz="3200" b="1" dirty="0" smtClean="0"/>
                <a:t>本大法</a:t>
              </a:r>
              <a:endParaRPr lang="zh-CN" altLang="en-US" sz="3200" b="1" dirty="0"/>
            </a:p>
          </p:txBody>
        </p:sp>
        <p:sp>
          <p:nvSpPr>
            <p:cNvPr id="29" name="圆角矩形 28"/>
            <p:cNvSpPr/>
            <p:nvPr/>
          </p:nvSpPr>
          <p:spPr>
            <a:xfrm>
              <a:off x="1990206" y="4285531"/>
              <a:ext cx="3572655" cy="1332670"/>
            </a:xfrm>
            <a:prstGeom prst="roundRect">
              <a:avLst>
                <a:gd name="adj" fmla="val 10061"/>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p>
          </p:txBody>
        </p:sp>
        <p:sp>
          <p:nvSpPr>
            <p:cNvPr id="42" name="TextBox 88"/>
            <p:cNvSpPr txBox="1"/>
            <p:nvPr/>
          </p:nvSpPr>
          <p:spPr>
            <a:xfrm>
              <a:off x="2074012" y="4590709"/>
              <a:ext cx="2879752" cy="722314"/>
            </a:xfrm>
            <a:prstGeom prst="rect">
              <a:avLst/>
            </a:prstGeom>
            <a:noFill/>
            <a:effectLst/>
          </p:spPr>
          <p:txBody>
            <a:bodyPr wrap="square" rtlCol="0">
              <a:spAutoFit/>
            </a:bodyPr>
            <a:lstStyle/>
            <a:p>
              <a:pPr algn="r">
                <a:lnSpc>
                  <a:spcPct val="120000"/>
                </a:lnSpc>
              </a:pPr>
              <a:r>
                <a:rPr lang="zh-CN" altLang="en-US" sz="3733" b="1" dirty="0">
                  <a:solidFill>
                    <a:srgbClr val="C00000"/>
                  </a:solidFill>
                  <a:cs typeface="+mn-ea"/>
                  <a:sym typeface="+mn-lt"/>
                </a:rPr>
                <a:t>党的总章程</a:t>
              </a:r>
            </a:p>
          </p:txBody>
        </p:sp>
      </p:grpSp>
      <p:grpSp>
        <p:nvGrpSpPr>
          <p:cNvPr id="4" name="组合 3"/>
          <p:cNvGrpSpPr/>
          <p:nvPr/>
        </p:nvGrpSpPr>
        <p:grpSpPr>
          <a:xfrm>
            <a:off x="6336454" y="4285531"/>
            <a:ext cx="4644713" cy="1332670"/>
            <a:chOff x="6336454" y="4285531"/>
            <a:chExt cx="4644713" cy="1332670"/>
          </a:xfrm>
        </p:grpSpPr>
        <p:sp>
          <p:nvSpPr>
            <p:cNvPr id="35" name="TextBox 80"/>
            <p:cNvSpPr txBox="1"/>
            <p:nvPr/>
          </p:nvSpPr>
          <p:spPr>
            <a:xfrm>
              <a:off x="7810959" y="4590709"/>
              <a:ext cx="2767759" cy="722314"/>
            </a:xfrm>
            <a:prstGeom prst="rect">
              <a:avLst/>
            </a:prstGeom>
            <a:noFill/>
            <a:effectLst/>
          </p:spPr>
          <p:txBody>
            <a:bodyPr wrap="square" rtlCol="0">
              <a:spAutoFit/>
            </a:bodyPr>
            <a:lstStyle/>
            <a:p>
              <a:pPr algn="r">
                <a:lnSpc>
                  <a:spcPct val="120000"/>
                </a:lnSpc>
              </a:pPr>
              <a:r>
                <a:rPr lang="zh-CN" altLang="en-US" sz="3733" b="1" dirty="0">
                  <a:solidFill>
                    <a:srgbClr val="C00000"/>
                  </a:solidFill>
                  <a:cs typeface="+mn-ea"/>
                  <a:sym typeface="+mn-lt"/>
                </a:rPr>
                <a:t>党的总规矩</a:t>
              </a:r>
            </a:p>
          </p:txBody>
        </p:sp>
        <p:sp>
          <p:nvSpPr>
            <p:cNvPr id="28" name="圆角矩形 27"/>
            <p:cNvSpPr/>
            <p:nvPr/>
          </p:nvSpPr>
          <p:spPr>
            <a:xfrm>
              <a:off x="6336454" y="4285531"/>
              <a:ext cx="1325327" cy="1332670"/>
            </a:xfrm>
            <a:prstGeom prst="roundRect">
              <a:avLst>
                <a:gd name="adj" fmla="val 10061"/>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200" b="1" dirty="0"/>
                <a:t>行为规范</a:t>
              </a:r>
            </a:p>
          </p:txBody>
        </p:sp>
        <p:sp>
          <p:nvSpPr>
            <p:cNvPr id="30" name="圆角矩形 29"/>
            <p:cNvSpPr/>
            <p:nvPr/>
          </p:nvSpPr>
          <p:spPr>
            <a:xfrm>
              <a:off x="7408512" y="4285531"/>
              <a:ext cx="3572655" cy="1332670"/>
            </a:xfrm>
            <a:prstGeom prst="roundRect">
              <a:avLst>
                <a:gd name="adj" fmla="val 10061"/>
              </a:avLst>
            </a:prstGeom>
            <a:no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b="1" dirty="0"/>
            </a:p>
          </p:txBody>
        </p:sp>
      </p:grpSp>
    </p:spTree>
    <p:extLst>
      <p:ext uri="{BB962C8B-B14F-4D97-AF65-F5344CB8AC3E}">
        <p14:creationId xmlns:p14="http://schemas.microsoft.com/office/powerpoint/2010/main" xmlns="" val="845240915"/>
      </p:ext>
    </p:extLst>
  </p:cSld>
  <p:clrMapOvr>
    <a:masterClrMapping/>
  </p:clrMapOvr>
  <mc:AlternateContent xmlns:mc="http://schemas.openxmlformats.org/markup-compatibility/2006">
    <mc:Choice xmlns:p15="http://schemas.microsoft.com/office/powerpoint/2012/main" xmlns="" Requires="p15">
      <p:transition xmlns:p14="http://schemas.microsoft.com/office/powerpoint/2010/main" spd="slow" p14:dur="1250" advClick="0" advTm="0">
        <p15:prstTrans prst="peelOff"/>
      </p:transition>
    </mc:Choice>
    <mc:Fallback>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1)">
                                      <p:cBhvr>
                                        <p:cTn id="13" dur="1000"/>
                                        <p:tgtEl>
                                          <p:spTgt spid="2"/>
                                        </p:tgtEl>
                                      </p:cBhvr>
                                    </p:animEffect>
                                  </p:childTnLst>
                                </p:cTn>
                              </p:par>
                            </p:childTnLst>
                          </p:cTn>
                        </p:par>
                        <p:par>
                          <p:cTn id="14" fill="hold">
                            <p:stCondLst>
                              <p:cond delay="2000"/>
                            </p:stCondLst>
                            <p:childTnLst>
                              <p:par>
                                <p:cTn id="15" presetID="21"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heel(1)">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38F8E4BB-98D9-4016-8A4C-2D2F6818D1B2"/>
  <p:tag name="ISPRING_SCORM_RATE_SLIDES" val="1"/>
  <p:tag name="ISPRINGONLINEFOLDERID" val="0"/>
  <p:tag name="ISPRINGONLINEFOLDERPATH" val="内容列表"/>
  <p:tag name="ISPRINGCLOUDFOLDERID" val="0"/>
  <p:tag name="ISPRINGCLOUDFOLDERPATH" val="资源库"/>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9大党章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1041</TotalTime>
  <Words>6631</Words>
  <Application>Microsoft Office PowerPoint</Application>
  <PresentationFormat>自定义</PresentationFormat>
  <Paragraphs>695</Paragraphs>
  <Slides>80</Slides>
  <Notes>80</Notes>
  <HiddenSlides>0</HiddenSlides>
  <MMClips>1</MMClips>
  <ScaleCrop>false</ScaleCrop>
  <HeadingPairs>
    <vt:vector size="4" baseType="variant">
      <vt:variant>
        <vt:lpstr>主题</vt:lpstr>
      </vt:variant>
      <vt:variant>
        <vt:i4>1</vt:i4>
      </vt:variant>
      <vt:variant>
        <vt:lpstr>幻灯片标题</vt:lpstr>
      </vt:variant>
      <vt:variant>
        <vt:i4>80</vt:i4>
      </vt:variant>
    </vt:vector>
  </HeadingPairs>
  <TitlesOfParts>
    <vt:vector size="81" baseType="lpstr">
      <vt:lpstr>Office 主题</vt:lpstr>
      <vt:lpstr>幻灯片 1</vt:lpstr>
      <vt:lpstr>幻灯片 2</vt:lpstr>
      <vt:lpstr>幻灯片 3</vt:lpstr>
      <vt:lpstr>幻灯片 4</vt:lpstr>
      <vt:lpstr>幻灯片 5</vt:lpstr>
      <vt:lpstr>幻灯片 6</vt:lpstr>
      <vt:lpstr>幻灯片 7</vt:lpstr>
      <vt:lpstr>幻灯片 8</vt:lpstr>
      <vt:lpstr>幻灯片 9</vt:lpstr>
      <vt:lpstr>幻灯片 10</vt:lpstr>
      <vt:lpstr>幻灯片 11</vt:lpstr>
      <vt:lpstr>幻灯片 12</vt:lpstr>
      <vt:lpstr>幻灯片 13</vt:lpstr>
      <vt:lpstr>幻灯片 14</vt:lpstr>
      <vt:lpstr>幻灯片 15</vt:lpstr>
      <vt:lpstr>幻灯片 16</vt:lpstr>
      <vt:lpstr>幻灯片 17</vt:lpstr>
      <vt:lpstr>幻灯片 18</vt:lpstr>
      <vt:lpstr>幻灯片 19</vt:lpstr>
      <vt:lpstr>幻灯片 20</vt:lpstr>
      <vt:lpstr>幻灯片 21</vt:lpstr>
      <vt:lpstr>幻灯片 22</vt:lpstr>
      <vt:lpstr>幻灯片 23</vt:lpstr>
      <vt:lpstr>幻灯片 24</vt:lpstr>
      <vt:lpstr>幻灯片 25</vt:lpstr>
      <vt:lpstr>幻灯片 26</vt:lpstr>
      <vt:lpstr>幻灯片 27</vt:lpstr>
      <vt:lpstr>幻灯片 28</vt:lpstr>
      <vt:lpstr>幻灯片 29</vt:lpstr>
      <vt:lpstr>幻灯片 30</vt:lpstr>
      <vt:lpstr>幻灯片 31</vt:lpstr>
      <vt:lpstr>幻灯片 32</vt:lpstr>
      <vt:lpstr>幻灯片 33</vt:lpstr>
      <vt:lpstr>幻灯片 34</vt:lpstr>
      <vt:lpstr>幻灯片 35</vt:lpstr>
      <vt:lpstr>幻灯片 36</vt:lpstr>
      <vt:lpstr>幻灯片 37</vt:lpstr>
      <vt:lpstr>幻灯片 38</vt:lpstr>
      <vt:lpstr>幻灯片 39</vt:lpstr>
      <vt:lpstr>幻灯片 40</vt:lpstr>
      <vt:lpstr>幻灯片 41</vt:lpstr>
      <vt:lpstr>幻灯片 42</vt:lpstr>
      <vt:lpstr>幻灯片 43</vt:lpstr>
      <vt:lpstr>幻灯片 44</vt:lpstr>
      <vt:lpstr>幻灯片 45</vt:lpstr>
      <vt:lpstr>幻灯片 46</vt:lpstr>
      <vt:lpstr>幻灯片 47</vt:lpstr>
      <vt:lpstr>幻灯片 48</vt:lpstr>
      <vt:lpstr>幻灯片 49</vt:lpstr>
      <vt:lpstr>幻灯片 50</vt:lpstr>
      <vt:lpstr>幻灯片 51</vt:lpstr>
      <vt:lpstr>幻灯片 52</vt:lpstr>
      <vt:lpstr>幻灯片 53</vt:lpstr>
      <vt:lpstr>幻灯片 54</vt:lpstr>
      <vt:lpstr>幻灯片 55</vt:lpstr>
      <vt:lpstr>幻灯片 56</vt:lpstr>
      <vt:lpstr>幻灯片 57</vt:lpstr>
      <vt:lpstr>幻灯片 58</vt:lpstr>
      <vt:lpstr>幻灯片 59</vt:lpstr>
      <vt:lpstr>幻灯片 60</vt:lpstr>
      <vt:lpstr>幻灯片 61</vt:lpstr>
      <vt:lpstr>幻灯片 62</vt:lpstr>
      <vt:lpstr>幻灯片 63</vt:lpstr>
      <vt:lpstr>幻灯片 64</vt:lpstr>
      <vt:lpstr>幻灯片 65</vt:lpstr>
      <vt:lpstr>幻灯片 66</vt:lpstr>
      <vt:lpstr>幻灯片 67</vt:lpstr>
      <vt:lpstr>幻灯片 68</vt:lpstr>
      <vt:lpstr>幻灯片 69</vt:lpstr>
      <vt:lpstr>幻灯片 70</vt:lpstr>
      <vt:lpstr>幻灯片 71</vt:lpstr>
      <vt:lpstr>幻灯片 72</vt:lpstr>
      <vt:lpstr>幻灯片 73</vt:lpstr>
      <vt:lpstr>幻灯片 74</vt:lpstr>
      <vt:lpstr>幻灯片 75</vt:lpstr>
      <vt:lpstr>幻灯片 76</vt:lpstr>
      <vt:lpstr>幻灯片 77</vt:lpstr>
      <vt:lpstr>幻灯片 78</vt:lpstr>
      <vt:lpstr>幻灯片 79</vt:lpstr>
      <vt:lpstr>幻灯片 80</vt:lpstr>
    </vt:vector>
  </TitlesOfParts>
  <Company>微软中国</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19大党章1</dc:title>
  <dc:creator>微软用户</dc:creator>
  <cp:lastModifiedBy>王佳</cp:lastModifiedBy>
  <cp:revision>108</cp:revision>
  <dcterms:created xsi:type="dcterms:W3CDTF">2017-10-24T01:23:12Z</dcterms:created>
  <dcterms:modified xsi:type="dcterms:W3CDTF">2017-11-01T07:22:54Z</dcterms:modified>
</cp:coreProperties>
</file>