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xls" ContentType="application/vnd.ms-exce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258" r:id="rId3"/>
    <p:sldId id="364" r:id="rId4"/>
    <p:sldId id="366" r:id="rId5"/>
    <p:sldId id="367" r:id="rId6"/>
    <p:sldId id="260" r:id="rId7"/>
    <p:sldId id="280" r:id="rId8"/>
    <p:sldId id="331" r:id="rId9"/>
    <p:sldId id="359" r:id="rId10"/>
    <p:sldId id="335" r:id="rId11"/>
    <p:sldId id="321" r:id="rId12"/>
    <p:sldId id="324" r:id="rId13"/>
    <p:sldId id="363" r:id="rId14"/>
    <p:sldId id="338" r:id="rId15"/>
    <p:sldId id="337" r:id="rId16"/>
    <p:sldId id="339" r:id="rId17"/>
    <p:sldId id="341" r:id="rId18"/>
    <p:sldId id="340" r:id="rId19"/>
    <p:sldId id="345" r:id="rId20"/>
    <p:sldId id="344" r:id="rId21"/>
    <p:sldId id="330" r:id="rId22"/>
    <p:sldId id="346" r:id="rId23"/>
    <p:sldId id="353" r:id="rId24"/>
    <p:sldId id="365" r:id="rId25"/>
    <p:sldId id="332" r:id="rId26"/>
    <p:sldId id="354" r:id="rId27"/>
    <p:sldId id="368" r:id="rId28"/>
    <p:sldId id="369" r:id="rId29"/>
    <p:sldId id="370" r:id="rId30"/>
    <p:sldId id="371" r:id="rId31"/>
    <p:sldId id="372" r:id="rId32"/>
    <p:sldId id="357" r:id="rId33"/>
    <p:sldId id="358" r:id="rId34"/>
    <p:sldId id="373" r:id="rId35"/>
    <p:sldId id="374" r:id="rId36"/>
    <p:sldId id="362" r:id="rId37"/>
    <p:sldId id="295" r:id="rId38"/>
    <p:sldId id="259" r:id="rId39"/>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CC"/>
    <a:srgbClr val="FF6600"/>
    <a:srgbClr val="008000"/>
    <a:srgbClr val="55B70C"/>
    <a:srgbClr val="33CC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1" autoAdjust="0"/>
    <p:restoredTop sz="83806" autoAdjust="0"/>
  </p:normalViewPr>
  <p:slideViewPr>
    <p:cSldViewPr>
      <p:cViewPr>
        <p:scale>
          <a:sx n="80" d="100"/>
          <a:sy n="80" d="100"/>
        </p:scale>
        <p:origin x="-167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4"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zh-CN" altLang="en-US"/>
          </a:p>
        </p:txBody>
      </p:sp>
      <p:sp>
        <p:nvSpPr>
          <p:cNvPr id="5222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F3D27747-A286-43C9-BD5E-E9E0250A7553}" type="datetimeFigureOut">
              <a:rPr lang="zh-CN" altLang="en-US"/>
              <a:pPr>
                <a:defRPr/>
              </a:pPr>
              <a:t>2017/11/29</a:t>
            </a:fld>
            <a:endParaRPr lang="en-US" altLang="zh-CN"/>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222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5223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en-US" altLang="zh-CN"/>
          </a:p>
        </p:txBody>
      </p:sp>
      <p:sp>
        <p:nvSpPr>
          <p:cNvPr id="5223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pPr>
              <a:defRPr/>
            </a:pPr>
            <a:fld id="{234D4874-77A1-4BE4-B827-08C84D5E8415}"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a:ln/>
        </p:spPr>
      </p:sp>
      <p:sp>
        <p:nvSpPr>
          <p:cNvPr id="44035" name="Rectangle 3"/>
          <p:cNvSpPr>
            <a:spLocks noGrp="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a:ln/>
        </p:spPr>
      </p:sp>
      <p:sp>
        <p:nvSpPr>
          <p:cNvPr id="66563" name="Rectangle 3"/>
          <p:cNvSpPr>
            <a:spLocks noGrp="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a:ln/>
        </p:spPr>
      </p:sp>
      <p:sp>
        <p:nvSpPr>
          <p:cNvPr id="67587" name="Rectangle 3"/>
          <p:cNvSpPr>
            <a:spLocks noGrp="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a:ln/>
        </p:spPr>
      </p:sp>
      <p:sp>
        <p:nvSpPr>
          <p:cNvPr id="68611" name="Rectangle 3"/>
          <p:cNvSpPr>
            <a:spLocks noGrp="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a:ln/>
        </p:spPr>
      </p:sp>
      <p:sp>
        <p:nvSpPr>
          <p:cNvPr id="69635" name="Rectangle 3"/>
          <p:cNvSpPr>
            <a:spLocks noGrp="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TextEdit="1"/>
          </p:cNvSpPr>
          <p:nvPr>
            <p:ph type="sldImg"/>
          </p:nvPr>
        </p:nvSpPr>
        <p:spPr>
          <a:ln/>
        </p:spPr>
      </p:sp>
      <p:sp>
        <p:nvSpPr>
          <p:cNvPr id="70659" name="Rectangle 3"/>
          <p:cNvSpPr>
            <a:spLocks noGrp="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a:ln/>
        </p:spPr>
      </p:sp>
      <p:sp>
        <p:nvSpPr>
          <p:cNvPr id="73731" name="Rectangle 3"/>
          <p:cNvSpPr>
            <a:spLocks noGrp="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a:ln/>
        </p:spPr>
      </p:sp>
      <p:sp>
        <p:nvSpPr>
          <p:cNvPr id="74755" name="Rectangle 3"/>
          <p:cNvSpPr>
            <a:spLocks noGrp="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p:spPr>
        <p:txBody>
          <a:bodyPr/>
          <a:lstStyle/>
          <a:p>
            <a:pPr eaLnBrk="1" hangingPunct="1"/>
            <a:endParaRPr lang="zh-C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FA4D5832-01D6-4064-8B1C-D86611AB701D}" type="datetimeFigureOut">
              <a:rPr lang="zh-CN" altLang="en-US"/>
              <a:pPr>
                <a:defRPr/>
              </a:pPr>
              <a:t>2017/11/29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F1B8AA8-7DD1-470F-97AF-813139D7A56A}" type="slidenum">
              <a:rPr lang="zh-CN" altLang="en-US"/>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1912D878-4E67-436D-8197-470478541C21}" type="datetimeFigureOut">
              <a:rPr lang="zh-CN" altLang="en-US"/>
              <a:pPr>
                <a:defRPr/>
              </a:pPr>
              <a:t>2017/11/29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80A4675-29B9-4975-8B12-4DFDAEC4D447}" type="slidenum">
              <a:rPr lang="zh-CN" altLang="en-US"/>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F196001-8462-49FE-B2C8-95327E195A1E}" type="datetimeFigureOut">
              <a:rPr lang="zh-CN" altLang="en-US"/>
              <a:pPr>
                <a:defRPr/>
              </a:pPr>
              <a:t>2017/11/29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5ED62B2-C20C-42EC-878D-47B6A2FCEE9D}" type="slidenum">
              <a:rPr lang="zh-CN" altLang="en-US"/>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 descr="bg1"/>
          <p:cNvPicPr>
            <a:picLocks noChangeAspect="1" noChangeArrowheads="1"/>
          </p:cNvPicPr>
          <p:nvPr/>
        </p:nvPicPr>
        <p:blipFill>
          <a:blip r:embed="rId2"/>
          <a:srcRect/>
          <a:stretch>
            <a:fillRect/>
          </a:stretch>
        </p:blipFill>
        <p:spPr bwMode="auto">
          <a:xfrm>
            <a:off x="-30163" y="-20638"/>
            <a:ext cx="9174163" cy="6878638"/>
          </a:xfrm>
          <a:prstGeom prst="rect">
            <a:avLst/>
          </a:prstGeom>
          <a:noFill/>
          <a:ln w="9525">
            <a:noFill/>
            <a:miter lim="800000"/>
            <a:headEnd/>
            <a:tailEnd/>
          </a:ln>
        </p:spPr>
      </p:pic>
      <p:sp>
        <p:nvSpPr>
          <p:cNvPr id="2051" name="Rectangle 27"/>
          <p:cNvSpPr>
            <a:spLocks noGrp="1" noChangeArrowheads="1"/>
          </p:cNvSpPr>
          <p:nvPr>
            <p:ph type="ctrTitle"/>
          </p:nvPr>
        </p:nvSpPr>
        <p:spPr>
          <a:xfrm>
            <a:off x="468313" y="2470150"/>
            <a:ext cx="5399087" cy="1079500"/>
          </a:xfrm>
        </p:spPr>
        <p:txBody>
          <a:bodyPr/>
          <a:lstStyle>
            <a:lvl1pPr>
              <a:defRPr sz="3200"/>
            </a:lvl1pPr>
          </a:lstStyle>
          <a:p>
            <a:r>
              <a:rPr lang="zh-CN"/>
              <a:t>单击此处编辑母版标题样式</a:t>
            </a:r>
          </a:p>
        </p:txBody>
      </p:sp>
      <p:sp>
        <p:nvSpPr>
          <p:cNvPr id="2052" name="Rectangle 31"/>
          <p:cNvSpPr>
            <a:spLocks noGrp="1" noChangeArrowheads="1"/>
          </p:cNvSpPr>
          <p:nvPr>
            <p:ph type="subTitle" idx="1"/>
          </p:nvPr>
        </p:nvSpPr>
        <p:spPr>
          <a:xfrm>
            <a:off x="468313" y="3549650"/>
            <a:ext cx="5400675" cy="600075"/>
          </a:xfrm>
        </p:spPr>
        <p:txBody>
          <a:bodyPr/>
          <a:lstStyle>
            <a:lvl1pPr marL="0" indent="0">
              <a:buFont typeface="Wingdings" pitchFamily="2" charset="2"/>
              <a:buNone/>
              <a:defRPr sz="1800">
                <a:solidFill>
                  <a:schemeClr val="bg1"/>
                </a:solidFill>
              </a:defRPr>
            </a:lvl1pPr>
          </a:lstStyle>
          <a:p>
            <a:r>
              <a:rPr lang="zh-CN"/>
              <a:t>单击添加署名或公司信息</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sldNum" sz="quarter" idx="10"/>
          </p:nvPr>
        </p:nvSpPr>
        <p:spPr>
          <a:ln/>
        </p:spPr>
        <p:txBody>
          <a:bodyPr/>
          <a:lstStyle>
            <a:lvl1pPr>
              <a:defRPr/>
            </a:lvl1pPr>
          </a:lstStyle>
          <a:p>
            <a:pPr>
              <a:defRPr/>
            </a:pPr>
            <a:r>
              <a:rPr lang="de-DE" altLang="en-US"/>
              <a:t>Page </a:t>
            </a:r>
            <a:r>
              <a:rPr lang="de-DE" altLang="en-US">
                <a:sym typeface="MS UI Gothic" pitchFamily="34" charset="-128"/>
              </a:rPr>
              <a:t></a:t>
            </a:r>
            <a:r>
              <a:rPr lang="de-DE" altLang="en-US"/>
              <a:t> </a:t>
            </a:r>
            <a:fld id="{07C33805-F360-4345-AD07-584303E387A2}" type="slidenum">
              <a:rPr lang="zh-CN" altLang="en-US"/>
              <a:pPr>
                <a:defRPr/>
              </a:pPr>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sldNum" sz="quarter" idx="10"/>
          </p:nvPr>
        </p:nvSpPr>
        <p:spPr>
          <a:ln/>
        </p:spPr>
        <p:txBody>
          <a:bodyPr/>
          <a:lstStyle>
            <a:lvl1pPr>
              <a:defRPr/>
            </a:lvl1pPr>
          </a:lstStyle>
          <a:p>
            <a:pPr>
              <a:defRPr/>
            </a:pPr>
            <a:r>
              <a:rPr lang="de-DE" altLang="en-US"/>
              <a:t>Page </a:t>
            </a:r>
            <a:r>
              <a:rPr lang="de-DE" altLang="en-US">
                <a:sym typeface="MS UI Gothic" pitchFamily="34" charset="-128"/>
              </a:rPr>
              <a:t></a:t>
            </a:r>
            <a:r>
              <a:rPr lang="de-DE" altLang="en-US"/>
              <a:t> </a:t>
            </a:r>
            <a:fld id="{E5A2E99C-E1EF-4CA9-BE1A-E801C4827EE9}" type="slidenum">
              <a:rPr lang="zh-CN" altLang="en-US"/>
              <a:pPr>
                <a:defRPr/>
              </a:pPr>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68313" y="1125538"/>
            <a:ext cx="4027487" cy="5162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125538"/>
            <a:ext cx="4027488" cy="5162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sldNum" sz="quarter" idx="10"/>
          </p:nvPr>
        </p:nvSpPr>
        <p:spPr>
          <a:ln/>
        </p:spPr>
        <p:txBody>
          <a:bodyPr/>
          <a:lstStyle>
            <a:lvl1pPr>
              <a:defRPr/>
            </a:lvl1pPr>
          </a:lstStyle>
          <a:p>
            <a:pPr>
              <a:defRPr/>
            </a:pPr>
            <a:r>
              <a:rPr lang="de-DE" altLang="en-US"/>
              <a:t>Page </a:t>
            </a:r>
            <a:r>
              <a:rPr lang="de-DE" altLang="en-US">
                <a:sym typeface="MS UI Gothic" pitchFamily="34" charset="-128"/>
              </a:rPr>
              <a:t></a:t>
            </a:r>
            <a:r>
              <a:rPr lang="de-DE" altLang="en-US"/>
              <a:t> </a:t>
            </a:r>
            <a:fld id="{F3857FFC-EA43-4D77-A54E-8FD2E6DF8AE6}" type="slidenum">
              <a:rPr lang="zh-CN" altLang="en-US"/>
              <a:pPr>
                <a:defRPr/>
              </a:pPr>
              <a:t>‹#›</a:t>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sldNum" sz="quarter" idx="10"/>
          </p:nvPr>
        </p:nvSpPr>
        <p:spPr>
          <a:ln/>
        </p:spPr>
        <p:txBody>
          <a:bodyPr/>
          <a:lstStyle>
            <a:lvl1pPr>
              <a:defRPr/>
            </a:lvl1pPr>
          </a:lstStyle>
          <a:p>
            <a:pPr>
              <a:defRPr/>
            </a:pPr>
            <a:r>
              <a:rPr lang="de-DE" altLang="en-US"/>
              <a:t>Page </a:t>
            </a:r>
            <a:r>
              <a:rPr lang="de-DE" altLang="en-US">
                <a:sym typeface="MS UI Gothic" pitchFamily="34" charset="-128"/>
              </a:rPr>
              <a:t></a:t>
            </a:r>
            <a:r>
              <a:rPr lang="de-DE" altLang="en-US"/>
              <a:t> </a:t>
            </a:r>
            <a:fld id="{3E589FF3-F939-452E-8BAB-687B52775465}" type="slidenum">
              <a:rPr lang="zh-CN" altLang="en-US"/>
              <a:pPr>
                <a:defRPr/>
              </a:pPr>
              <a:t>‹#›</a:t>
            </a:fld>
            <a:endParaRPr lang="en-US" alt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sldNum" sz="quarter" idx="10"/>
          </p:nvPr>
        </p:nvSpPr>
        <p:spPr>
          <a:ln/>
        </p:spPr>
        <p:txBody>
          <a:bodyPr/>
          <a:lstStyle>
            <a:lvl1pPr>
              <a:defRPr/>
            </a:lvl1pPr>
          </a:lstStyle>
          <a:p>
            <a:pPr>
              <a:defRPr/>
            </a:pPr>
            <a:r>
              <a:rPr lang="de-DE" altLang="en-US"/>
              <a:t>Page </a:t>
            </a:r>
            <a:r>
              <a:rPr lang="de-DE" altLang="en-US">
                <a:sym typeface="MS UI Gothic" pitchFamily="34" charset="-128"/>
              </a:rPr>
              <a:t></a:t>
            </a:r>
            <a:r>
              <a:rPr lang="de-DE" altLang="en-US"/>
              <a:t> </a:t>
            </a:r>
            <a:fld id="{E5E62AAA-7A7B-4B35-AE46-2196FE4F855B}" type="slidenum">
              <a:rPr lang="zh-CN" altLang="en-US"/>
              <a:pPr>
                <a:defRPr/>
              </a:pPr>
              <a:t>‹#›</a:t>
            </a:fld>
            <a:endParaRPr lang="en-US" alt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r>
              <a:rPr lang="de-DE" altLang="en-US"/>
              <a:t>Page </a:t>
            </a:r>
            <a:r>
              <a:rPr lang="de-DE" altLang="en-US">
                <a:sym typeface="MS UI Gothic" pitchFamily="34" charset="-128"/>
              </a:rPr>
              <a:t></a:t>
            </a:r>
            <a:r>
              <a:rPr lang="de-DE" altLang="en-US"/>
              <a:t> </a:t>
            </a:r>
            <a:fld id="{81E2ED9D-BE1E-46D7-86B2-24542A006B9A}" type="slidenum">
              <a:rPr lang="zh-CN" altLang="en-US"/>
              <a:pPr>
                <a:defRPr/>
              </a:pPr>
              <a:t>‹#›</a:t>
            </a:fld>
            <a:endParaRPr lang="en-US" alt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sldNum" sz="quarter" idx="10"/>
          </p:nvPr>
        </p:nvSpPr>
        <p:spPr>
          <a:ln/>
        </p:spPr>
        <p:txBody>
          <a:bodyPr/>
          <a:lstStyle>
            <a:lvl1pPr>
              <a:defRPr/>
            </a:lvl1pPr>
          </a:lstStyle>
          <a:p>
            <a:pPr>
              <a:defRPr/>
            </a:pPr>
            <a:r>
              <a:rPr lang="de-DE" altLang="en-US"/>
              <a:t>Page </a:t>
            </a:r>
            <a:r>
              <a:rPr lang="de-DE" altLang="en-US">
                <a:sym typeface="MS UI Gothic" pitchFamily="34" charset="-128"/>
              </a:rPr>
              <a:t></a:t>
            </a:r>
            <a:r>
              <a:rPr lang="de-DE" altLang="en-US"/>
              <a:t> </a:t>
            </a:r>
            <a:fld id="{7115A700-802D-4C50-B8D5-1FEDF65203B7}" type="slidenum">
              <a:rPr lang="zh-CN" altLang="en-US"/>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2505CF55-8950-44A4-8339-6B48CC4AEAE3}" type="datetimeFigureOut">
              <a:rPr lang="zh-CN" altLang="en-US"/>
              <a:pPr>
                <a:defRPr/>
              </a:pPr>
              <a:t>2017/11/29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4486857-5BDA-4135-9659-EF38EFEFDF5C}" type="slidenum">
              <a:rPr lang="zh-CN" altLang="en-US"/>
              <a:pPr>
                <a:defRPr/>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sldNum" sz="quarter" idx="10"/>
          </p:nvPr>
        </p:nvSpPr>
        <p:spPr>
          <a:ln/>
        </p:spPr>
        <p:txBody>
          <a:bodyPr/>
          <a:lstStyle>
            <a:lvl1pPr>
              <a:defRPr/>
            </a:lvl1pPr>
          </a:lstStyle>
          <a:p>
            <a:pPr>
              <a:defRPr/>
            </a:pPr>
            <a:r>
              <a:rPr lang="de-DE" altLang="en-US"/>
              <a:t>Page </a:t>
            </a:r>
            <a:r>
              <a:rPr lang="de-DE" altLang="en-US">
                <a:sym typeface="MS UI Gothic" pitchFamily="34" charset="-128"/>
              </a:rPr>
              <a:t></a:t>
            </a:r>
            <a:r>
              <a:rPr lang="de-DE" altLang="en-US"/>
              <a:t> </a:t>
            </a:r>
            <a:fld id="{17E228B4-78FE-426F-9D95-6879BF36DEBA}" type="slidenum">
              <a:rPr lang="zh-CN" altLang="en-US"/>
              <a:pPr>
                <a:defRPr/>
              </a:pPr>
              <a:t>‹#›</a:t>
            </a:fld>
            <a:endParaRPr lang="en-US" alt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sldNum" sz="quarter" idx="10"/>
          </p:nvPr>
        </p:nvSpPr>
        <p:spPr>
          <a:ln/>
        </p:spPr>
        <p:txBody>
          <a:bodyPr/>
          <a:lstStyle>
            <a:lvl1pPr>
              <a:defRPr/>
            </a:lvl1pPr>
          </a:lstStyle>
          <a:p>
            <a:pPr>
              <a:defRPr/>
            </a:pPr>
            <a:r>
              <a:rPr lang="de-DE" altLang="en-US"/>
              <a:t>Page </a:t>
            </a:r>
            <a:r>
              <a:rPr lang="de-DE" altLang="en-US">
                <a:sym typeface="MS UI Gothic" pitchFamily="34" charset="-128"/>
              </a:rPr>
              <a:t></a:t>
            </a:r>
            <a:r>
              <a:rPr lang="de-DE" altLang="en-US"/>
              <a:t> </a:t>
            </a:r>
            <a:fld id="{C154B098-C968-41BC-9F51-33F664BBBC7A}" type="slidenum">
              <a:rPr lang="zh-CN" altLang="en-US"/>
              <a:pPr>
                <a:defRPr/>
              </a:pPr>
              <a:t>‹#›</a:t>
            </a:fld>
            <a:endParaRPr lang="en-US" altLang="zh-C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4638" y="315913"/>
            <a:ext cx="2051050" cy="597217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68313" y="315913"/>
            <a:ext cx="6003925" cy="597217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sldNum" sz="quarter" idx="10"/>
          </p:nvPr>
        </p:nvSpPr>
        <p:spPr>
          <a:ln/>
        </p:spPr>
        <p:txBody>
          <a:bodyPr/>
          <a:lstStyle>
            <a:lvl1pPr>
              <a:defRPr/>
            </a:lvl1pPr>
          </a:lstStyle>
          <a:p>
            <a:pPr>
              <a:defRPr/>
            </a:pPr>
            <a:r>
              <a:rPr lang="de-DE" altLang="en-US"/>
              <a:t>Page </a:t>
            </a:r>
            <a:r>
              <a:rPr lang="de-DE" altLang="en-US">
                <a:sym typeface="MS UI Gothic" pitchFamily="34" charset="-128"/>
              </a:rPr>
              <a:t></a:t>
            </a:r>
            <a:r>
              <a:rPr lang="de-DE" altLang="en-US"/>
              <a:t> </a:t>
            </a:r>
            <a:fld id="{3A471E0A-0760-455C-B1EF-0D0EB74299A6}" type="slidenum">
              <a:rPr lang="zh-CN" altLang="en-US"/>
              <a:pPr>
                <a:defRPr/>
              </a:pPr>
              <a:t>‹#›</a:t>
            </a:fld>
            <a:endParaRPr lang="en-US" altLang="zh-C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68313" y="315913"/>
            <a:ext cx="8207375" cy="592137"/>
          </a:xfrm>
        </p:spPr>
        <p:txBody>
          <a:bodyPr/>
          <a:lstStyle/>
          <a:p>
            <a:r>
              <a:rPr lang="zh-CN" altLang="en-US"/>
              <a:t>单击此处编辑母版标题样式</a:t>
            </a:r>
          </a:p>
        </p:txBody>
      </p:sp>
      <p:sp>
        <p:nvSpPr>
          <p:cNvPr id="3" name="表格占位符 2"/>
          <p:cNvSpPr>
            <a:spLocks noGrp="1"/>
          </p:cNvSpPr>
          <p:nvPr>
            <p:ph type="tbl" idx="1"/>
          </p:nvPr>
        </p:nvSpPr>
        <p:spPr>
          <a:xfrm>
            <a:off x="468313" y="1125538"/>
            <a:ext cx="8207375" cy="5162550"/>
          </a:xfrm>
        </p:spPr>
        <p:txBody>
          <a:bodyPr/>
          <a:lstStyle/>
          <a:p>
            <a:pPr lvl="0"/>
            <a:endParaRPr lang="zh-CN" altLang="en-US" noProof="0"/>
          </a:p>
        </p:txBody>
      </p:sp>
      <p:sp>
        <p:nvSpPr>
          <p:cNvPr id="4" name="Rectangle 4"/>
          <p:cNvSpPr>
            <a:spLocks noGrp="1" noChangeArrowheads="1"/>
          </p:cNvSpPr>
          <p:nvPr>
            <p:ph type="sldNum" sz="quarter" idx="10"/>
          </p:nvPr>
        </p:nvSpPr>
        <p:spPr>
          <a:ln/>
        </p:spPr>
        <p:txBody>
          <a:bodyPr/>
          <a:lstStyle>
            <a:lvl1pPr>
              <a:defRPr/>
            </a:lvl1pPr>
          </a:lstStyle>
          <a:p>
            <a:pPr>
              <a:defRPr/>
            </a:pPr>
            <a:r>
              <a:rPr lang="de-DE" altLang="en-US"/>
              <a:t>Page </a:t>
            </a:r>
            <a:r>
              <a:rPr lang="de-DE" altLang="en-US">
                <a:sym typeface="MS UI Gothic" pitchFamily="34" charset="-128"/>
              </a:rPr>
              <a:t></a:t>
            </a:r>
            <a:r>
              <a:rPr lang="de-DE" altLang="en-US"/>
              <a:t> </a:t>
            </a:r>
            <a:fld id="{E0B5B2C7-2CF9-4402-A4BC-376F6307B51F}" type="slidenum">
              <a:rPr lang="zh-CN" altLang="en-US"/>
              <a:pPr>
                <a:defRPr/>
              </a:pPr>
              <a:t>‹#›</a:t>
            </a:fld>
            <a:endParaRPr lang="en-US" altLang="zh-C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468313" y="315913"/>
            <a:ext cx="8207375" cy="592137"/>
          </a:xfrm>
        </p:spPr>
        <p:txBody>
          <a:bodyPr/>
          <a:lstStyle/>
          <a:p>
            <a:r>
              <a:rPr lang="zh-CN" altLang="en-US"/>
              <a:t>单击此处编辑母版标题样式</a:t>
            </a:r>
          </a:p>
        </p:txBody>
      </p:sp>
      <p:sp>
        <p:nvSpPr>
          <p:cNvPr id="3" name="图表占位符 2"/>
          <p:cNvSpPr>
            <a:spLocks noGrp="1"/>
          </p:cNvSpPr>
          <p:nvPr>
            <p:ph type="chart" idx="1"/>
          </p:nvPr>
        </p:nvSpPr>
        <p:spPr>
          <a:xfrm>
            <a:off x="468313" y="1125538"/>
            <a:ext cx="8207375" cy="5162550"/>
          </a:xfrm>
        </p:spPr>
        <p:txBody>
          <a:bodyPr/>
          <a:lstStyle/>
          <a:p>
            <a:pPr lvl="0"/>
            <a:endParaRPr lang="zh-CN" altLang="en-US" noProof="0"/>
          </a:p>
        </p:txBody>
      </p:sp>
      <p:sp>
        <p:nvSpPr>
          <p:cNvPr id="4" name="Rectangle 4"/>
          <p:cNvSpPr>
            <a:spLocks noGrp="1" noChangeArrowheads="1"/>
          </p:cNvSpPr>
          <p:nvPr>
            <p:ph type="sldNum" sz="quarter" idx="10"/>
          </p:nvPr>
        </p:nvSpPr>
        <p:spPr>
          <a:ln/>
        </p:spPr>
        <p:txBody>
          <a:bodyPr/>
          <a:lstStyle>
            <a:lvl1pPr>
              <a:defRPr/>
            </a:lvl1pPr>
          </a:lstStyle>
          <a:p>
            <a:pPr>
              <a:defRPr/>
            </a:pPr>
            <a:r>
              <a:rPr lang="de-DE" altLang="en-US"/>
              <a:t>Page </a:t>
            </a:r>
            <a:r>
              <a:rPr lang="de-DE" altLang="en-US">
                <a:sym typeface="MS UI Gothic" pitchFamily="34" charset="-128"/>
              </a:rPr>
              <a:t></a:t>
            </a:r>
            <a:r>
              <a:rPr lang="de-DE" altLang="en-US"/>
              <a:t> </a:t>
            </a:r>
            <a:fld id="{A40247D8-F94A-4E31-AD70-A5AB8A64E5EA}" type="slidenum">
              <a:rPr lang="zh-CN" altLang="en-US"/>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12C2028A-2934-4CE2-9D79-C0668BEBC4C9}" type="datetimeFigureOut">
              <a:rPr lang="zh-CN" altLang="en-US"/>
              <a:pPr>
                <a:defRPr/>
              </a:pPr>
              <a:t>2017/11/29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E0A8295-DCC1-4465-807F-B4420045A2EB}" type="slidenum">
              <a:rPr lang="zh-CN" altLang="en-US"/>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DE45350-70DA-405B-9705-3E73C79E570D}" type="datetimeFigureOut">
              <a:rPr lang="zh-CN" altLang="en-US"/>
              <a:pPr>
                <a:defRPr/>
              </a:pPr>
              <a:t>2017/11/29</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E16D06F-82F1-4041-8037-C8BD25AC916E}" type="slidenum">
              <a:rPr lang="zh-CN" altLang="en-US"/>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D3725249-1E0C-43F2-971E-AB905D98AFFC}" type="datetimeFigureOut">
              <a:rPr lang="zh-CN" altLang="en-US"/>
              <a:pPr>
                <a:defRPr/>
              </a:pPr>
              <a:t>2017/11/29</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52D5F208-74D8-4E16-A0DE-1B8994F6B716}" type="slidenum">
              <a:rPr lang="zh-CN" altLang="en-US"/>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89CED454-60DB-44D3-AAD1-65512E40FF36}" type="datetimeFigureOut">
              <a:rPr lang="zh-CN" altLang="en-US"/>
              <a:pPr>
                <a:defRPr/>
              </a:pPr>
              <a:t>2017/11/29</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1D0B78B3-9371-4BF6-B986-026835ECE42D}" type="slidenum">
              <a:rPr lang="zh-CN" altLang="en-US"/>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E66F3D53-0245-461C-8B04-8CDCCA9CF7AD}" type="datetimeFigureOut">
              <a:rPr lang="zh-CN" altLang="en-US"/>
              <a:pPr>
                <a:defRPr/>
              </a:pPr>
              <a:t>2017/11/29</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2066DEB3-F46A-49D3-82C3-B8DBF53ECCEA}" type="slidenum">
              <a:rPr lang="zh-CN" altLang="en-US"/>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FC86DEF8-30F8-43D5-9112-1726570463FC}" type="datetimeFigureOut">
              <a:rPr lang="zh-CN" altLang="en-US"/>
              <a:pPr>
                <a:defRPr/>
              </a:pPr>
              <a:t>2017/11/29</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22F26BE-4A16-413D-9427-7A75655D4910}" type="slidenum">
              <a:rPr lang="zh-CN" altLang="en-US"/>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663EFF16-3F37-4D59-A139-8576CFE9A0E5}" type="datetimeFigureOut">
              <a:rPr lang="zh-CN" altLang="en-US"/>
              <a:pPr>
                <a:defRPr/>
              </a:pPr>
              <a:t>2017/11/29</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F336573-F3D7-4349-8CC9-C1A9C457D5B6}" type="slidenum">
              <a:rPr lang="zh-CN" altLang="en-US"/>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ACF402A0-0290-4140-BE06-37CB2081EBF8}" type="datetimeFigureOut">
              <a:rPr lang="zh-CN" altLang="en-US"/>
              <a:pPr>
                <a:defRPr/>
              </a:pPr>
              <a:t>2017/11/29</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9E3F20F2-0F6E-4D2D-A6E8-E6DFAA084093}"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3074" name="Picture 2" descr="bg2"/>
          <p:cNvPicPr>
            <a:picLocks noChangeAspect="1" noChangeArrowheads="1"/>
          </p:cNvPicPr>
          <p:nvPr/>
        </p:nvPicPr>
        <p:blipFill>
          <a:blip r:embed="rId15"/>
          <a:srcRect/>
          <a:stretch>
            <a:fillRect/>
          </a:stretch>
        </p:blipFill>
        <p:spPr bwMode="auto">
          <a:xfrm>
            <a:off x="0" y="0"/>
            <a:ext cx="9180513" cy="6884988"/>
          </a:xfrm>
          <a:prstGeom prst="rect">
            <a:avLst/>
          </a:prstGeom>
          <a:noFill/>
          <a:ln w="9525">
            <a:noFill/>
            <a:miter lim="800000"/>
            <a:headEnd/>
            <a:tailEnd/>
          </a:ln>
        </p:spPr>
      </p:pic>
      <p:sp>
        <p:nvSpPr>
          <p:cNvPr id="3075" name="Rectangle 31"/>
          <p:cNvSpPr>
            <a:spLocks noGrp="1" noChangeArrowheads="1"/>
          </p:cNvSpPr>
          <p:nvPr>
            <p:ph type="body" idx="1"/>
          </p:nvPr>
        </p:nvSpPr>
        <p:spPr bwMode="auto">
          <a:xfrm>
            <a:off x="468313" y="1125538"/>
            <a:ext cx="8207375" cy="5162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p:txBody>
      </p:sp>
      <p:sp>
        <p:nvSpPr>
          <p:cNvPr id="1028" name="Rectangle 4"/>
          <p:cNvSpPr>
            <a:spLocks noGrp="1" noChangeArrowheads="1"/>
          </p:cNvSpPr>
          <p:nvPr>
            <p:ph type="sldNum" sz="quarter" idx="4"/>
          </p:nvPr>
        </p:nvSpPr>
        <p:spPr bwMode="auto">
          <a:xfrm>
            <a:off x="7235825" y="6453188"/>
            <a:ext cx="1439863"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b="1">
                <a:ea typeface="华文细黑" pitchFamily="2" charset="-122"/>
              </a:defRPr>
            </a:lvl1pPr>
          </a:lstStyle>
          <a:p>
            <a:pPr>
              <a:defRPr/>
            </a:pPr>
            <a:r>
              <a:rPr lang="de-DE" altLang="en-US"/>
              <a:t>Page </a:t>
            </a:r>
            <a:r>
              <a:rPr lang="de-DE" altLang="en-US">
                <a:sym typeface="MS UI Gothic" pitchFamily="34" charset="-128"/>
              </a:rPr>
              <a:t></a:t>
            </a:r>
            <a:r>
              <a:rPr lang="de-DE" altLang="en-US"/>
              <a:t> </a:t>
            </a:r>
            <a:fld id="{28B3852E-66F0-466A-B709-F4416F017B45}" type="slidenum">
              <a:rPr lang="zh-CN" altLang="en-US"/>
              <a:pPr>
                <a:defRPr/>
              </a:pPr>
              <a:t>‹#›</a:t>
            </a:fld>
            <a:endParaRPr lang="en-US" altLang="zh-CN"/>
          </a:p>
        </p:txBody>
      </p:sp>
      <p:sp>
        <p:nvSpPr>
          <p:cNvPr id="3077" name="Rectangle 27"/>
          <p:cNvSpPr>
            <a:spLocks noGrp="1" noChangeArrowheads="1"/>
          </p:cNvSpPr>
          <p:nvPr>
            <p:ph type="title"/>
          </p:nvPr>
        </p:nvSpPr>
        <p:spPr bwMode="auto">
          <a:xfrm>
            <a:off x="468313" y="315913"/>
            <a:ext cx="8207375" cy="592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Tree>
  </p:cSld>
  <p:clrMap bg1="lt1" tx1="dk1" bg2="lt2" tx2="dk2" accent1="accent1" accent2="accent2" accent3="accent3" accent4="accent4" accent5="accent5" accent6="accent6" hlink="hlink" folHlink="folHlink"/>
  <p:sldLayoutIdLst>
    <p:sldLayoutId id="2147484348" r:id="rId1"/>
    <p:sldLayoutId id="2147484336" r:id="rId2"/>
    <p:sldLayoutId id="2147484337" r:id="rId3"/>
    <p:sldLayoutId id="2147484338" r:id="rId4"/>
    <p:sldLayoutId id="2147484339" r:id="rId5"/>
    <p:sldLayoutId id="2147484340" r:id="rId6"/>
    <p:sldLayoutId id="2147484341" r:id="rId7"/>
    <p:sldLayoutId id="2147484342" r:id="rId8"/>
    <p:sldLayoutId id="2147484343" r:id="rId9"/>
    <p:sldLayoutId id="2147484344" r:id="rId10"/>
    <p:sldLayoutId id="2147484345" r:id="rId11"/>
    <p:sldLayoutId id="2147484346" r:id="rId12"/>
    <p:sldLayoutId id="2147484347" r:id="rId13"/>
  </p:sldLayoutIdLst>
  <p:hf hdr="0" ftr="0" dt="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pitchFamily="34" charset="0"/>
          <a:ea typeface="华文细黑" pitchFamily="2" charset="-122"/>
        </a:defRPr>
      </a:lvl2pPr>
      <a:lvl3pPr algn="l" rtl="0" eaLnBrk="0" fontAlgn="base" hangingPunct="0">
        <a:spcBef>
          <a:spcPct val="0"/>
        </a:spcBef>
        <a:spcAft>
          <a:spcPct val="0"/>
        </a:spcAft>
        <a:defRPr sz="2800" b="1">
          <a:solidFill>
            <a:schemeClr val="bg1"/>
          </a:solidFill>
          <a:latin typeface="Arial" pitchFamily="34" charset="0"/>
          <a:ea typeface="华文细黑" pitchFamily="2" charset="-122"/>
        </a:defRPr>
      </a:lvl3pPr>
      <a:lvl4pPr algn="l" rtl="0" eaLnBrk="0" fontAlgn="base" hangingPunct="0">
        <a:spcBef>
          <a:spcPct val="0"/>
        </a:spcBef>
        <a:spcAft>
          <a:spcPct val="0"/>
        </a:spcAft>
        <a:defRPr sz="2800" b="1">
          <a:solidFill>
            <a:schemeClr val="bg1"/>
          </a:solidFill>
          <a:latin typeface="Arial" pitchFamily="34" charset="0"/>
          <a:ea typeface="华文细黑" pitchFamily="2" charset="-122"/>
        </a:defRPr>
      </a:lvl4pPr>
      <a:lvl5pPr algn="l" rtl="0" eaLnBrk="0" fontAlgn="base" hangingPunct="0">
        <a:spcBef>
          <a:spcPct val="0"/>
        </a:spcBef>
        <a:spcAft>
          <a:spcPct val="0"/>
        </a:spcAft>
        <a:defRPr sz="2800" b="1">
          <a:solidFill>
            <a:schemeClr val="bg1"/>
          </a:solidFill>
          <a:latin typeface="Arial" pitchFamily="34" charset="0"/>
          <a:ea typeface="华文细黑" pitchFamily="2" charset="-122"/>
        </a:defRPr>
      </a:lvl5pPr>
      <a:lvl6pPr marL="457200" algn="l" rtl="0" fontAlgn="base">
        <a:spcBef>
          <a:spcPct val="0"/>
        </a:spcBef>
        <a:spcAft>
          <a:spcPct val="0"/>
        </a:spcAft>
        <a:defRPr sz="2800" b="1">
          <a:solidFill>
            <a:schemeClr val="bg1"/>
          </a:solidFill>
          <a:latin typeface="Arial" pitchFamily="34" charset="0"/>
          <a:ea typeface="华文细黑" pitchFamily="2" charset="-122"/>
        </a:defRPr>
      </a:lvl6pPr>
      <a:lvl7pPr marL="914400" algn="l" rtl="0" fontAlgn="base">
        <a:spcBef>
          <a:spcPct val="0"/>
        </a:spcBef>
        <a:spcAft>
          <a:spcPct val="0"/>
        </a:spcAft>
        <a:defRPr sz="2800" b="1">
          <a:solidFill>
            <a:schemeClr val="bg1"/>
          </a:solidFill>
          <a:latin typeface="Arial" pitchFamily="34" charset="0"/>
          <a:ea typeface="华文细黑" pitchFamily="2" charset="-122"/>
        </a:defRPr>
      </a:lvl7pPr>
      <a:lvl8pPr marL="1371600" algn="l" rtl="0" fontAlgn="base">
        <a:spcBef>
          <a:spcPct val="0"/>
        </a:spcBef>
        <a:spcAft>
          <a:spcPct val="0"/>
        </a:spcAft>
        <a:defRPr sz="2800" b="1">
          <a:solidFill>
            <a:schemeClr val="bg1"/>
          </a:solidFill>
          <a:latin typeface="Arial" pitchFamily="34" charset="0"/>
          <a:ea typeface="华文细黑" pitchFamily="2" charset="-122"/>
        </a:defRPr>
      </a:lvl8pPr>
      <a:lvl9pPr marL="1828800" algn="l" rtl="0" fontAlgn="base">
        <a:spcBef>
          <a:spcPct val="0"/>
        </a:spcBef>
        <a:spcAft>
          <a:spcPct val="0"/>
        </a:spcAft>
        <a:defRPr sz="2800" b="1">
          <a:solidFill>
            <a:schemeClr val="bg1"/>
          </a:solidFill>
          <a:latin typeface="Arial" pitchFamily="34" charset="0"/>
          <a:ea typeface="华文细黑" pitchFamily="2" charset="-122"/>
        </a:defRPr>
      </a:lvl9pPr>
    </p:titleStyle>
    <p:bodyStyle>
      <a:lvl1pPr marL="342900" indent="-342900" algn="l" rtl="0" eaLnBrk="0" fontAlgn="base" hangingPunct="0">
        <a:spcBef>
          <a:spcPct val="20000"/>
        </a:spcBef>
        <a:spcAft>
          <a:spcPct val="0"/>
        </a:spcAft>
        <a:buClr>
          <a:schemeClr val="accent1"/>
        </a:buClr>
        <a:buFont typeface="Wingdings" pitchFamily="2" charset="2"/>
        <a:buChar char="n"/>
        <a:defRPr sz="20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Font typeface="Wingdings" pitchFamily="2" charset="2"/>
        <a:buChar char="n"/>
        <a:defRPr sz="1600">
          <a:solidFill>
            <a:schemeClr val="tx1"/>
          </a:solidFill>
          <a:latin typeface="+mn-lt"/>
          <a:ea typeface="+mn-ea"/>
        </a:defRPr>
      </a:lvl3pPr>
      <a:lvl4pPr marL="1600200" indent="-228600" algn="l" rtl="0" eaLnBrk="0" fontAlgn="base" hangingPunct="0">
        <a:spcBef>
          <a:spcPct val="20000"/>
        </a:spcBef>
        <a:spcAft>
          <a:spcPct val="0"/>
        </a:spcAft>
        <a:buClr>
          <a:schemeClr val="hlink"/>
        </a:buClr>
        <a:buFont typeface="Wingdings" pitchFamily="2" charset="2"/>
        <a:buChar char="n"/>
        <a:defRPr sz="14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0.png"/><Relationship Id="rId7"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8" Type="http://schemas.openxmlformats.org/officeDocument/2006/relationships/oleObject" Target="../embeddings/Microsoft_Office_Excel_97-2003____2.xls"/><Relationship Id="rId3" Type="http://schemas.openxmlformats.org/officeDocument/2006/relationships/notesSlide" Target="../notesSlides/notesSlide13.xml"/><Relationship Id="rId7" Type="http://schemas.openxmlformats.org/officeDocument/2006/relationships/oleObject" Target="../embeddings/Microsoft_Office_Excel_97-2003____1.xls"/><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36.jpeg"/><Relationship Id="rId5" Type="http://schemas.openxmlformats.org/officeDocument/2006/relationships/image" Target="../media/image11.emf"/><Relationship Id="rId10" Type="http://schemas.openxmlformats.org/officeDocument/2006/relationships/oleObject" Target="../embeddings/Microsoft_Office_Excel_97-2003____4.xls"/><Relationship Id="rId4" Type="http://schemas.openxmlformats.org/officeDocument/2006/relationships/image" Target="../media/image20.png"/><Relationship Id="rId9" Type="http://schemas.openxmlformats.org/officeDocument/2006/relationships/oleObject" Target="../embeddings/Microsoft_Office_Excel_97-2003____3.xls"/></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41.jpeg"/><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0.png"/><Relationship Id="rId7"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1.emf"/><Relationship Id="rId9"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9.jpeg"/><Relationship Id="rId7"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1.emf"/><Relationship Id="rId5" Type="http://schemas.openxmlformats.org/officeDocument/2006/relationships/image" Target="../media/image20.png"/><Relationship Id="rId10" Type="http://schemas.openxmlformats.org/officeDocument/2006/relationships/image" Target="../media/image54.png"/><Relationship Id="rId4" Type="http://schemas.openxmlformats.org/officeDocument/2006/relationships/image" Target="../media/image50.jpeg"/><Relationship Id="rId9" Type="http://schemas.openxmlformats.org/officeDocument/2006/relationships/image" Target="../media/image53.jpeg"/></Relationships>
</file>

<file path=ppt/slides/_rels/slide2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20.png"/><Relationship Id="rId7"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11.emf"/><Relationship Id="rId9" Type="http://schemas.openxmlformats.org/officeDocument/2006/relationships/image" Target="../media/image59.jpeg"/></Relationships>
</file>

<file path=ppt/slides/_rels/slide2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20.png"/><Relationship Id="rId7"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62.jpeg"/><Relationship Id="rId11" Type="http://schemas.openxmlformats.org/officeDocument/2006/relationships/image" Target="http://news.nwsuaf.edu.cn/images/content/2017-07/20170722084433119611.jpg" TargetMode="External"/><Relationship Id="rId5" Type="http://schemas.openxmlformats.org/officeDocument/2006/relationships/image" Target="../media/image61.png"/><Relationship Id="rId10" Type="http://schemas.openxmlformats.org/officeDocument/2006/relationships/image" Target="../media/image66.jpeg"/><Relationship Id="rId4" Type="http://schemas.openxmlformats.org/officeDocument/2006/relationships/image" Target="../media/image11.emf"/><Relationship Id="rId9" Type="http://schemas.openxmlformats.org/officeDocument/2006/relationships/image" Target="../media/image65.jpeg"/></Relationships>
</file>

<file path=ppt/slides/_rels/slide2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20.png"/><Relationship Id="rId7"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62.jpeg"/><Relationship Id="rId11" Type="http://schemas.openxmlformats.org/officeDocument/2006/relationships/image" Target="http://news.nwsuaf.edu.cn/images/content/2017-07/20170722084433119611.jpg" TargetMode="External"/><Relationship Id="rId5" Type="http://schemas.openxmlformats.org/officeDocument/2006/relationships/image" Target="../media/image61.png"/><Relationship Id="rId10" Type="http://schemas.openxmlformats.org/officeDocument/2006/relationships/image" Target="../media/image66.jpeg"/><Relationship Id="rId4" Type="http://schemas.openxmlformats.org/officeDocument/2006/relationships/image" Target="../media/image11.emf"/><Relationship Id="rId9"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11.emf"/></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1.emf"/></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C:/Users/Administrator/Desktop/http:/news.nwsuaf.edu.cn/images/content/2017-06/20170602111512827994.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s>
</file>

<file path=ppt/slides/_rels/slide31.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20.png"/><Relationship Id="rId7" Type="http://schemas.openxmlformats.org/officeDocument/2006/relationships/image" Target="../media/image91.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11.emf"/><Relationship Id="rId9" Type="http://schemas.openxmlformats.org/officeDocument/2006/relationships/image" Target="../media/image93.jpeg"/></Relationships>
</file>

<file path=ppt/slides/_rels/slide32.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20.png"/><Relationship Id="rId7"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00.jpeg"/><Relationship Id="rId4" Type="http://schemas.openxmlformats.org/officeDocument/2006/relationships/image" Target="../media/image11.emf"/><Relationship Id="rId9" Type="http://schemas.openxmlformats.org/officeDocument/2006/relationships/image" Target="../media/image99.jpe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11.emf"/></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jpe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06.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1.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1.em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3"/>
          <a:srcRect/>
          <a:stretch>
            <a:fillRect/>
          </a:stretch>
        </p:blipFill>
        <p:spPr bwMode="auto">
          <a:xfrm>
            <a:off x="0" y="1588"/>
            <a:ext cx="9142413" cy="6856412"/>
          </a:xfrm>
          <a:prstGeom prst="rect">
            <a:avLst/>
          </a:prstGeom>
          <a:noFill/>
          <a:ln w="9525">
            <a:noFill/>
            <a:miter lim="800000"/>
            <a:headEnd/>
            <a:tailEnd/>
          </a:ln>
        </p:spPr>
      </p:pic>
      <p:sp>
        <p:nvSpPr>
          <p:cNvPr id="5123" name="Text Box 8"/>
          <p:cNvSpPr txBox="1">
            <a:spLocks noChangeArrowheads="1"/>
          </p:cNvSpPr>
          <p:nvPr/>
        </p:nvSpPr>
        <p:spPr bwMode="auto">
          <a:xfrm>
            <a:off x="250825" y="6226175"/>
            <a:ext cx="184150" cy="457200"/>
          </a:xfrm>
          <a:prstGeom prst="rect">
            <a:avLst/>
          </a:prstGeom>
          <a:noFill/>
          <a:ln w="9525">
            <a:noFill/>
            <a:miter lim="800000"/>
            <a:headEnd/>
            <a:tailEnd/>
          </a:ln>
        </p:spPr>
        <p:txBody>
          <a:bodyPr wrap="none">
            <a:spAutoFit/>
          </a:bodyPr>
          <a:lstStyle/>
          <a:p>
            <a:endParaRPr lang="en-US" altLang="zh-CN" sz="2400" b="1">
              <a:latin typeface="Verdana" pitchFamily="34" charset="0"/>
            </a:endParaRPr>
          </a:p>
        </p:txBody>
      </p:sp>
      <p:sp>
        <p:nvSpPr>
          <p:cNvPr id="5124" name="矩形 1"/>
          <p:cNvSpPr>
            <a:spLocks noChangeArrowheads="1"/>
          </p:cNvSpPr>
          <p:nvPr/>
        </p:nvSpPr>
        <p:spPr bwMode="auto">
          <a:xfrm>
            <a:off x="285750" y="2428875"/>
            <a:ext cx="8350250" cy="830263"/>
          </a:xfrm>
          <a:prstGeom prst="rect">
            <a:avLst/>
          </a:prstGeom>
          <a:noFill/>
          <a:ln w="9525">
            <a:noFill/>
            <a:miter lim="800000"/>
            <a:headEnd/>
            <a:tailEnd/>
          </a:ln>
        </p:spPr>
        <p:txBody>
          <a:bodyPr>
            <a:spAutoFit/>
          </a:bodyPr>
          <a:lstStyle/>
          <a:p>
            <a:pPr algn="ctr" eaLnBrk="0" hangingPunct="0"/>
            <a:r>
              <a:rPr lang="zh-CN" altLang="zh-CN" sz="4800" b="1">
                <a:solidFill>
                  <a:srgbClr val="FF6600"/>
                </a:solidFill>
                <a:latin typeface="黑体" pitchFamily="49" charset="-122"/>
                <a:ea typeface="黑体" pitchFamily="49" charset="-122"/>
              </a:rPr>
              <a:t>发挥科教优势</a:t>
            </a:r>
            <a:r>
              <a:rPr lang="en-US" altLang="zh-CN" sz="4800" b="1">
                <a:solidFill>
                  <a:srgbClr val="FF6600"/>
                </a:solidFill>
                <a:latin typeface="黑体" pitchFamily="49" charset="-122"/>
                <a:ea typeface="黑体" pitchFamily="49" charset="-122"/>
              </a:rPr>
              <a:t>  </a:t>
            </a:r>
            <a:r>
              <a:rPr lang="zh-CN" altLang="zh-CN" sz="4800" b="1">
                <a:solidFill>
                  <a:srgbClr val="FF6600"/>
                </a:solidFill>
                <a:latin typeface="黑体" pitchFamily="49" charset="-122"/>
                <a:ea typeface="黑体" pitchFamily="49" charset="-122"/>
              </a:rPr>
              <a:t>助力脱贫攻坚</a:t>
            </a:r>
          </a:p>
        </p:txBody>
      </p:sp>
      <p:sp>
        <p:nvSpPr>
          <p:cNvPr id="5125" name="TextBox 2"/>
          <p:cNvSpPr txBox="1">
            <a:spLocks noChangeArrowheads="1"/>
          </p:cNvSpPr>
          <p:nvPr/>
        </p:nvSpPr>
        <p:spPr bwMode="auto">
          <a:xfrm>
            <a:off x="3038475" y="5765800"/>
            <a:ext cx="2686050" cy="400050"/>
          </a:xfrm>
          <a:prstGeom prst="rect">
            <a:avLst/>
          </a:prstGeom>
          <a:noFill/>
          <a:ln w="9525">
            <a:noFill/>
            <a:miter lim="800000"/>
            <a:headEnd/>
            <a:tailEnd/>
          </a:ln>
        </p:spPr>
        <p:txBody>
          <a:bodyPr>
            <a:spAutoFit/>
          </a:bodyPr>
          <a:lstStyle/>
          <a:p>
            <a:pPr algn="ctr">
              <a:spcAft>
                <a:spcPts val="600"/>
              </a:spcAft>
            </a:pPr>
            <a:r>
              <a:rPr lang="en-US" altLang="zh-CN" sz="2000">
                <a:solidFill>
                  <a:srgbClr val="002060"/>
                </a:solidFill>
                <a:latin typeface="黑体" pitchFamily="49" charset="-122"/>
                <a:ea typeface="黑体" pitchFamily="49" charset="-122"/>
              </a:rPr>
              <a:t>2017</a:t>
            </a:r>
            <a:r>
              <a:rPr lang="zh-CN" altLang="en-US" sz="2000">
                <a:solidFill>
                  <a:srgbClr val="002060"/>
                </a:solidFill>
                <a:latin typeface="黑体" pitchFamily="49" charset="-122"/>
                <a:ea typeface="黑体" pitchFamily="49" charset="-122"/>
              </a:rPr>
              <a:t>年</a:t>
            </a:r>
            <a:r>
              <a:rPr lang="en-US" altLang="zh-CN" sz="2000">
                <a:solidFill>
                  <a:srgbClr val="002060"/>
                </a:solidFill>
                <a:latin typeface="黑体" pitchFamily="49" charset="-122"/>
                <a:ea typeface="黑体" pitchFamily="49" charset="-122"/>
              </a:rPr>
              <a:t>11</a:t>
            </a:r>
            <a:r>
              <a:rPr lang="zh-CN" altLang="en-US" sz="2000">
                <a:solidFill>
                  <a:srgbClr val="002060"/>
                </a:solidFill>
                <a:latin typeface="黑体" pitchFamily="49" charset="-122"/>
                <a:ea typeface="黑体" pitchFamily="49" charset="-122"/>
              </a:rPr>
              <a:t>月</a:t>
            </a:r>
            <a:r>
              <a:rPr lang="en-US" altLang="zh-CN" sz="2000">
                <a:solidFill>
                  <a:srgbClr val="002060"/>
                </a:solidFill>
                <a:latin typeface="黑体" pitchFamily="49" charset="-122"/>
                <a:ea typeface="黑体" pitchFamily="49" charset="-122"/>
              </a:rPr>
              <a:t>24</a:t>
            </a:r>
            <a:r>
              <a:rPr lang="zh-CN" altLang="en-US" sz="2000">
                <a:solidFill>
                  <a:srgbClr val="002060"/>
                </a:solidFill>
                <a:latin typeface="黑体" pitchFamily="49" charset="-122"/>
                <a:ea typeface="黑体" pitchFamily="49" charset="-122"/>
              </a:rPr>
              <a:t>日</a:t>
            </a:r>
          </a:p>
        </p:txBody>
      </p:sp>
      <p:sp>
        <p:nvSpPr>
          <p:cNvPr id="5126" name="TextBox 6"/>
          <p:cNvSpPr txBox="1">
            <a:spLocks noChangeArrowheads="1"/>
          </p:cNvSpPr>
          <p:nvPr/>
        </p:nvSpPr>
        <p:spPr bwMode="auto">
          <a:xfrm>
            <a:off x="1571625" y="4286250"/>
            <a:ext cx="6143625" cy="584200"/>
          </a:xfrm>
          <a:prstGeom prst="rect">
            <a:avLst/>
          </a:prstGeom>
          <a:noFill/>
          <a:ln w="9525">
            <a:noFill/>
            <a:miter lim="800000"/>
            <a:headEnd/>
            <a:tailEnd/>
          </a:ln>
        </p:spPr>
        <p:txBody>
          <a:bodyPr>
            <a:spAutoFit/>
          </a:bodyPr>
          <a:lstStyle/>
          <a:p>
            <a:pPr algn="ctr"/>
            <a:endParaRPr lang="zh-CN" altLang="en-US" sz="3200" b="1">
              <a:latin typeface="华文楷体" pitchFamily="2" charset="-122"/>
              <a:ea typeface="华文楷体" pitchFamily="2"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grpSp>
        <p:nvGrpSpPr>
          <p:cNvPr id="14339" name="组合 36"/>
          <p:cNvGrpSpPr>
            <a:grpSpLocks/>
          </p:cNvGrpSpPr>
          <p:nvPr/>
        </p:nvGrpSpPr>
        <p:grpSpPr bwMode="auto">
          <a:xfrm>
            <a:off x="323850" y="1341438"/>
            <a:ext cx="8785225" cy="4895850"/>
            <a:chOff x="394758" y="1437942"/>
            <a:chExt cx="8786123" cy="1703025"/>
          </a:xfrm>
        </p:grpSpPr>
        <p:sp>
          <p:nvSpPr>
            <p:cNvPr id="14340" name="AutoShape 3"/>
            <p:cNvSpPr>
              <a:spLocks noChangeArrowheads="1"/>
            </p:cNvSpPr>
            <p:nvPr/>
          </p:nvSpPr>
          <p:spPr bwMode="auto">
            <a:xfrm>
              <a:off x="394758" y="1638093"/>
              <a:ext cx="8570071" cy="1502874"/>
            </a:xfrm>
            <a:prstGeom prst="roundRect">
              <a:avLst>
                <a:gd name="adj" fmla="val 16667"/>
              </a:avLst>
            </a:prstGeom>
            <a:gradFill rotWithShape="1">
              <a:gsLst>
                <a:gs pos="0">
                  <a:schemeClr val="bg1"/>
                </a:gs>
                <a:gs pos="100000">
                  <a:schemeClr val="bg2"/>
                </a:gs>
              </a:gsLst>
              <a:lin ang="2700000" scaled="1"/>
            </a:gradFill>
            <a:ln w="9525">
              <a:solidFill>
                <a:schemeClr val="bg2"/>
              </a:solidFill>
              <a:round/>
              <a:headEnd/>
              <a:tailEnd/>
            </a:ln>
          </p:spPr>
          <p:txBody>
            <a:bodyPr wrap="none" anchor="ctr"/>
            <a:lstStyle/>
            <a:p>
              <a:endParaRPr lang="zh-CN" altLang="en-US">
                <a:ea typeface="华文细黑" pitchFamily="2" charset="-122"/>
              </a:endParaRPr>
            </a:p>
          </p:txBody>
        </p:sp>
        <p:grpSp>
          <p:nvGrpSpPr>
            <p:cNvPr id="14341" name="组合 33"/>
            <p:cNvGrpSpPr>
              <a:grpSpLocks/>
            </p:cNvGrpSpPr>
            <p:nvPr/>
          </p:nvGrpSpPr>
          <p:grpSpPr bwMode="auto">
            <a:xfrm>
              <a:off x="1475019" y="1437942"/>
              <a:ext cx="6481358" cy="325579"/>
              <a:chOff x="1763051" y="1917166"/>
              <a:chExt cx="6481358" cy="325382"/>
            </a:xfrm>
          </p:grpSpPr>
          <p:sp>
            <p:nvSpPr>
              <p:cNvPr id="14343" name="AutoShape 7"/>
              <p:cNvSpPr>
                <a:spLocks noChangeArrowheads="1"/>
              </p:cNvSpPr>
              <p:nvPr/>
            </p:nvSpPr>
            <p:spPr bwMode="auto">
              <a:xfrm>
                <a:off x="1763051" y="1917166"/>
                <a:ext cx="6481358" cy="325382"/>
              </a:xfrm>
              <a:prstGeom prst="roundRect">
                <a:avLst>
                  <a:gd name="adj" fmla="val 17509"/>
                </a:avLst>
              </a:prstGeom>
              <a:solidFill>
                <a:schemeClr val="folHlink"/>
              </a:solidFill>
              <a:ln w="9525">
                <a:noFill/>
                <a:round/>
                <a:headEnd/>
                <a:tailEnd/>
              </a:ln>
            </p:spPr>
            <p:txBody>
              <a:bodyPr wrap="none" anchor="ctr"/>
              <a:lstStyle/>
              <a:p>
                <a:endParaRPr lang="zh-CN" altLang="en-US" sz="2000"/>
              </a:p>
            </p:txBody>
          </p:sp>
          <p:grpSp>
            <p:nvGrpSpPr>
              <p:cNvPr id="14344" name="Group 8"/>
              <p:cNvGrpSpPr>
                <a:grpSpLocks/>
              </p:cNvGrpSpPr>
              <p:nvPr/>
            </p:nvGrpSpPr>
            <p:grpSpPr bwMode="auto">
              <a:xfrm>
                <a:off x="1763467" y="1941944"/>
                <a:ext cx="6468099" cy="276343"/>
                <a:chOff x="734" y="1419"/>
                <a:chExt cx="3995" cy="132"/>
              </a:xfrm>
            </p:grpSpPr>
            <p:sp>
              <p:nvSpPr>
                <p:cNvPr id="36" name="AutoShape 9"/>
                <p:cNvSpPr>
                  <a:spLocks noChangeArrowheads="1"/>
                </p:cNvSpPr>
                <p:nvPr/>
              </p:nvSpPr>
              <p:spPr bwMode="gray">
                <a:xfrm>
                  <a:off x="725" y="1467"/>
                  <a:ext cx="3998" cy="84"/>
                </a:xfrm>
                <a:prstGeom prst="roundRect">
                  <a:avLst>
                    <a:gd name="adj" fmla="val 50000"/>
                  </a:avLst>
                </a:prstGeom>
                <a:gradFill rotWithShape="1">
                  <a:gsLst>
                    <a:gs pos="0">
                      <a:schemeClr val="folHlink">
                        <a:alpha val="0"/>
                      </a:schemeClr>
                    </a:gs>
                    <a:gs pos="100000">
                      <a:schemeClr val="folHlink">
                        <a:gamma/>
                        <a:tint val="34902"/>
                        <a:invGamma/>
                      </a:schemeClr>
                    </a:gs>
                  </a:gsLst>
                  <a:lin ang="5400000" scaled="1"/>
                </a:gradFill>
                <a:ln w="9525">
                  <a:noFill/>
                  <a:round/>
                </a:ln>
                <a:effectLst/>
              </p:spPr>
              <p:txBody>
                <a:bodyPr wrap="none" anchor="ctr"/>
                <a:lstStyle/>
                <a:p>
                  <a:pPr>
                    <a:defRPr/>
                  </a:pPr>
                  <a:endParaRPr lang="zh-CN" altLang="en-US" sz="2000"/>
                </a:p>
              </p:txBody>
            </p:sp>
            <p:sp>
              <p:nvSpPr>
                <p:cNvPr id="37" name="AutoShape 10"/>
                <p:cNvSpPr>
                  <a:spLocks noChangeArrowheads="1"/>
                </p:cNvSpPr>
                <p:nvPr/>
              </p:nvSpPr>
              <p:spPr bwMode="gray">
                <a:xfrm>
                  <a:off x="725" y="1419"/>
                  <a:ext cx="4011" cy="120"/>
                </a:xfrm>
                <a:prstGeom prst="roundRect">
                  <a:avLst>
                    <a:gd name="adj" fmla="val 50000"/>
                  </a:avLst>
                </a:prstGeom>
                <a:gradFill rotWithShape="1">
                  <a:gsLst>
                    <a:gs pos="0">
                      <a:schemeClr val="folHlink">
                        <a:gamma/>
                        <a:tint val="38039"/>
                        <a:invGamma/>
                      </a:schemeClr>
                    </a:gs>
                    <a:gs pos="100000">
                      <a:schemeClr val="folHlink">
                        <a:alpha val="0"/>
                      </a:schemeClr>
                    </a:gs>
                  </a:gsLst>
                  <a:lin ang="5400000" scaled="1"/>
                </a:gradFill>
                <a:ln w="9525">
                  <a:noFill/>
                  <a:round/>
                </a:ln>
                <a:effectLst/>
              </p:spPr>
              <p:txBody>
                <a:bodyPr wrap="none" anchor="ctr"/>
                <a:lstStyle/>
                <a:p>
                  <a:pPr>
                    <a:defRPr/>
                  </a:pPr>
                  <a:endParaRPr lang="zh-CN" altLang="en-US" sz="2000"/>
                </a:p>
              </p:txBody>
            </p:sp>
          </p:grpSp>
          <p:sp>
            <p:nvSpPr>
              <p:cNvPr id="14345" name="矩形 1"/>
              <p:cNvSpPr>
                <a:spLocks noChangeArrowheads="1"/>
              </p:cNvSpPr>
              <p:nvPr/>
            </p:nvSpPr>
            <p:spPr bwMode="auto">
              <a:xfrm>
                <a:off x="1835068" y="2017281"/>
                <a:ext cx="6336705" cy="139094"/>
              </a:xfrm>
              <a:prstGeom prst="rect">
                <a:avLst/>
              </a:prstGeom>
              <a:noFill/>
              <a:ln w="9525">
                <a:noFill/>
                <a:miter lim="800000"/>
                <a:headEnd/>
                <a:tailEnd/>
              </a:ln>
            </p:spPr>
            <p:txBody>
              <a:bodyPr>
                <a:spAutoFit/>
              </a:bodyPr>
              <a:lstStyle/>
              <a:p>
                <a:pPr algn="ctr"/>
                <a:r>
                  <a:rPr lang="zh-CN" altLang="zh-CN" sz="2000">
                    <a:solidFill>
                      <a:srgbClr val="C00000"/>
                    </a:solidFill>
                    <a:latin typeface="黑体" pitchFamily="49" charset="-122"/>
                    <a:ea typeface="黑体" pitchFamily="49" charset="-122"/>
                  </a:rPr>
                  <a:t>精准发力，稳步推进，科技扶贫工作成效显著</a:t>
                </a:r>
              </a:p>
            </p:txBody>
          </p:sp>
        </p:grpSp>
        <p:sp>
          <p:nvSpPr>
            <p:cNvPr id="14342" name="矩形 35"/>
            <p:cNvSpPr>
              <a:spLocks noChangeArrowheads="1"/>
            </p:cNvSpPr>
            <p:nvPr/>
          </p:nvSpPr>
          <p:spPr bwMode="auto">
            <a:xfrm>
              <a:off x="575309" y="1948028"/>
              <a:ext cx="8605572" cy="1026887"/>
            </a:xfrm>
            <a:prstGeom prst="rect">
              <a:avLst/>
            </a:prstGeom>
            <a:noFill/>
            <a:ln w="9525">
              <a:noFill/>
              <a:miter lim="800000"/>
              <a:headEnd/>
              <a:tailEnd/>
            </a:ln>
          </p:spPr>
          <p:txBody>
            <a:bodyPr>
              <a:spAutoFit/>
            </a:bodyPr>
            <a:lstStyle/>
            <a:p>
              <a:pPr algn="just" eaLnBrk="0" hangingPunct="0">
                <a:lnSpc>
                  <a:spcPts val="3500"/>
                </a:lnSpc>
                <a:spcBef>
                  <a:spcPts val="600"/>
                </a:spcBef>
                <a:spcAft>
                  <a:spcPts val="600"/>
                </a:spcAft>
                <a:buClr>
                  <a:srgbClr val="FF0000"/>
                </a:buClr>
                <a:buFont typeface="黑体" pitchFamily="49" charset="-122"/>
                <a:buChar char="★"/>
              </a:pPr>
              <a:r>
                <a:rPr lang="en-US" altLang="zh-CN" sz="2000">
                  <a:solidFill>
                    <a:srgbClr val="002060"/>
                  </a:solidFill>
                  <a:latin typeface="黑体" pitchFamily="49" charset="-122"/>
                  <a:ea typeface="黑体" pitchFamily="49" charset="-122"/>
                </a:rPr>
                <a:t> 1.</a:t>
              </a:r>
              <a:r>
                <a:rPr lang="zh-CN" altLang="zh-CN" sz="2000">
                  <a:solidFill>
                    <a:srgbClr val="002060"/>
                  </a:solidFill>
                  <a:latin typeface="黑体" pitchFamily="49" charset="-122"/>
                  <a:ea typeface="黑体" pitchFamily="49" charset="-122"/>
                </a:rPr>
                <a:t>基地建在一线，实现科技成果供给与贫困地区发展需求的精准对接。</a:t>
              </a:r>
              <a:endParaRPr lang="en-US" altLang="zh-CN" sz="2000">
                <a:solidFill>
                  <a:srgbClr val="002060"/>
                </a:solidFill>
                <a:latin typeface="黑体" pitchFamily="49" charset="-122"/>
                <a:ea typeface="黑体" pitchFamily="49" charset="-122"/>
              </a:endParaRPr>
            </a:p>
            <a:p>
              <a:pPr algn="just" eaLnBrk="0" hangingPunct="0">
                <a:lnSpc>
                  <a:spcPts val="3500"/>
                </a:lnSpc>
                <a:spcBef>
                  <a:spcPts val="600"/>
                </a:spcBef>
                <a:spcAft>
                  <a:spcPts val="600"/>
                </a:spcAft>
                <a:buClr>
                  <a:srgbClr val="FF0000"/>
                </a:buClr>
                <a:buFont typeface="黑体" pitchFamily="49" charset="-122"/>
                <a:buChar char="★"/>
              </a:pPr>
              <a:r>
                <a:rPr lang="en-US" altLang="zh-CN" sz="2000">
                  <a:solidFill>
                    <a:srgbClr val="002060"/>
                  </a:solidFill>
                  <a:latin typeface="黑体" pitchFamily="49" charset="-122"/>
                  <a:ea typeface="黑体" pitchFamily="49" charset="-122"/>
                </a:rPr>
                <a:t> 2.</a:t>
              </a:r>
              <a:r>
                <a:rPr lang="zh-CN" altLang="zh-CN" sz="2000">
                  <a:solidFill>
                    <a:srgbClr val="002060"/>
                  </a:solidFill>
                  <a:latin typeface="黑体" pitchFamily="49" charset="-122"/>
                  <a:ea typeface="黑体" pitchFamily="49" charset="-122"/>
                </a:rPr>
                <a:t>专家常驻农村，为贫困户发展产业提供精准的科技帮扶。</a:t>
              </a:r>
              <a:endParaRPr lang="en-US" altLang="zh-CN" sz="2000">
                <a:solidFill>
                  <a:srgbClr val="002060"/>
                </a:solidFill>
                <a:latin typeface="黑体" pitchFamily="49" charset="-122"/>
                <a:ea typeface="黑体" pitchFamily="49" charset="-122"/>
              </a:endParaRPr>
            </a:p>
            <a:p>
              <a:pPr algn="just" eaLnBrk="0" hangingPunct="0">
                <a:lnSpc>
                  <a:spcPts val="3500"/>
                </a:lnSpc>
                <a:spcBef>
                  <a:spcPts val="600"/>
                </a:spcBef>
                <a:spcAft>
                  <a:spcPts val="600"/>
                </a:spcAft>
                <a:buClr>
                  <a:srgbClr val="FF0000"/>
                </a:buClr>
                <a:buFont typeface="黑体" pitchFamily="49" charset="-122"/>
                <a:buChar char="★"/>
              </a:pPr>
              <a:r>
                <a:rPr lang="en-US" altLang="zh-CN" sz="2000">
                  <a:solidFill>
                    <a:srgbClr val="002060"/>
                  </a:solidFill>
                  <a:latin typeface="黑体" pitchFamily="49" charset="-122"/>
                  <a:ea typeface="黑体" pitchFamily="49" charset="-122"/>
                </a:rPr>
                <a:t> 3.</a:t>
              </a:r>
              <a:r>
                <a:rPr lang="zh-CN" altLang="zh-CN" sz="2000">
                  <a:solidFill>
                    <a:srgbClr val="002060"/>
                  </a:solidFill>
                  <a:latin typeface="黑体" pitchFamily="49" charset="-122"/>
                  <a:ea typeface="黑体" pitchFamily="49" charset="-122"/>
                </a:rPr>
                <a:t>强化科技培训，为贫困地区培养产业发展领军人才。</a:t>
              </a:r>
              <a:endParaRPr lang="en-US" altLang="zh-CN" sz="2000">
                <a:solidFill>
                  <a:srgbClr val="002060"/>
                </a:solidFill>
                <a:latin typeface="黑体" pitchFamily="49" charset="-122"/>
                <a:ea typeface="黑体" pitchFamily="49" charset="-122"/>
              </a:endParaRPr>
            </a:p>
            <a:p>
              <a:pPr algn="just" eaLnBrk="0" hangingPunct="0">
                <a:lnSpc>
                  <a:spcPts val="3500"/>
                </a:lnSpc>
                <a:spcBef>
                  <a:spcPts val="600"/>
                </a:spcBef>
                <a:spcAft>
                  <a:spcPts val="600"/>
                </a:spcAft>
                <a:buClr>
                  <a:srgbClr val="FF0000"/>
                </a:buClr>
                <a:buFont typeface="黑体" pitchFamily="49" charset="-122"/>
                <a:buChar char="★"/>
              </a:pPr>
              <a:r>
                <a:rPr lang="en-US" altLang="zh-CN" sz="2000">
                  <a:solidFill>
                    <a:srgbClr val="002060"/>
                  </a:solidFill>
                  <a:latin typeface="黑体" pitchFamily="49" charset="-122"/>
                  <a:ea typeface="黑体" pitchFamily="49" charset="-122"/>
                </a:rPr>
                <a:t> 4.</a:t>
              </a:r>
              <a:r>
                <a:rPr lang="zh-CN" altLang="zh-CN" sz="2000">
                  <a:solidFill>
                    <a:srgbClr val="002060"/>
                  </a:solidFill>
                  <a:latin typeface="黑体" pitchFamily="49" charset="-122"/>
                  <a:ea typeface="黑体" pitchFamily="49" charset="-122"/>
                </a:rPr>
                <a:t>靶向施策，精准做好定点扶贫工作。</a:t>
              </a:r>
              <a:endParaRPr lang="en-US" altLang="zh-CN" sz="2000">
                <a:solidFill>
                  <a:srgbClr val="002060"/>
                </a:solidFill>
                <a:latin typeface="黑体" pitchFamily="49" charset="-122"/>
                <a:ea typeface="黑体" pitchFamily="49" charset="-122"/>
              </a:endParaRPr>
            </a:p>
            <a:p>
              <a:pPr algn="just" eaLnBrk="0" hangingPunct="0">
                <a:lnSpc>
                  <a:spcPts val="3500"/>
                </a:lnSpc>
                <a:spcBef>
                  <a:spcPts val="600"/>
                </a:spcBef>
                <a:spcAft>
                  <a:spcPts val="600"/>
                </a:spcAft>
                <a:buClr>
                  <a:srgbClr val="FF0000"/>
                </a:buClr>
                <a:buFont typeface="黑体" pitchFamily="49" charset="-122"/>
                <a:buChar char="★"/>
              </a:pPr>
              <a:r>
                <a:rPr lang="en-US" altLang="zh-CN" sz="2000">
                  <a:solidFill>
                    <a:srgbClr val="002060"/>
                  </a:solidFill>
                  <a:latin typeface="黑体" pitchFamily="49" charset="-122"/>
                  <a:ea typeface="黑体" pitchFamily="49" charset="-122"/>
                </a:rPr>
                <a:t> 5.</a:t>
              </a:r>
              <a:r>
                <a:rPr lang="zh-CN" altLang="en-US" sz="2000">
                  <a:solidFill>
                    <a:srgbClr val="002060"/>
                  </a:solidFill>
                  <a:latin typeface="黑体" pitchFamily="49" charset="-122"/>
                  <a:ea typeface="黑体" pitchFamily="49" charset="-122"/>
                </a:rPr>
                <a:t>建言献策，脱贫攻坚理论研究成果丰硕。</a:t>
              </a:r>
              <a:endParaRPr lang="zh-CN" altLang="zh-CN" sz="2000">
                <a:solidFill>
                  <a:srgbClr val="002060"/>
                </a:solidFill>
                <a:latin typeface="黑体" pitchFamily="49" charset="-122"/>
                <a:ea typeface="黑体" pitchFamily="49" charset="-122"/>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
        <p:nvSpPr>
          <p:cNvPr id="281" name="矩形 280"/>
          <p:cNvSpPr/>
          <p:nvPr/>
        </p:nvSpPr>
        <p:spPr>
          <a:xfrm>
            <a:off x="781050" y="1146175"/>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grpSp>
        <p:nvGrpSpPr>
          <p:cNvPr id="15364" name="组合 24"/>
          <p:cNvGrpSpPr>
            <a:grpSpLocks/>
          </p:cNvGrpSpPr>
          <p:nvPr/>
        </p:nvGrpSpPr>
        <p:grpSpPr bwMode="auto">
          <a:xfrm>
            <a:off x="684213" y="1196975"/>
            <a:ext cx="7920037" cy="647700"/>
            <a:chOff x="251520" y="1024067"/>
            <a:chExt cx="10076380" cy="903952"/>
          </a:xfrm>
        </p:grpSpPr>
        <p:sp>
          <p:nvSpPr>
            <p:cNvPr id="15467" name="AutoShape 3"/>
            <p:cNvSpPr>
              <a:spLocks noChangeArrowheads="1"/>
            </p:cNvSpPr>
            <p:nvPr/>
          </p:nvSpPr>
          <p:spPr bwMode="auto">
            <a:xfrm>
              <a:off x="770634" y="1197768"/>
              <a:ext cx="9557266" cy="666750"/>
            </a:xfrm>
            <a:prstGeom prst="roundRect">
              <a:avLst>
                <a:gd name="adj" fmla="val 16667"/>
              </a:avLst>
            </a:prstGeom>
            <a:gradFill rotWithShape="1">
              <a:gsLst>
                <a:gs pos="0">
                  <a:schemeClr val="bg1"/>
                </a:gs>
                <a:gs pos="100000">
                  <a:schemeClr val="bg2"/>
                </a:gs>
              </a:gsLst>
              <a:lin ang="2700000" scaled="1"/>
            </a:gradFill>
            <a:ln w="9525">
              <a:solidFill>
                <a:schemeClr val="bg2"/>
              </a:solidFill>
              <a:round/>
              <a:headEnd/>
              <a:tailEnd/>
            </a:ln>
          </p:spPr>
          <p:txBody>
            <a:bodyPr wrap="none" anchor="ctr"/>
            <a:lstStyle/>
            <a:p>
              <a:endParaRPr lang="zh-CN" altLang="en-US">
                <a:ea typeface="华文细黑" pitchFamily="2" charset="-122"/>
              </a:endParaRPr>
            </a:p>
          </p:txBody>
        </p:sp>
        <p:sp>
          <p:nvSpPr>
            <p:cNvPr id="15468" name="Rectangle 4"/>
            <p:cNvSpPr>
              <a:spLocks noChangeArrowheads="1"/>
            </p:cNvSpPr>
            <p:nvPr/>
          </p:nvSpPr>
          <p:spPr bwMode="auto">
            <a:xfrm>
              <a:off x="1163080" y="1225603"/>
              <a:ext cx="9164820" cy="569913"/>
            </a:xfrm>
            <a:prstGeom prst="rect">
              <a:avLst/>
            </a:prstGeom>
            <a:noFill/>
            <a:ln w="9525">
              <a:noFill/>
              <a:miter lim="800000"/>
              <a:headEnd/>
              <a:tailEnd/>
            </a:ln>
          </p:spPr>
          <p:txBody>
            <a:bodyPr anchor="ctr"/>
            <a:lstStyle/>
            <a:p>
              <a:pPr eaLnBrk="0" hangingPunct="0"/>
              <a:r>
                <a:rPr lang="zh-CN" altLang="zh-CN">
                  <a:solidFill>
                    <a:srgbClr val="C00000"/>
                  </a:solidFill>
                  <a:latin typeface="黑体" pitchFamily="49" charset="-122"/>
                  <a:ea typeface="黑体" pitchFamily="49" charset="-122"/>
                </a:rPr>
                <a:t>基地建在一线，实现科技成果供给与贫困地区发展需求的精准对接</a:t>
              </a:r>
              <a:endParaRPr lang="zh-CN" altLang="en-US">
                <a:solidFill>
                  <a:srgbClr val="C00000"/>
                </a:solidFill>
                <a:latin typeface="黑体" pitchFamily="49" charset="-122"/>
                <a:ea typeface="黑体" pitchFamily="49" charset="-122"/>
              </a:endParaRPr>
            </a:p>
          </p:txBody>
        </p:sp>
        <p:grpSp>
          <p:nvGrpSpPr>
            <p:cNvPr id="15469" name="Group 11"/>
            <p:cNvGrpSpPr>
              <a:grpSpLocks/>
            </p:cNvGrpSpPr>
            <p:nvPr/>
          </p:nvGrpSpPr>
          <p:grpSpPr bwMode="auto">
            <a:xfrm>
              <a:off x="251520" y="1024067"/>
              <a:ext cx="825500" cy="903952"/>
              <a:chOff x="0" y="-47"/>
              <a:chExt cx="384" cy="422"/>
            </a:xfrm>
          </p:grpSpPr>
          <p:grpSp>
            <p:nvGrpSpPr>
              <p:cNvPr id="15470" name="Group 12"/>
              <p:cNvGrpSpPr>
                <a:grpSpLocks/>
              </p:cNvGrpSpPr>
              <p:nvPr/>
            </p:nvGrpSpPr>
            <p:grpSpPr bwMode="auto">
              <a:xfrm>
                <a:off x="0" y="-47"/>
                <a:ext cx="384" cy="422"/>
                <a:chOff x="0" y="-127"/>
                <a:chExt cx="1042" cy="1146"/>
              </a:xfrm>
            </p:grpSpPr>
            <p:grpSp>
              <p:nvGrpSpPr>
                <p:cNvPr id="15472" name="Group 13"/>
                <p:cNvGrpSpPr>
                  <a:grpSpLocks/>
                </p:cNvGrpSpPr>
                <p:nvPr/>
              </p:nvGrpSpPr>
              <p:grpSpPr bwMode="auto">
                <a:xfrm>
                  <a:off x="0" y="-127"/>
                  <a:ext cx="1042" cy="1146"/>
                  <a:chOff x="0" y="-127"/>
                  <a:chExt cx="1042" cy="1146"/>
                </a:xfrm>
              </p:grpSpPr>
              <p:pic>
                <p:nvPicPr>
                  <p:cNvPr id="15474" name="Picture 14" descr="circuler_1"/>
                  <p:cNvPicPr>
                    <a:picLocks noChangeAspect="1"/>
                  </p:cNvPicPr>
                  <p:nvPr/>
                </p:nvPicPr>
                <p:blipFill>
                  <a:blip r:embed="rId3"/>
                  <a:srcRect/>
                  <a:stretch>
                    <a:fillRect/>
                  </a:stretch>
                </p:blipFill>
                <p:spPr bwMode="auto">
                  <a:xfrm>
                    <a:off x="0" y="0"/>
                    <a:ext cx="1042" cy="1016"/>
                  </a:xfrm>
                  <a:prstGeom prst="rect">
                    <a:avLst/>
                  </a:prstGeom>
                  <a:noFill/>
                  <a:ln w="9525">
                    <a:noFill/>
                    <a:miter lim="800000"/>
                    <a:headEnd/>
                    <a:tailEnd/>
                  </a:ln>
                </p:spPr>
              </p:pic>
              <p:sp>
                <p:nvSpPr>
                  <p:cNvPr id="15475" name="Oval 15"/>
                  <p:cNvSpPr>
                    <a:spLocks noChangeArrowheads="1"/>
                  </p:cNvSpPr>
                  <p:nvPr/>
                </p:nvSpPr>
                <p:spPr bwMode="auto">
                  <a:xfrm>
                    <a:off x="0" y="-127"/>
                    <a:ext cx="1041" cy="1146"/>
                  </a:xfrm>
                  <a:prstGeom prst="ellipse">
                    <a:avLst/>
                  </a:prstGeom>
                  <a:gradFill rotWithShape="1">
                    <a:gsLst>
                      <a:gs pos="0">
                        <a:schemeClr val="accent1"/>
                      </a:gs>
                      <a:gs pos="100000">
                        <a:schemeClr val="accent2"/>
                      </a:gs>
                    </a:gsLst>
                    <a:lin ang="5400000" scaled="1"/>
                  </a:gradFill>
                  <a:ln w="19050">
                    <a:solidFill>
                      <a:schemeClr val="bg1"/>
                    </a:solidFill>
                    <a:round/>
                    <a:headEnd/>
                    <a:tailEnd/>
                  </a:ln>
                </p:spPr>
                <p:txBody>
                  <a:bodyPr wrap="none" anchor="ctr"/>
                  <a:lstStyle/>
                  <a:p>
                    <a:endParaRPr lang="zh-CN" altLang="en-US">
                      <a:ea typeface="华文细黑" pitchFamily="2" charset="-122"/>
                    </a:endParaRPr>
                  </a:p>
                </p:txBody>
              </p:sp>
            </p:grpSp>
            <p:pic>
              <p:nvPicPr>
                <p:cNvPr id="15473" name="Picture 16" descr="Picture2"/>
                <p:cNvPicPr>
                  <a:picLocks noChangeAspect="1"/>
                </p:cNvPicPr>
                <p:nvPr/>
              </p:nvPicPr>
              <p:blipFill>
                <a:blip r:embed="rId4"/>
                <a:srcRect/>
                <a:stretch>
                  <a:fillRect/>
                </a:stretch>
              </p:blipFill>
              <p:spPr bwMode="auto">
                <a:xfrm>
                  <a:off x="104" y="-127"/>
                  <a:ext cx="823" cy="497"/>
                </a:xfrm>
                <a:prstGeom prst="rect">
                  <a:avLst/>
                </a:prstGeom>
                <a:noFill/>
                <a:ln w="9525">
                  <a:noFill/>
                  <a:miter lim="800000"/>
                  <a:headEnd/>
                  <a:tailEnd/>
                </a:ln>
              </p:spPr>
            </p:pic>
          </p:grpSp>
          <p:sp>
            <p:nvSpPr>
              <p:cNvPr id="15471" name="WordArt 17"/>
              <p:cNvSpPr>
                <a:spLocks noChangeArrowheads="1" noChangeShapeType="1" noTextEdit="1"/>
              </p:cNvSpPr>
              <p:nvPr/>
            </p:nvSpPr>
            <p:spPr bwMode="auto">
              <a:xfrm>
                <a:off x="123" y="109"/>
                <a:ext cx="147" cy="133"/>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solidFill>
                      <a:schemeClr val="bg1"/>
                    </a:solidFill>
                    <a:latin typeface="仿宋"/>
                    <a:ea typeface="仿宋"/>
                  </a:rPr>
                  <a:t>1</a:t>
                </a:r>
                <a:endParaRPr lang="zh-CN" altLang="en-US" sz="2400" kern="10">
                  <a:ln w="9525">
                    <a:solidFill>
                      <a:schemeClr val="bg1"/>
                    </a:solidFill>
                    <a:round/>
                    <a:headEnd/>
                    <a:tailEnd/>
                  </a:ln>
                  <a:solidFill>
                    <a:schemeClr val="bg1"/>
                  </a:solidFill>
                  <a:latin typeface="仿宋"/>
                  <a:ea typeface="仿宋"/>
                </a:endParaRPr>
              </a:p>
            </p:txBody>
          </p:sp>
        </p:grpSp>
      </p:grpSp>
      <p:sp>
        <p:nvSpPr>
          <p:cNvPr id="15365" name="TextBox 19"/>
          <p:cNvSpPr txBox="1">
            <a:spLocks noChangeArrowheads="1"/>
          </p:cNvSpPr>
          <p:nvPr/>
        </p:nvSpPr>
        <p:spPr bwMode="auto">
          <a:xfrm>
            <a:off x="357188" y="1928813"/>
            <a:ext cx="8143875" cy="1130300"/>
          </a:xfrm>
          <a:prstGeom prst="rect">
            <a:avLst/>
          </a:prstGeom>
          <a:noFill/>
          <a:ln w="9525">
            <a:noFill/>
            <a:miter lim="800000"/>
            <a:headEnd/>
            <a:tailEnd/>
          </a:ln>
        </p:spPr>
        <p:txBody>
          <a:bodyPr>
            <a:spAutoFit/>
          </a:bodyPr>
          <a:lstStyle/>
          <a:p>
            <a:pPr eaLnBrk="0" hangingPunct="0">
              <a:lnSpc>
                <a:spcPts val="2700"/>
              </a:lnSpc>
            </a:pPr>
            <a:r>
              <a:rPr lang="zh-CN" altLang="en-US" sz="2000">
                <a:solidFill>
                  <a:srgbClr val="006134"/>
                </a:solidFill>
                <a:latin typeface="黑体" pitchFamily="49" charset="-122"/>
                <a:ea typeface="黑体" pitchFamily="49" charset="-122"/>
              </a:rPr>
              <a:t>    </a:t>
            </a:r>
            <a:r>
              <a:rPr lang="zh-CN" altLang="en-US">
                <a:solidFill>
                  <a:srgbClr val="006134"/>
                </a:solidFill>
                <a:latin typeface="黑体" pitchFamily="49" charset="-122"/>
                <a:ea typeface="黑体" pitchFamily="49" charset="-122"/>
              </a:rPr>
              <a:t>学校在陕西、甘肃、河南、宁夏、新疆等建立的</a:t>
            </a:r>
            <a:r>
              <a:rPr lang="en-US" altLang="zh-CN">
                <a:solidFill>
                  <a:srgbClr val="006134"/>
                </a:solidFill>
                <a:latin typeface="黑体" pitchFamily="49" charset="-122"/>
                <a:ea typeface="黑体" pitchFamily="49" charset="-122"/>
              </a:rPr>
              <a:t>60</a:t>
            </a:r>
            <a:r>
              <a:rPr lang="zh-CN" altLang="en-US">
                <a:solidFill>
                  <a:srgbClr val="006134"/>
                </a:solidFill>
                <a:latin typeface="黑体" pitchFamily="49" charset="-122"/>
                <a:ea typeface="黑体" pitchFamily="49" charset="-122"/>
              </a:rPr>
              <a:t>多个试验站（基地、示范园），</a:t>
            </a:r>
            <a:r>
              <a:rPr lang="en-US" altLang="zh-CN">
                <a:solidFill>
                  <a:srgbClr val="006134"/>
                </a:solidFill>
                <a:latin typeface="黑体" pitchFamily="49" charset="-122"/>
                <a:ea typeface="黑体" pitchFamily="49" charset="-122"/>
              </a:rPr>
              <a:t>85%</a:t>
            </a:r>
            <a:r>
              <a:rPr lang="zh-CN" altLang="en-US">
                <a:solidFill>
                  <a:srgbClr val="006134"/>
                </a:solidFill>
                <a:latin typeface="黑体" pitchFamily="49" charset="-122"/>
                <a:ea typeface="黑体" pitchFamily="49" charset="-122"/>
              </a:rPr>
              <a:t>都在贫困县区。基地建在产业核心区，新技术、新品种展示在家门口，专家定期指导，为群众脱贫致富提供了强有力的科技支撑。</a:t>
            </a:r>
          </a:p>
        </p:txBody>
      </p:sp>
      <p:graphicFrame>
        <p:nvGraphicFramePr>
          <p:cNvPr id="22" name="表格 21"/>
          <p:cNvGraphicFramePr>
            <a:graphicFrameLocks noGrp="1"/>
          </p:cNvGraphicFramePr>
          <p:nvPr/>
        </p:nvGraphicFramePr>
        <p:xfrm>
          <a:off x="571500" y="3143250"/>
          <a:ext cx="7858125" cy="3143250"/>
        </p:xfrm>
        <a:graphic>
          <a:graphicData uri="http://schemas.openxmlformats.org/drawingml/2006/table">
            <a:tbl>
              <a:tblPr/>
              <a:tblGrid>
                <a:gridCol w="584662"/>
                <a:gridCol w="1552037"/>
                <a:gridCol w="1499729"/>
                <a:gridCol w="721290"/>
                <a:gridCol w="1928826"/>
                <a:gridCol w="1571637"/>
              </a:tblGrid>
              <a:tr h="186677">
                <a:tc>
                  <a:txBody>
                    <a:bodyPr/>
                    <a:lstStyle/>
                    <a:p>
                      <a:pPr algn="ctr">
                        <a:spcAft>
                          <a:spcPts val="600"/>
                        </a:spcAft>
                      </a:pPr>
                      <a:r>
                        <a:rPr lang="zh-CN" sz="1000" b="1" kern="100" dirty="0">
                          <a:solidFill>
                            <a:schemeClr val="tx1"/>
                          </a:solidFill>
                          <a:latin typeface="Times New Roman"/>
                          <a:ea typeface="宋体"/>
                          <a:cs typeface="Times New Roman"/>
                        </a:rPr>
                        <a:t>序号</a:t>
                      </a:r>
                      <a:endParaRPr lang="zh-CN" sz="1000" kern="100" dirty="0">
                        <a:solidFill>
                          <a:schemeClr val="tx1"/>
                        </a:solidFill>
                        <a:latin typeface="Times New Roman"/>
                        <a:ea typeface="宋体"/>
                        <a:cs typeface="Times New Roman"/>
                      </a:endParaRPr>
                    </a:p>
                  </a:txBody>
                  <a:tcPr marL="55474" marR="554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00"/>
                        </a:spcAft>
                      </a:pPr>
                      <a:r>
                        <a:rPr lang="zh-CN" sz="1000" b="1" kern="100">
                          <a:solidFill>
                            <a:schemeClr val="tx1"/>
                          </a:solidFill>
                          <a:latin typeface="Times New Roman"/>
                          <a:ea typeface="宋体"/>
                          <a:cs typeface="Times New Roman"/>
                        </a:rPr>
                        <a:t>试验示范站名称</a:t>
                      </a:r>
                      <a:endParaRPr lang="zh-CN" sz="1000" kern="100">
                        <a:solidFill>
                          <a:schemeClr val="tx1"/>
                        </a:solidFill>
                        <a:latin typeface="Times New Roman"/>
                        <a:ea typeface="宋体"/>
                        <a:cs typeface="Times New Roman"/>
                      </a:endParaRPr>
                    </a:p>
                  </a:txBody>
                  <a:tcPr marL="55474" marR="554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00"/>
                        </a:spcAft>
                      </a:pPr>
                      <a:r>
                        <a:rPr lang="zh-CN" sz="1000" b="1" kern="100">
                          <a:solidFill>
                            <a:schemeClr val="tx1"/>
                          </a:solidFill>
                          <a:latin typeface="Times New Roman"/>
                          <a:ea typeface="宋体"/>
                          <a:cs typeface="Times New Roman"/>
                        </a:rPr>
                        <a:t>试验示范站地点</a:t>
                      </a:r>
                      <a:endParaRPr lang="zh-CN" sz="1000" kern="100">
                        <a:solidFill>
                          <a:schemeClr val="tx1"/>
                        </a:solidFill>
                        <a:latin typeface="Times New Roman"/>
                        <a:ea typeface="宋体"/>
                        <a:cs typeface="Times New Roman"/>
                      </a:endParaRPr>
                    </a:p>
                  </a:txBody>
                  <a:tcPr marL="55474" marR="554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00"/>
                        </a:spcAft>
                      </a:pPr>
                      <a:r>
                        <a:rPr lang="zh-CN" sz="1000" b="1" kern="100">
                          <a:solidFill>
                            <a:schemeClr val="tx1"/>
                          </a:solidFill>
                          <a:latin typeface="Times New Roman"/>
                          <a:ea typeface="宋体"/>
                          <a:cs typeface="Times New Roman"/>
                        </a:rPr>
                        <a:t>序号</a:t>
                      </a:r>
                      <a:endParaRPr lang="zh-CN" sz="1000" kern="100">
                        <a:solidFill>
                          <a:schemeClr val="tx1"/>
                        </a:solidFill>
                        <a:latin typeface="Times New Roman"/>
                        <a:ea typeface="宋体"/>
                        <a:cs typeface="Times New Roman"/>
                      </a:endParaRPr>
                    </a:p>
                  </a:txBody>
                  <a:tcPr marL="55474" marR="554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00"/>
                        </a:spcAft>
                      </a:pPr>
                      <a:r>
                        <a:rPr lang="zh-CN" sz="1000" b="1" kern="100">
                          <a:solidFill>
                            <a:schemeClr val="tx1"/>
                          </a:solidFill>
                          <a:latin typeface="Times New Roman"/>
                          <a:ea typeface="宋体"/>
                          <a:cs typeface="Times New Roman"/>
                        </a:rPr>
                        <a:t>试验示范站名称</a:t>
                      </a:r>
                      <a:endParaRPr lang="zh-CN" sz="1000" kern="100">
                        <a:solidFill>
                          <a:schemeClr val="tx1"/>
                        </a:solidFill>
                        <a:latin typeface="Times New Roman"/>
                        <a:ea typeface="宋体"/>
                        <a:cs typeface="Times New Roman"/>
                      </a:endParaRPr>
                    </a:p>
                  </a:txBody>
                  <a:tcPr marL="55474" marR="554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600"/>
                        </a:spcAft>
                      </a:pPr>
                      <a:r>
                        <a:rPr lang="zh-CN" sz="1000" b="1" kern="100">
                          <a:solidFill>
                            <a:schemeClr val="tx1"/>
                          </a:solidFill>
                          <a:latin typeface="Times New Roman"/>
                          <a:ea typeface="宋体"/>
                          <a:cs typeface="Times New Roman"/>
                        </a:rPr>
                        <a:t>试验示范站地点</a:t>
                      </a:r>
                      <a:endParaRPr lang="zh-CN" sz="1000" kern="100">
                        <a:solidFill>
                          <a:schemeClr val="tx1"/>
                        </a:solidFill>
                        <a:latin typeface="Times New Roman"/>
                        <a:ea typeface="宋体"/>
                        <a:cs typeface="Times New Roman"/>
                      </a:endParaRPr>
                    </a:p>
                  </a:txBody>
                  <a:tcPr marL="55474" marR="554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383">
                <a:tc>
                  <a:txBody>
                    <a:bodyPr/>
                    <a:lstStyle/>
                    <a:p>
                      <a:pPr algn="ctr" fontAlgn="ctr">
                        <a:lnSpc>
                          <a:spcPts val="1500"/>
                        </a:lnSpc>
                        <a:spcAft>
                          <a:spcPts val="0"/>
                        </a:spcAft>
                      </a:pPr>
                      <a:r>
                        <a:rPr lang="en-US" sz="1000" kern="100" dirty="0">
                          <a:solidFill>
                            <a:schemeClr val="tx1"/>
                          </a:solidFill>
                          <a:latin typeface="Times New Roman"/>
                          <a:ea typeface="宋体"/>
                          <a:cs typeface="Times New Roman"/>
                        </a:rPr>
                        <a:t>1</a:t>
                      </a:r>
                      <a:endParaRPr lang="zh-CN" sz="1000" kern="100" dirty="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a:solidFill>
                            <a:schemeClr val="tx1"/>
                          </a:solidFill>
                          <a:latin typeface="Times New Roman"/>
                          <a:ea typeface="宋体"/>
                          <a:cs typeface="Times New Roman"/>
                        </a:rPr>
                        <a:t>白水苹果试验示范站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lnSpc>
                          <a:spcPts val="1500"/>
                        </a:lnSpc>
                        <a:spcAft>
                          <a:spcPts val="0"/>
                        </a:spcAft>
                      </a:pPr>
                      <a:r>
                        <a:rPr lang="zh-CN" sz="1000" kern="100">
                          <a:solidFill>
                            <a:schemeClr val="tx1"/>
                          </a:solidFill>
                          <a:latin typeface="Times New Roman"/>
                          <a:ea typeface="宋体"/>
                          <a:cs typeface="Times New Roman"/>
                        </a:rPr>
                        <a:t>白水县杜康镇通积村</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1500"/>
                        </a:lnSpc>
                        <a:spcAft>
                          <a:spcPts val="0"/>
                        </a:spcAft>
                      </a:pPr>
                      <a:r>
                        <a:rPr lang="en-US" sz="1000" kern="100">
                          <a:solidFill>
                            <a:schemeClr val="tx1"/>
                          </a:solidFill>
                          <a:latin typeface="Times New Roman"/>
                          <a:ea typeface="宋体"/>
                          <a:cs typeface="Times New Roman"/>
                        </a:rPr>
                        <a:t>13</a:t>
                      </a:r>
                      <a:endParaRPr lang="zh-CN" sz="1000" kern="10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a:solidFill>
                            <a:schemeClr val="tx1"/>
                          </a:solidFill>
                          <a:latin typeface="Times New Roman"/>
                          <a:ea typeface="宋体"/>
                          <a:cs typeface="Times New Roman"/>
                        </a:rPr>
                        <a:t>镇安板栗试验示范站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lnSpc>
                          <a:spcPts val="1500"/>
                        </a:lnSpc>
                        <a:spcAft>
                          <a:spcPts val="0"/>
                        </a:spcAft>
                      </a:pPr>
                      <a:r>
                        <a:rPr lang="zh-CN" sz="1000" kern="100">
                          <a:solidFill>
                            <a:schemeClr val="tx1"/>
                          </a:solidFill>
                          <a:latin typeface="Times New Roman"/>
                          <a:ea typeface="宋体"/>
                          <a:cs typeface="Times New Roman"/>
                        </a:rPr>
                        <a:t>镇安县永乐镇典史村</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383">
                <a:tc>
                  <a:txBody>
                    <a:bodyPr/>
                    <a:lstStyle/>
                    <a:p>
                      <a:pPr algn="ctr" fontAlgn="ctr">
                        <a:lnSpc>
                          <a:spcPts val="1500"/>
                        </a:lnSpc>
                        <a:spcAft>
                          <a:spcPts val="0"/>
                        </a:spcAft>
                      </a:pPr>
                      <a:r>
                        <a:rPr lang="en-US" sz="1000" kern="100" dirty="0">
                          <a:solidFill>
                            <a:schemeClr val="tx1"/>
                          </a:solidFill>
                          <a:latin typeface="Times New Roman"/>
                          <a:ea typeface="宋体"/>
                          <a:cs typeface="Times New Roman"/>
                        </a:rPr>
                        <a:t>2</a:t>
                      </a:r>
                      <a:endParaRPr lang="zh-CN" sz="1000" kern="100" dirty="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dirty="0">
                          <a:solidFill>
                            <a:schemeClr val="tx1"/>
                          </a:solidFill>
                          <a:latin typeface="Times New Roman"/>
                          <a:ea typeface="宋体"/>
                          <a:cs typeface="Times New Roman"/>
                        </a:rPr>
                        <a:t>清涧红枣试验示范站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lnSpc>
                          <a:spcPts val="1500"/>
                        </a:lnSpc>
                        <a:spcAft>
                          <a:spcPts val="0"/>
                        </a:spcAft>
                      </a:pPr>
                      <a:r>
                        <a:rPr lang="zh-CN" sz="1000" kern="100">
                          <a:solidFill>
                            <a:schemeClr val="tx1"/>
                          </a:solidFill>
                          <a:latin typeface="Times New Roman"/>
                          <a:ea typeface="宋体"/>
                          <a:cs typeface="Times New Roman"/>
                        </a:rPr>
                        <a:t>清涧县宽洲镇牛家湾村</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1500"/>
                        </a:lnSpc>
                        <a:spcAft>
                          <a:spcPts val="0"/>
                        </a:spcAft>
                      </a:pPr>
                      <a:r>
                        <a:rPr lang="en-US" sz="1000" kern="100">
                          <a:solidFill>
                            <a:schemeClr val="tx1"/>
                          </a:solidFill>
                          <a:latin typeface="Times New Roman"/>
                          <a:ea typeface="宋体"/>
                          <a:cs typeface="Times New Roman"/>
                        </a:rPr>
                        <a:t>14</a:t>
                      </a:r>
                      <a:endParaRPr lang="zh-CN" sz="1000" kern="10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a:solidFill>
                            <a:schemeClr val="tx1"/>
                          </a:solidFill>
                          <a:latin typeface="Times New Roman"/>
                          <a:ea typeface="宋体"/>
                          <a:cs typeface="Times New Roman"/>
                        </a:rPr>
                        <a:t>安康北亚热带果树试验示范站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lnSpc>
                          <a:spcPts val="1500"/>
                        </a:lnSpc>
                        <a:spcAft>
                          <a:spcPts val="0"/>
                        </a:spcAft>
                      </a:pPr>
                      <a:r>
                        <a:rPr lang="zh-CN" sz="1000" kern="100">
                          <a:solidFill>
                            <a:schemeClr val="tx1"/>
                          </a:solidFill>
                          <a:latin typeface="Times New Roman"/>
                          <a:ea typeface="宋体"/>
                          <a:cs typeface="Times New Roman"/>
                        </a:rPr>
                        <a:t>汉滨区关庙镇吴台村</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383">
                <a:tc>
                  <a:txBody>
                    <a:bodyPr/>
                    <a:lstStyle/>
                    <a:p>
                      <a:pPr algn="ctr" fontAlgn="ctr">
                        <a:lnSpc>
                          <a:spcPts val="1500"/>
                        </a:lnSpc>
                        <a:spcAft>
                          <a:spcPts val="0"/>
                        </a:spcAft>
                      </a:pPr>
                      <a:r>
                        <a:rPr lang="en-US" sz="1000" kern="100">
                          <a:solidFill>
                            <a:schemeClr val="tx1"/>
                          </a:solidFill>
                          <a:latin typeface="Times New Roman"/>
                          <a:ea typeface="宋体"/>
                          <a:cs typeface="Times New Roman"/>
                        </a:rPr>
                        <a:t>3</a:t>
                      </a:r>
                      <a:endParaRPr lang="zh-CN" sz="1000" kern="10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Bef>
                          <a:spcPts val="120"/>
                        </a:spcBef>
                        <a:spcAft>
                          <a:spcPts val="0"/>
                        </a:spcAft>
                      </a:pPr>
                      <a:r>
                        <a:rPr lang="zh-CN" sz="1000" kern="100" dirty="0">
                          <a:solidFill>
                            <a:schemeClr val="tx1"/>
                          </a:solidFill>
                          <a:latin typeface="Times New Roman"/>
                          <a:ea typeface="宋体"/>
                          <a:cs typeface="Times New Roman"/>
                        </a:rPr>
                        <a:t>泾阳蔬菜试验示范站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Bef>
                          <a:spcPts val="120"/>
                        </a:spcBef>
                        <a:spcAft>
                          <a:spcPts val="0"/>
                        </a:spcAft>
                      </a:pPr>
                      <a:r>
                        <a:rPr lang="zh-CN" sz="1000" kern="100">
                          <a:solidFill>
                            <a:schemeClr val="tx1"/>
                          </a:solidFill>
                          <a:latin typeface="Times New Roman"/>
                          <a:ea typeface="宋体"/>
                          <a:cs typeface="Times New Roman"/>
                        </a:rPr>
                        <a:t>泾阳县云阳镇</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1500"/>
                        </a:lnSpc>
                        <a:spcAft>
                          <a:spcPts val="0"/>
                        </a:spcAft>
                      </a:pPr>
                      <a:r>
                        <a:rPr lang="en-US" sz="1000" kern="100">
                          <a:solidFill>
                            <a:schemeClr val="tx1"/>
                          </a:solidFill>
                          <a:latin typeface="Times New Roman"/>
                          <a:ea typeface="宋体"/>
                          <a:cs typeface="Times New Roman"/>
                        </a:rPr>
                        <a:t>15</a:t>
                      </a:r>
                      <a:endParaRPr lang="zh-CN" sz="1000" kern="10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a:solidFill>
                            <a:schemeClr val="tx1"/>
                          </a:solidFill>
                          <a:latin typeface="Times New Roman"/>
                          <a:ea typeface="宋体"/>
                          <a:cs typeface="Times New Roman"/>
                        </a:rPr>
                        <a:t>榆林玉米试验示范站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lnSpc>
                          <a:spcPts val="1500"/>
                        </a:lnSpc>
                        <a:spcAft>
                          <a:spcPts val="0"/>
                        </a:spcAft>
                      </a:pPr>
                      <a:r>
                        <a:rPr lang="zh-CN" sz="1000" kern="100">
                          <a:solidFill>
                            <a:schemeClr val="tx1"/>
                          </a:solidFill>
                          <a:latin typeface="Times New Roman"/>
                          <a:ea typeface="宋体"/>
                          <a:cs typeface="Times New Roman"/>
                        </a:rPr>
                        <a:t>榆林市现代农业园区</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383">
                <a:tc>
                  <a:txBody>
                    <a:bodyPr/>
                    <a:lstStyle/>
                    <a:p>
                      <a:pPr algn="ctr" fontAlgn="ctr">
                        <a:lnSpc>
                          <a:spcPts val="1500"/>
                        </a:lnSpc>
                        <a:spcAft>
                          <a:spcPts val="0"/>
                        </a:spcAft>
                      </a:pPr>
                      <a:r>
                        <a:rPr lang="en-US" sz="1000" kern="100">
                          <a:solidFill>
                            <a:schemeClr val="tx1"/>
                          </a:solidFill>
                          <a:latin typeface="Times New Roman"/>
                          <a:ea typeface="宋体"/>
                          <a:cs typeface="Times New Roman"/>
                        </a:rPr>
                        <a:t>4</a:t>
                      </a:r>
                      <a:endParaRPr lang="zh-CN" sz="1000" kern="10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dirty="0">
                          <a:solidFill>
                            <a:schemeClr val="tx1"/>
                          </a:solidFill>
                          <a:latin typeface="Times New Roman"/>
                          <a:ea typeface="宋体"/>
                          <a:cs typeface="Times New Roman"/>
                        </a:rPr>
                        <a:t>西乡茶叶试验示范站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lnSpc>
                          <a:spcPts val="1500"/>
                        </a:lnSpc>
                        <a:spcAft>
                          <a:spcPts val="0"/>
                        </a:spcAft>
                      </a:pPr>
                      <a:r>
                        <a:rPr lang="zh-CN" sz="1000" kern="100" dirty="0">
                          <a:solidFill>
                            <a:schemeClr val="tx1"/>
                          </a:solidFill>
                          <a:latin typeface="Times New Roman"/>
                          <a:ea typeface="宋体"/>
                          <a:cs typeface="Times New Roman"/>
                        </a:rPr>
                        <a:t>西乡县沙河镇枣园村</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1500"/>
                        </a:lnSpc>
                        <a:spcAft>
                          <a:spcPts val="0"/>
                        </a:spcAft>
                      </a:pPr>
                      <a:r>
                        <a:rPr lang="en-US" sz="1000" kern="100">
                          <a:solidFill>
                            <a:schemeClr val="tx1"/>
                          </a:solidFill>
                          <a:latin typeface="Times New Roman"/>
                          <a:ea typeface="宋体"/>
                          <a:cs typeface="Times New Roman"/>
                        </a:rPr>
                        <a:t>16</a:t>
                      </a:r>
                      <a:endParaRPr lang="zh-CN" sz="1000" kern="10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dirty="0">
                          <a:solidFill>
                            <a:schemeClr val="tx1"/>
                          </a:solidFill>
                          <a:latin typeface="Times New Roman"/>
                          <a:ea typeface="宋体"/>
                          <a:cs typeface="Times New Roman"/>
                        </a:rPr>
                        <a:t>榆林马铃薯试验示范站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lnSpc>
                          <a:spcPts val="1500"/>
                        </a:lnSpc>
                        <a:spcAft>
                          <a:spcPts val="0"/>
                        </a:spcAft>
                      </a:pPr>
                      <a:r>
                        <a:rPr lang="zh-CN" sz="1000" kern="100">
                          <a:solidFill>
                            <a:schemeClr val="tx1"/>
                          </a:solidFill>
                          <a:latin typeface="Times New Roman"/>
                          <a:ea typeface="宋体"/>
                          <a:cs typeface="Times New Roman"/>
                        </a:rPr>
                        <a:t>榆阳区牛家梁镇榆卜界村</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383">
                <a:tc>
                  <a:txBody>
                    <a:bodyPr/>
                    <a:lstStyle/>
                    <a:p>
                      <a:pPr algn="ctr" fontAlgn="ctr">
                        <a:lnSpc>
                          <a:spcPts val="1500"/>
                        </a:lnSpc>
                        <a:spcAft>
                          <a:spcPts val="0"/>
                        </a:spcAft>
                      </a:pPr>
                      <a:r>
                        <a:rPr lang="en-US" sz="1000" kern="100">
                          <a:solidFill>
                            <a:schemeClr val="tx1"/>
                          </a:solidFill>
                          <a:latin typeface="Times New Roman"/>
                          <a:ea typeface="宋体"/>
                          <a:cs typeface="Times New Roman"/>
                        </a:rPr>
                        <a:t>5</a:t>
                      </a:r>
                      <a:endParaRPr lang="zh-CN" sz="1000" kern="10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dirty="0">
                          <a:solidFill>
                            <a:schemeClr val="tx1"/>
                          </a:solidFill>
                          <a:latin typeface="Times New Roman"/>
                          <a:ea typeface="宋体"/>
                          <a:cs typeface="Times New Roman"/>
                        </a:rPr>
                        <a:t>安康水产试验示范站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lnSpc>
                          <a:spcPts val="1500"/>
                        </a:lnSpc>
                        <a:spcAft>
                          <a:spcPts val="0"/>
                        </a:spcAft>
                      </a:pPr>
                      <a:r>
                        <a:rPr lang="zh-CN" sz="1000" kern="100">
                          <a:solidFill>
                            <a:schemeClr val="tx1"/>
                          </a:solidFill>
                          <a:latin typeface="Times New Roman"/>
                          <a:ea typeface="宋体"/>
                          <a:cs typeface="Times New Roman"/>
                        </a:rPr>
                        <a:t>安康市汉滨区恒口镇</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1500"/>
                        </a:lnSpc>
                        <a:spcAft>
                          <a:spcPts val="0"/>
                        </a:spcAft>
                      </a:pPr>
                      <a:r>
                        <a:rPr lang="en-US" sz="1000" kern="100" dirty="0">
                          <a:solidFill>
                            <a:schemeClr val="tx1"/>
                          </a:solidFill>
                          <a:latin typeface="Times New Roman"/>
                          <a:ea typeface="宋体"/>
                          <a:cs typeface="Times New Roman"/>
                        </a:rPr>
                        <a:t>17</a:t>
                      </a:r>
                      <a:endParaRPr lang="zh-CN" sz="1000" kern="100" dirty="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a:solidFill>
                            <a:schemeClr val="tx1"/>
                          </a:solidFill>
                          <a:latin typeface="Times New Roman"/>
                          <a:ea typeface="宋体"/>
                          <a:cs typeface="Times New Roman"/>
                        </a:rPr>
                        <a:t>富平现代农业综合试验示范站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lnSpc>
                          <a:spcPts val="1500"/>
                        </a:lnSpc>
                        <a:spcAft>
                          <a:spcPts val="0"/>
                        </a:spcAft>
                      </a:pPr>
                      <a:r>
                        <a:rPr lang="zh-CN" sz="1000" kern="100">
                          <a:solidFill>
                            <a:schemeClr val="tx1"/>
                          </a:solidFill>
                          <a:latin typeface="Times New Roman"/>
                          <a:ea typeface="宋体"/>
                          <a:cs typeface="Times New Roman"/>
                        </a:rPr>
                        <a:t>富平县淡村镇石桥村</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383">
                <a:tc>
                  <a:txBody>
                    <a:bodyPr/>
                    <a:lstStyle/>
                    <a:p>
                      <a:pPr algn="ctr" fontAlgn="ctr">
                        <a:lnSpc>
                          <a:spcPts val="1500"/>
                        </a:lnSpc>
                        <a:spcAft>
                          <a:spcPts val="0"/>
                        </a:spcAft>
                      </a:pPr>
                      <a:r>
                        <a:rPr lang="en-US" sz="1000" kern="100">
                          <a:solidFill>
                            <a:schemeClr val="tx1"/>
                          </a:solidFill>
                          <a:latin typeface="Times New Roman"/>
                          <a:ea typeface="宋体"/>
                          <a:cs typeface="Times New Roman"/>
                        </a:rPr>
                        <a:t>6</a:t>
                      </a:r>
                      <a:endParaRPr lang="zh-CN" sz="1000" kern="10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dirty="0">
                          <a:solidFill>
                            <a:schemeClr val="tx1"/>
                          </a:solidFill>
                          <a:latin typeface="Times New Roman"/>
                          <a:ea typeface="宋体"/>
                          <a:cs typeface="Times New Roman"/>
                        </a:rPr>
                        <a:t>山阳核桃试验示范站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lnSpc>
                          <a:spcPts val="1500"/>
                        </a:lnSpc>
                        <a:spcAft>
                          <a:spcPts val="0"/>
                        </a:spcAft>
                      </a:pPr>
                      <a:r>
                        <a:rPr lang="zh-CN" sz="1000" kern="100">
                          <a:solidFill>
                            <a:schemeClr val="tx1"/>
                          </a:solidFill>
                          <a:latin typeface="Times New Roman"/>
                          <a:ea typeface="宋体"/>
                          <a:cs typeface="Times New Roman"/>
                        </a:rPr>
                        <a:t>山阳县十里乡任家村</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1500"/>
                        </a:lnSpc>
                        <a:spcAft>
                          <a:spcPts val="0"/>
                        </a:spcAft>
                      </a:pPr>
                      <a:r>
                        <a:rPr lang="en-US" sz="1000" kern="100" dirty="0">
                          <a:solidFill>
                            <a:schemeClr val="tx1"/>
                          </a:solidFill>
                          <a:latin typeface="Times New Roman"/>
                          <a:ea typeface="宋体"/>
                          <a:cs typeface="Times New Roman"/>
                        </a:rPr>
                        <a:t>18</a:t>
                      </a:r>
                      <a:endParaRPr lang="zh-CN" sz="1000" kern="100" dirty="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dirty="0">
                          <a:solidFill>
                            <a:schemeClr val="tx1"/>
                          </a:solidFill>
                          <a:latin typeface="Times New Roman"/>
                          <a:ea typeface="宋体"/>
                          <a:cs typeface="Times New Roman"/>
                        </a:rPr>
                        <a:t>铜川果树试验示范站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lnSpc>
                          <a:spcPts val="1500"/>
                        </a:lnSpc>
                        <a:spcAft>
                          <a:spcPts val="0"/>
                        </a:spcAft>
                      </a:pPr>
                      <a:r>
                        <a:rPr lang="zh-CN" sz="1000" kern="100" dirty="0">
                          <a:solidFill>
                            <a:schemeClr val="tx1"/>
                          </a:solidFill>
                          <a:latin typeface="Times New Roman"/>
                          <a:ea typeface="宋体"/>
                          <a:cs typeface="Times New Roman"/>
                        </a:rPr>
                        <a:t>耀州区小丘镇移寨村</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383">
                <a:tc>
                  <a:txBody>
                    <a:bodyPr/>
                    <a:lstStyle/>
                    <a:p>
                      <a:pPr algn="ctr" fontAlgn="ctr">
                        <a:lnSpc>
                          <a:spcPts val="1500"/>
                        </a:lnSpc>
                        <a:spcAft>
                          <a:spcPts val="0"/>
                        </a:spcAft>
                      </a:pPr>
                      <a:r>
                        <a:rPr lang="en-US" sz="1000" kern="100">
                          <a:solidFill>
                            <a:schemeClr val="tx1"/>
                          </a:solidFill>
                          <a:latin typeface="Times New Roman"/>
                          <a:ea typeface="宋体"/>
                          <a:cs typeface="Times New Roman"/>
                        </a:rPr>
                        <a:t>7</a:t>
                      </a:r>
                      <a:endParaRPr lang="zh-CN" sz="1000" kern="10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dirty="0">
                          <a:solidFill>
                            <a:schemeClr val="tx1"/>
                          </a:solidFill>
                          <a:latin typeface="Times New Roman"/>
                          <a:ea typeface="宋体"/>
                          <a:cs typeface="Times New Roman"/>
                        </a:rPr>
                        <a:t>合阳葡萄试验示范站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lnSpc>
                          <a:spcPts val="1500"/>
                        </a:lnSpc>
                        <a:spcAft>
                          <a:spcPts val="0"/>
                        </a:spcAft>
                      </a:pPr>
                      <a:r>
                        <a:rPr lang="zh-CN" sz="1000" kern="100">
                          <a:solidFill>
                            <a:schemeClr val="tx1"/>
                          </a:solidFill>
                          <a:latin typeface="Times New Roman"/>
                          <a:ea typeface="宋体"/>
                          <a:cs typeface="Times New Roman"/>
                        </a:rPr>
                        <a:t>合阳县坊镇北渤海村</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1500"/>
                        </a:lnSpc>
                        <a:spcAft>
                          <a:spcPts val="0"/>
                        </a:spcAft>
                      </a:pPr>
                      <a:r>
                        <a:rPr lang="en-US" sz="1000" kern="100">
                          <a:solidFill>
                            <a:schemeClr val="tx1"/>
                          </a:solidFill>
                          <a:latin typeface="Times New Roman"/>
                          <a:ea typeface="宋体"/>
                          <a:cs typeface="Times New Roman"/>
                        </a:rPr>
                        <a:t>19</a:t>
                      </a:r>
                      <a:endParaRPr lang="zh-CN" sz="1000" kern="10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dirty="0">
                          <a:solidFill>
                            <a:schemeClr val="tx1"/>
                          </a:solidFill>
                          <a:latin typeface="Times New Roman"/>
                          <a:ea typeface="宋体"/>
                          <a:cs typeface="Times New Roman"/>
                        </a:rPr>
                        <a:t>甘肃庆城苹果试验示范站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lnSpc>
                          <a:spcPts val="1500"/>
                        </a:lnSpc>
                        <a:spcAft>
                          <a:spcPts val="0"/>
                        </a:spcAft>
                      </a:pPr>
                      <a:r>
                        <a:rPr lang="zh-CN" sz="1000" kern="100">
                          <a:solidFill>
                            <a:schemeClr val="tx1"/>
                          </a:solidFill>
                          <a:latin typeface="Times New Roman"/>
                          <a:ea typeface="宋体"/>
                          <a:cs typeface="Times New Roman"/>
                        </a:rPr>
                        <a:t>庆城县庆城镇南庄村</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383">
                <a:tc>
                  <a:txBody>
                    <a:bodyPr/>
                    <a:lstStyle/>
                    <a:p>
                      <a:pPr algn="ctr" fontAlgn="ctr">
                        <a:lnSpc>
                          <a:spcPts val="1500"/>
                        </a:lnSpc>
                        <a:spcAft>
                          <a:spcPts val="0"/>
                        </a:spcAft>
                      </a:pPr>
                      <a:r>
                        <a:rPr lang="en-US" sz="1000" kern="100">
                          <a:solidFill>
                            <a:schemeClr val="tx1"/>
                          </a:solidFill>
                          <a:latin typeface="Times New Roman"/>
                          <a:ea typeface="宋体"/>
                          <a:cs typeface="Times New Roman"/>
                        </a:rPr>
                        <a:t>8</a:t>
                      </a:r>
                      <a:endParaRPr lang="zh-CN" sz="1000" kern="10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dirty="0">
                          <a:solidFill>
                            <a:schemeClr val="tx1"/>
                          </a:solidFill>
                          <a:latin typeface="Times New Roman"/>
                          <a:ea typeface="宋体"/>
                          <a:cs typeface="Times New Roman"/>
                        </a:rPr>
                        <a:t>斗口农作物验示范站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lnSpc>
                          <a:spcPts val="1500"/>
                        </a:lnSpc>
                        <a:spcAft>
                          <a:spcPts val="0"/>
                        </a:spcAft>
                      </a:pPr>
                      <a:r>
                        <a:rPr lang="zh-CN" sz="1000" kern="100">
                          <a:solidFill>
                            <a:schemeClr val="tx1"/>
                          </a:solidFill>
                          <a:latin typeface="Times New Roman"/>
                          <a:ea typeface="宋体"/>
                          <a:cs typeface="Times New Roman"/>
                        </a:rPr>
                        <a:t>泾阳县云阳镇斗口村</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1500"/>
                        </a:lnSpc>
                        <a:spcAft>
                          <a:spcPts val="0"/>
                        </a:spcAft>
                      </a:pPr>
                      <a:r>
                        <a:rPr lang="en-US" sz="1000" kern="100">
                          <a:solidFill>
                            <a:schemeClr val="tx1"/>
                          </a:solidFill>
                          <a:latin typeface="Times New Roman"/>
                          <a:ea typeface="宋体"/>
                          <a:cs typeface="Times New Roman"/>
                        </a:rPr>
                        <a:t>20</a:t>
                      </a:r>
                      <a:endParaRPr lang="zh-CN" sz="1000" kern="10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dirty="0">
                          <a:solidFill>
                            <a:schemeClr val="tx1"/>
                          </a:solidFill>
                          <a:latin typeface="Times New Roman"/>
                          <a:ea typeface="宋体"/>
                          <a:cs typeface="Times New Roman"/>
                        </a:rPr>
                        <a:t>青海乐都设施农业试验示范站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lnSpc>
                          <a:spcPts val="1500"/>
                        </a:lnSpc>
                        <a:spcAft>
                          <a:spcPts val="0"/>
                        </a:spcAft>
                      </a:pPr>
                      <a:r>
                        <a:rPr lang="zh-CN" sz="1000" kern="100">
                          <a:solidFill>
                            <a:schemeClr val="tx1"/>
                          </a:solidFill>
                          <a:latin typeface="Times New Roman"/>
                          <a:ea typeface="宋体"/>
                          <a:cs typeface="Times New Roman"/>
                        </a:rPr>
                        <a:t>青海乐都县雨润镇</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383">
                <a:tc>
                  <a:txBody>
                    <a:bodyPr/>
                    <a:lstStyle/>
                    <a:p>
                      <a:pPr algn="ctr" fontAlgn="ctr">
                        <a:lnSpc>
                          <a:spcPts val="1500"/>
                        </a:lnSpc>
                        <a:spcAft>
                          <a:spcPts val="0"/>
                        </a:spcAft>
                      </a:pPr>
                      <a:r>
                        <a:rPr lang="en-US" sz="1000" kern="100">
                          <a:solidFill>
                            <a:schemeClr val="tx1"/>
                          </a:solidFill>
                          <a:latin typeface="Times New Roman"/>
                          <a:ea typeface="宋体"/>
                          <a:cs typeface="Times New Roman"/>
                        </a:rPr>
                        <a:t>9</a:t>
                      </a:r>
                      <a:endParaRPr lang="zh-CN" sz="1000" kern="10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dirty="0">
                          <a:solidFill>
                            <a:schemeClr val="tx1"/>
                          </a:solidFill>
                          <a:latin typeface="Times New Roman"/>
                          <a:ea typeface="宋体"/>
                          <a:cs typeface="Times New Roman"/>
                        </a:rPr>
                        <a:t>延安洛川苹果试验示范站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lnSpc>
                          <a:spcPts val="1500"/>
                        </a:lnSpc>
                        <a:spcAft>
                          <a:spcPts val="0"/>
                        </a:spcAft>
                      </a:pPr>
                      <a:r>
                        <a:rPr lang="zh-CN" sz="1000" kern="100">
                          <a:solidFill>
                            <a:schemeClr val="tx1"/>
                          </a:solidFill>
                          <a:latin typeface="Times New Roman"/>
                          <a:ea typeface="宋体"/>
                          <a:cs typeface="Times New Roman"/>
                        </a:rPr>
                        <a:t>洛川县凤栖镇桥西村</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1500"/>
                        </a:lnSpc>
                        <a:spcAft>
                          <a:spcPts val="0"/>
                        </a:spcAft>
                      </a:pPr>
                      <a:r>
                        <a:rPr lang="en-US" sz="1000" kern="100" dirty="0">
                          <a:solidFill>
                            <a:schemeClr val="tx1"/>
                          </a:solidFill>
                          <a:latin typeface="Times New Roman"/>
                          <a:ea typeface="宋体"/>
                          <a:cs typeface="Times New Roman"/>
                        </a:rPr>
                        <a:t>21</a:t>
                      </a:r>
                      <a:endParaRPr lang="zh-CN" sz="1000" kern="100" dirty="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dirty="0">
                          <a:solidFill>
                            <a:schemeClr val="tx1"/>
                          </a:solidFill>
                          <a:latin typeface="Times New Roman"/>
                          <a:ea typeface="宋体"/>
                          <a:cs typeface="Times New Roman"/>
                        </a:rPr>
                        <a:t>新疆昌吉现代农业试验示范站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lnSpc>
                          <a:spcPts val="1500"/>
                        </a:lnSpc>
                        <a:spcAft>
                          <a:spcPts val="0"/>
                        </a:spcAft>
                      </a:pPr>
                      <a:r>
                        <a:rPr lang="zh-CN" sz="1000" kern="100">
                          <a:solidFill>
                            <a:schemeClr val="tx1"/>
                          </a:solidFill>
                          <a:latin typeface="Times New Roman"/>
                          <a:ea typeface="宋体"/>
                          <a:cs typeface="Times New Roman"/>
                        </a:rPr>
                        <a:t>昌吉市滨湖镇五十户村</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383">
                <a:tc>
                  <a:txBody>
                    <a:bodyPr/>
                    <a:lstStyle/>
                    <a:p>
                      <a:pPr algn="ctr" fontAlgn="ctr">
                        <a:lnSpc>
                          <a:spcPts val="1500"/>
                        </a:lnSpc>
                        <a:spcAft>
                          <a:spcPts val="0"/>
                        </a:spcAft>
                      </a:pPr>
                      <a:r>
                        <a:rPr lang="en-US" sz="1000" kern="100">
                          <a:solidFill>
                            <a:schemeClr val="tx1"/>
                          </a:solidFill>
                          <a:latin typeface="Times New Roman"/>
                          <a:ea typeface="宋体"/>
                          <a:cs typeface="Times New Roman"/>
                        </a:rPr>
                        <a:t>10</a:t>
                      </a:r>
                      <a:endParaRPr lang="zh-CN" sz="1000" kern="10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a:solidFill>
                            <a:schemeClr val="tx1"/>
                          </a:solidFill>
                          <a:latin typeface="Times New Roman"/>
                          <a:ea typeface="宋体"/>
                          <a:cs typeface="Times New Roman"/>
                        </a:rPr>
                        <a:t>宝鸡千阳苹果试验示范站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lnSpc>
                          <a:spcPts val="1500"/>
                        </a:lnSpc>
                        <a:spcAft>
                          <a:spcPts val="0"/>
                        </a:spcAft>
                      </a:pPr>
                      <a:r>
                        <a:rPr lang="zh-CN" sz="1000" kern="100" dirty="0">
                          <a:solidFill>
                            <a:schemeClr val="tx1"/>
                          </a:solidFill>
                          <a:latin typeface="Times New Roman"/>
                          <a:ea typeface="宋体"/>
                          <a:cs typeface="Times New Roman"/>
                        </a:rPr>
                        <a:t>千阳县南寨镇南寨村</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1500"/>
                        </a:lnSpc>
                        <a:spcAft>
                          <a:spcPts val="0"/>
                        </a:spcAft>
                      </a:pPr>
                      <a:r>
                        <a:rPr lang="en-US" sz="1000" kern="100" dirty="0">
                          <a:solidFill>
                            <a:schemeClr val="tx1"/>
                          </a:solidFill>
                          <a:latin typeface="Times New Roman"/>
                          <a:ea typeface="宋体"/>
                          <a:cs typeface="Times New Roman"/>
                        </a:rPr>
                        <a:t>22</a:t>
                      </a:r>
                      <a:endParaRPr lang="zh-CN" sz="1000" kern="100" dirty="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a:solidFill>
                            <a:schemeClr val="tx1"/>
                          </a:solidFill>
                          <a:latin typeface="Times New Roman"/>
                          <a:ea typeface="宋体"/>
                          <a:cs typeface="Times New Roman"/>
                        </a:rPr>
                        <a:t>河南荥阳小麦试验示范站</a:t>
                      </a:r>
                      <a:r>
                        <a:rPr lang="en-US" sz="1000" kern="100">
                          <a:solidFill>
                            <a:schemeClr val="tx1"/>
                          </a:solidFill>
                          <a:latin typeface="Times New Roman"/>
                          <a:ea typeface="宋体"/>
                          <a:cs typeface="Times New Roman"/>
                        </a:rPr>
                        <a:t> </a:t>
                      </a:r>
                      <a:endParaRPr lang="zh-CN" sz="1000" kern="10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lnSpc>
                          <a:spcPts val="1500"/>
                        </a:lnSpc>
                        <a:spcAft>
                          <a:spcPts val="0"/>
                        </a:spcAft>
                      </a:pPr>
                      <a:r>
                        <a:rPr lang="zh-CN" sz="1000" kern="100" dirty="0">
                          <a:solidFill>
                            <a:schemeClr val="tx1"/>
                          </a:solidFill>
                          <a:latin typeface="Times New Roman"/>
                          <a:ea typeface="宋体"/>
                          <a:cs typeface="Times New Roman"/>
                        </a:rPr>
                        <a:t>荥阳市广武镇白寨村</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383">
                <a:tc>
                  <a:txBody>
                    <a:bodyPr/>
                    <a:lstStyle/>
                    <a:p>
                      <a:pPr algn="ctr" fontAlgn="ctr">
                        <a:lnSpc>
                          <a:spcPts val="1500"/>
                        </a:lnSpc>
                        <a:spcAft>
                          <a:spcPts val="0"/>
                        </a:spcAft>
                      </a:pPr>
                      <a:r>
                        <a:rPr lang="en-US" sz="1000" kern="100">
                          <a:solidFill>
                            <a:schemeClr val="tx1"/>
                          </a:solidFill>
                          <a:latin typeface="Times New Roman"/>
                          <a:ea typeface="宋体"/>
                          <a:cs typeface="Times New Roman"/>
                        </a:rPr>
                        <a:t>11</a:t>
                      </a:r>
                      <a:endParaRPr lang="zh-CN" sz="1000" kern="10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a:solidFill>
                            <a:schemeClr val="tx1"/>
                          </a:solidFill>
                          <a:latin typeface="Times New Roman"/>
                          <a:ea typeface="宋体"/>
                          <a:cs typeface="Times New Roman"/>
                        </a:rPr>
                        <a:t>凤县花椒试验示范站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lnSpc>
                          <a:spcPts val="1500"/>
                        </a:lnSpc>
                        <a:spcAft>
                          <a:spcPts val="0"/>
                        </a:spcAft>
                      </a:pPr>
                      <a:r>
                        <a:rPr lang="zh-CN" sz="1000" kern="100">
                          <a:solidFill>
                            <a:schemeClr val="tx1"/>
                          </a:solidFill>
                          <a:latin typeface="Times New Roman"/>
                          <a:ea typeface="宋体"/>
                          <a:cs typeface="Times New Roman"/>
                        </a:rPr>
                        <a:t>凤县凤州镇白石铺村</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1500"/>
                        </a:lnSpc>
                        <a:spcAft>
                          <a:spcPts val="0"/>
                        </a:spcAft>
                      </a:pPr>
                      <a:r>
                        <a:rPr lang="en-US" sz="1000" kern="100" dirty="0">
                          <a:solidFill>
                            <a:schemeClr val="tx1"/>
                          </a:solidFill>
                          <a:latin typeface="Times New Roman"/>
                          <a:ea typeface="宋体"/>
                          <a:cs typeface="Times New Roman"/>
                        </a:rPr>
                        <a:t>23</a:t>
                      </a:r>
                      <a:endParaRPr lang="zh-CN" sz="1000" kern="100" dirty="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dirty="0">
                          <a:solidFill>
                            <a:schemeClr val="tx1"/>
                          </a:solidFill>
                          <a:latin typeface="Times New Roman"/>
                          <a:ea typeface="宋体"/>
                          <a:cs typeface="Times New Roman"/>
                        </a:rPr>
                        <a:t>河南南阳小麦试验示范站</a:t>
                      </a:r>
                      <a:r>
                        <a:rPr lang="en-US" sz="1000" kern="100" dirty="0">
                          <a:solidFill>
                            <a:schemeClr val="tx1"/>
                          </a:solidFill>
                          <a:latin typeface="Times New Roman"/>
                          <a:ea typeface="宋体"/>
                          <a:cs typeface="Times New Roman"/>
                        </a:rPr>
                        <a:t> </a:t>
                      </a:r>
                      <a:endParaRPr lang="zh-CN" sz="1000" kern="100" dirty="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dirty="0">
                          <a:solidFill>
                            <a:schemeClr val="tx1"/>
                          </a:solidFill>
                          <a:latin typeface="Times New Roman"/>
                          <a:ea typeface="宋体"/>
                          <a:cs typeface="Times New Roman"/>
                        </a:rPr>
                        <a:t>南阳市农科院示范园区</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383">
                <a:tc>
                  <a:txBody>
                    <a:bodyPr/>
                    <a:lstStyle/>
                    <a:p>
                      <a:pPr algn="ctr" fontAlgn="ctr">
                        <a:lnSpc>
                          <a:spcPts val="1500"/>
                        </a:lnSpc>
                        <a:spcAft>
                          <a:spcPts val="0"/>
                        </a:spcAft>
                      </a:pPr>
                      <a:r>
                        <a:rPr lang="en-US" sz="1000" kern="100">
                          <a:solidFill>
                            <a:schemeClr val="tx1"/>
                          </a:solidFill>
                          <a:latin typeface="Times New Roman"/>
                          <a:ea typeface="宋体"/>
                          <a:cs typeface="Times New Roman"/>
                        </a:rPr>
                        <a:t>12</a:t>
                      </a:r>
                      <a:endParaRPr lang="zh-CN" sz="1000" kern="10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Aft>
                          <a:spcPts val="0"/>
                        </a:spcAft>
                      </a:pPr>
                      <a:r>
                        <a:rPr lang="zh-CN" sz="1000" kern="100">
                          <a:solidFill>
                            <a:schemeClr val="tx1"/>
                          </a:solidFill>
                          <a:latin typeface="Times New Roman"/>
                          <a:ea typeface="宋体"/>
                          <a:cs typeface="Times New Roman"/>
                        </a:rPr>
                        <a:t>蒲城酥梨试验示范站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ctr">
                        <a:lnSpc>
                          <a:spcPts val="1500"/>
                        </a:lnSpc>
                        <a:spcAft>
                          <a:spcPts val="0"/>
                        </a:spcAft>
                      </a:pPr>
                      <a:r>
                        <a:rPr lang="zh-CN" sz="1000" kern="100">
                          <a:solidFill>
                            <a:schemeClr val="tx1"/>
                          </a:solidFill>
                          <a:latin typeface="Times New Roman"/>
                          <a:ea typeface="宋体"/>
                          <a:cs typeface="Times New Roman"/>
                        </a:rPr>
                        <a:t>蒲城县党睦镇</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ts val="1500"/>
                        </a:lnSpc>
                        <a:spcAft>
                          <a:spcPts val="0"/>
                        </a:spcAft>
                      </a:pPr>
                      <a:r>
                        <a:rPr lang="en-US" sz="1000" kern="100" dirty="0">
                          <a:solidFill>
                            <a:schemeClr val="tx1"/>
                          </a:solidFill>
                          <a:latin typeface="Times New Roman"/>
                          <a:ea typeface="宋体"/>
                          <a:cs typeface="Times New Roman"/>
                        </a:rPr>
                        <a:t>24</a:t>
                      </a:r>
                      <a:endParaRPr lang="zh-CN" sz="1000" kern="100" dirty="0">
                        <a:solidFill>
                          <a:schemeClr val="tx1"/>
                        </a:solidFill>
                        <a:latin typeface="Times New Roman"/>
                        <a:ea typeface="宋体"/>
                        <a:cs typeface="Times New Roman"/>
                      </a:endParaRP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Bef>
                          <a:spcPts val="120"/>
                        </a:spcBef>
                        <a:spcAft>
                          <a:spcPts val="0"/>
                        </a:spcAft>
                      </a:pPr>
                      <a:r>
                        <a:rPr lang="zh-CN" sz="1000" kern="100" dirty="0">
                          <a:solidFill>
                            <a:schemeClr val="tx1"/>
                          </a:solidFill>
                          <a:latin typeface="Times New Roman"/>
                          <a:ea typeface="宋体"/>
                          <a:cs typeface="Times New Roman"/>
                        </a:rPr>
                        <a:t>榆林小杂粮试验示范站</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lnSpc>
                          <a:spcPts val="1500"/>
                        </a:lnSpc>
                        <a:spcBef>
                          <a:spcPts val="120"/>
                        </a:spcBef>
                        <a:spcAft>
                          <a:spcPts val="0"/>
                        </a:spcAft>
                      </a:pPr>
                      <a:r>
                        <a:rPr lang="zh-CN" sz="1000" kern="100" dirty="0">
                          <a:solidFill>
                            <a:schemeClr val="tx1"/>
                          </a:solidFill>
                          <a:latin typeface="Times New Roman"/>
                          <a:ea typeface="宋体"/>
                          <a:cs typeface="Times New Roman"/>
                        </a:rPr>
                        <a:t>榆林市农业科学院</a:t>
                      </a:r>
                    </a:p>
                  </a:txBody>
                  <a:tcPr marL="55474" marR="55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5466" name="TextBox 22"/>
          <p:cNvSpPr txBox="1">
            <a:spLocks noChangeArrowheads="1"/>
          </p:cNvSpPr>
          <p:nvPr/>
        </p:nvSpPr>
        <p:spPr bwMode="auto">
          <a:xfrm>
            <a:off x="2857500" y="6357938"/>
            <a:ext cx="2954338" cy="277812"/>
          </a:xfrm>
          <a:prstGeom prst="rect">
            <a:avLst/>
          </a:prstGeom>
          <a:noFill/>
          <a:ln w="9525">
            <a:noFill/>
            <a:miter lim="800000"/>
            <a:headEnd/>
            <a:tailEnd/>
          </a:ln>
        </p:spPr>
        <p:txBody>
          <a:bodyPr wrap="none">
            <a:spAutoFit/>
          </a:bodyPr>
          <a:lstStyle/>
          <a:p>
            <a:pPr eaLnBrk="0" hangingPunct="0"/>
            <a:r>
              <a:rPr lang="zh-CN" altLang="en-US" sz="1200">
                <a:latin typeface="黑体" pitchFamily="49" charset="-122"/>
                <a:ea typeface="黑体" pitchFamily="49" charset="-122"/>
              </a:rPr>
              <a:t>建立在贫困县区的部分试验示范站一览表</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圆角矩形 26"/>
          <p:cNvSpPr/>
          <p:nvPr/>
        </p:nvSpPr>
        <p:spPr>
          <a:xfrm>
            <a:off x="214313" y="3571875"/>
            <a:ext cx="5214937" cy="3143250"/>
          </a:xfrm>
          <a:prstGeom prst="roundRect">
            <a:avLst>
              <a:gd name="adj" fmla="val 0"/>
            </a:avLst>
          </a:prstGeom>
          <a:gradFill flip="none" rotWithShape="1">
            <a:gsLst>
              <a:gs pos="0">
                <a:srgbClr val="FFFFFF"/>
              </a:gs>
              <a:gs pos="50000">
                <a:srgbClr val="F4F4F4"/>
              </a:gs>
              <a:gs pos="100000">
                <a:srgbClr val="D0D8CD"/>
              </a:gs>
            </a:gsLst>
            <a:lin ang="16200000" scaled="1"/>
          </a:gradFill>
          <a:ln w="28575">
            <a:solidFill>
              <a:srgbClr val="397B2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3800" b="1" dirty="0">
              <a:solidFill>
                <a:srgbClr val="6298BF"/>
              </a:solidFill>
              <a:effectLst>
                <a:innerShdw blurRad="63500" dist="50800" dir="16200000">
                  <a:prstClr val="black">
                    <a:alpha val="50000"/>
                  </a:prstClr>
                </a:innerShdw>
              </a:effectLst>
              <a:latin typeface="Trajan Pro" panose="02020502050506020301" pitchFamily="18" charset="0"/>
              <a:ea typeface="Adobe Gothic Std B" panose="020B0800000000000000" pitchFamily="34" charset="-128"/>
            </a:endParaRPr>
          </a:p>
        </p:txBody>
      </p:sp>
      <p:sp>
        <p:nvSpPr>
          <p:cNvPr id="16387"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
        <p:nvSpPr>
          <p:cNvPr id="281" name="矩形 280"/>
          <p:cNvSpPr/>
          <p:nvPr/>
        </p:nvSpPr>
        <p:spPr>
          <a:xfrm>
            <a:off x="781050" y="1146175"/>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grpSp>
        <p:nvGrpSpPr>
          <p:cNvPr id="16389" name="组合 24"/>
          <p:cNvGrpSpPr>
            <a:grpSpLocks/>
          </p:cNvGrpSpPr>
          <p:nvPr/>
        </p:nvGrpSpPr>
        <p:grpSpPr bwMode="auto">
          <a:xfrm>
            <a:off x="684213" y="1196975"/>
            <a:ext cx="7920037" cy="647700"/>
            <a:chOff x="251520" y="1024067"/>
            <a:chExt cx="10076380" cy="903952"/>
          </a:xfrm>
        </p:grpSpPr>
        <p:sp>
          <p:nvSpPr>
            <p:cNvPr id="16410" name="AutoShape 3"/>
            <p:cNvSpPr>
              <a:spLocks noChangeArrowheads="1"/>
            </p:cNvSpPr>
            <p:nvPr/>
          </p:nvSpPr>
          <p:spPr bwMode="auto">
            <a:xfrm>
              <a:off x="770634" y="1197768"/>
              <a:ext cx="9557266" cy="666750"/>
            </a:xfrm>
            <a:prstGeom prst="roundRect">
              <a:avLst>
                <a:gd name="adj" fmla="val 16667"/>
              </a:avLst>
            </a:prstGeom>
            <a:gradFill rotWithShape="1">
              <a:gsLst>
                <a:gs pos="0">
                  <a:schemeClr val="bg1"/>
                </a:gs>
                <a:gs pos="100000">
                  <a:schemeClr val="bg2"/>
                </a:gs>
              </a:gsLst>
              <a:lin ang="2700000" scaled="1"/>
            </a:gradFill>
            <a:ln w="9525">
              <a:solidFill>
                <a:schemeClr val="bg2"/>
              </a:solidFill>
              <a:round/>
              <a:headEnd/>
              <a:tailEnd/>
            </a:ln>
          </p:spPr>
          <p:txBody>
            <a:bodyPr wrap="none" anchor="ctr"/>
            <a:lstStyle/>
            <a:p>
              <a:endParaRPr lang="zh-CN" altLang="en-US">
                <a:ea typeface="华文细黑" pitchFamily="2" charset="-122"/>
              </a:endParaRPr>
            </a:p>
          </p:txBody>
        </p:sp>
        <p:sp>
          <p:nvSpPr>
            <p:cNvPr id="16411" name="Rectangle 4"/>
            <p:cNvSpPr>
              <a:spLocks noChangeArrowheads="1"/>
            </p:cNvSpPr>
            <p:nvPr/>
          </p:nvSpPr>
          <p:spPr bwMode="auto">
            <a:xfrm>
              <a:off x="1163080" y="1225603"/>
              <a:ext cx="9164820" cy="569913"/>
            </a:xfrm>
            <a:prstGeom prst="rect">
              <a:avLst/>
            </a:prstGeom>
            <a:noFill/>
            <a:ln w="9525">
              <a:noFill/>
              <a:miter lim="800000"/>
              <a:headEnd/>
              <a:tailEnd/>
            </a:ln>
          </p:spPr>
          <p:txBody>
            <a:bodyPr anchor="ctr"/>
            <a:lstStyle/>
            <a:p>
              <a:pPr eaLnBrk="0" hangingPunct="0"/>
              <a:r>
                <a:rPr lang="zh-CN" altLang="zh-CN">
                  <a:solidFill>
                    <a:srgbClr val="C00000"/>
                  </a:solidFill>
                  <a:latin typeface="黑体" pitchFamily="49" charset="-122"/>
                  <a:ea typeface="黑体" pitchFamily="49" charset="-122"/>
                </a:rPr>
                <a:t>基地建在一线，实现科技成果供给与贫困地区发展需求的精准对接</a:t>
              </a:r>
              <a:endParaRPr lang="zh-CN" altLang="en-US">
                <a:solidFill>
                  <a:srgbClr val="C00000"/>
                </a:solidFill>
                <a:latin typeface="黑体" pitchFamily="49" charset="-122"/>
                <a:ea typeface="黑体" pitchFamily="49" charset="-122"/>
              </a:endParaRPr>
            </a:p>
          </p:txBody>
        </p:sp>
        <p:grpSp>
          <p:nvGrpSpPr>
            <p:cNvPr id="16412" name="Group 11"/>
            <p:cNvGrpSpPr>
              <a:grpSpLocks/>
            </p:cNvGrpSpPr>
            <p:nvPr/>
          </p:nvGrpSpPr>
          <p:grpSpPr bwMode="auto">
            <a:xfrm>
              <a:off x="251520" y="1024067"/>
              <a:ext cx="825500" cy="903952"/>
              <a:chOff x="0" y="-47"/>
              <a:chExt cx="384" cy="422"/>
            </a:xfrm>
          </p:grpSpPr>
          <p:grpSp>
            <p:nvGrpSpPr>
              <p:cNvPr id="16413" name="Group 12"/>
              <p:cNvGrpSpPr>
                <a:grpSpLocks/>
              </p:cNvGrpSpPr>
              <p:nvPr/>
            </p:nvGrpSpPr>
            <p:grpSpPr bwMode="auto">
              <a:xfrm>
                <a:off x="0" y="-47"/>
                <a:ext cx="384" cy="422"/>
                <a:chOff x="0" y="-127"/>
                <a:chExt cx="1042" cy="1146"/>
              </a:xfrm>
            </p:grpSpPr>
            <p:grpSp>
              <p:nvGrpSpPr>
                <p:cNvPr id="16415" name="Group 13"/>
                <p:cNvGrpSpPr>
                  <a:grpSpLocks/>
                </p:cNvGrpSpPr>
                <p:nvPr/>
              </p:nvGrpSpPr>
              <p:grpSpPr bwMode="auto">
                <a:xfrm>
                  <a:off x="0" y="-127"/>
                  <a:ext cx="1042" cy="1146"/>
                  <a:chOff x="0" y="-127"/>
                  <a:chExt cx="1042" cy="1146"/>
                </a:xfrm>
              </p:grpSpPr>
              <p:pic>
                <p:nvPicPr>
                  <p:cNvPr id="16417" name="Picture 14" descr="circuler_1"/>
                  <p:cNvPicPr>
                    <a:picLocks noChangeAspect="1"/>
                  </p:cNvPicPr>
                  <p:nvPr/>
                </p:nvPicPr>
                <p:blipFill>
                  <a:blip r:embed="rId3"/>
                  <a:srcRect/>
                  <a:stretch>
                    <a:fillRect/>
                  </a:stretch>
                </p:blipFill>
                <p:spPr bwMode="auto">
                  <a:xfrm>
                    <a:off x="0" y="0"/>
                    <a:ext cx="1042" cy="1016"/>
                  </a:xfrm>
                  <a:prstGeom prst="rect">
                    <a:avLst/>
                  </a:prstGeom>
                  <a:noFill/>
                  <a:ln w="9525">
                    <a:noFill/>
                    <a:miter lim="800000"/>
                    <a:headEnd/>
                    <a:tailEnd/>
                  </a:ln>
                </p:spPr>
              </p:pic>
              <p:sp>
                <p:nvSpPr>
                  <p:cNvPr id="16418" name="Oval 15"/>
                  <p:cNvSpPr>
                    <a:spLocks noChangeArrowheads="1"/>
                  </p:cNvSpPr>
                  <p:nvPr/>
                </p:nvSpPr>
                <p:spPr bwMode="auto">
                  <a:xfrm>
                    <a:off x="0" y="-127"/>
                    <a:ext cx="1041" cy="1146"/>
                  </a:xfrm>
                  <a:prstGeom prst="ellipse">
                    <a:avLst/>
                  </a:prstGeom>
                  <a:gradFill rotWithShape="1">
                    <a:gsLst>
                      <a:gs pos="0">
                        <a:schemeClr val="accent1"/>
                      </a:gs>
                      <a:gs pos="100000">
                        <a:schemeClr val="accent2"/>
                      </a:gs>
                    </a:gsLst>
                    <a:lin ang="5400000" scaled="1"/>
                  </a:gradFill>
                  <a:ln w="19050">
                    <a:solidFill>
                      <a:schemeClr val="bg1"/>
                    </a:solidFill>
                    <a:round/>
                    <a:headEnd/>
                    <a:tailEnd/>
                  </a:ln>
                </p:spPr>
                <p:txBody>
                  <a:bodyPr wrap="none" anchor="ctr"/>
                  <a:lstStyle/>
                  <a:p>
                    <a:endParaRPr lang="zh-CN" altLang="en-US">
                      <a:ea typeface="华文细黑" pitchFamily="2" charset="-122"/>
                    </a:endParaRPr>
                  </a:p>
                </p:txBody>
              </p:sp>
            </p:grpSp>
            <p:pic>
              <p:nvPicPr>
                <p:cNvPr id="16416" name="Picture 16" descr="Picture2"/>
                <p:cNvPicPr>
                  <a:picLocks noChangeAspect="1"/>
                </p:cNvPicPr>
                <p:nvPr/>
              </p:nvPicPr>
              <p:blipFill>
                <a:blip r:embed="rId4"/>
                <a:srcRect/>
                <a:stretch>
                  <a:fillRect/>
                </a:stretch>
              </p:blipFill>
              <p:spPr bwMode="auto">
                <a:xfrm>
                  <a:off x="104" y="-127"/>
                  <a:ext cx="823" cy="497"/>
                </a:xfrm>
                <a:prstGeom prst="rect">
                  <a:avLst/>
                </a:prstGeom>
                <a:noFill/>
                <a:ln w="9525">
                  <a:noFill/>
                  <a:miter lim="800000"/>
                  <a:headEnd/>
                  <a:tailEnd/>
                </a:ln>
              </p:spPr>
            </p:pic>
          </p:grpSp>
          <p:sp>
            <p:nvSpPr>
              <p:cNvPr id="16414" name="WordArt 17"/>
              <p:cNvSpPr>
                <a:spLocks noChangeArrowheads="1" noChangeShapeType="1" noTextEdit="1"/>
              </p:cNvSpPr>
              <p:nvPr/>
            </p:nvSpPr>
            <p:spPr bwMode="auto">
              <a:xfrm>
                <a:off x="123" y="109"/>
                <a:ext cx="147" cy="133"/>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solidFill>
                      <a:schemeClr val="bg1"/>
                    </a:solidFill>
                    <a:latin typeface="仿宋"/>
                    <a:ea typeface="仿宋"/>
                  </a:rPr>
                  <a:t>1</a:t>
                </a:r>
                <a:endParaRPr lang="zh-CN" altLang="en-US" sz="2400" kern="10">
                  <a:ln w="9525">
                    <a:solidFill>
                      <a:schemeClr val="bg1"/>
                    </a:solidFill>
                    <a:round/>
                    <a:headEnd/>
                    <a:tailEnd/>
                  </a:ln>
                  <a:solidFill>
                    <a:schemeClr val="bg1"/>
                  </a:solidFill>
                  <a:latin typeface="仿宋"/>
                  <a:ea typeface="仿宋"/>
                </a:endParaRPr>
              </a:p>
            </p:txBody>
          </p:sp>
        </p:grpSp>
      </p:grpSp>
      <p:sp>
        <p:nvSpPr>
          <p:cNvPr id="16390" name="Rectangle 1"/>
          <p:cNvSpPr>
            <a:spLocks noChangeArrowheads="1"/>
          </p:cNvSpPr>
          <p:nvPr/>
        </p:nvSpPr>
        <p:spPr bwMode="auto">
          <a:xfrm>
            <a:off x="357188" y="1928813"/>
            <a:ext cx="5072062" cy="1477962"/>
          </a:xfrm>
          <a:prstGeom prst="rect">
            <a:avLst/>
          </a:prstGeom>
          <a:noFill/>
          <a:ln w="9525">
            <a:noFill/>
            <a:miter lim="800000"/>
            <a:headEnd/>
            <a:tailEnd/>
          </a:ln>
        </p:spPr>
        <p:txBody>
          <a:bodyPr anchor="ctr">
            <a:spAutoFit/>
          </a:bodyPr>
          <a:lstStyle/>
          <a:p>
            <a:pPr eaLnBrk="0" hangingPunct="0"/>
            <a:r>
              <a:rPr lang="zh-CN" sz="1200">
                <a:solidFill>
                  <a:srgbClr val="000000"/>
                </a:solidFill>
                <a:latin typeface="Calibri" pitchFamily="34" charset="0"/>
              </a:rPr>
              <a:t>　</a:t>
            </a:r>
            <a:r>
              <a:rPr lang="en-US" altLang="zh-CN">
                <a:solidFill>
                  <a:srgbClr val="000000"/>
                </a:solidFill>
                <a:latin typeface="Calibri" pitchFamily="34" charset="0"/>
              </a:rPr>
              <a:t>        </a:t>
            </a:r>
            <a:r>
              <a:rPr lang="zh-CN" altLang="en-US">
                <a:solidFill>
                  <a:srgbClr val="006134"/>
                </a:solidFill>
                <a:latin typeface="黑体" pitchFamily="49" charset="-122"/>
                <a:ea typeface="黑体" pitchFamily="49" charset="-122"/>
              </a:rPr>
              <a:t>学校科技支撑革命老区、贫困县区甘肃省庆城县苹果产业老果园改造提质增效、旱地矮化密植示范园建设、高标准苗圃培育三项指标跻身甘肃第一，苹果产业发展成为县域农民脱贫致富的支柱产业。</a:t>
            </a:r>
          </a:p>
        </p:txBody>
      </p:sp>
      <p:sp>
        <p:nvSpPr>
          <p:cNvPr id="29" name="矩形 43"/>
          <p:cNvSpPr/>
          <p:nvPr/>
        </p:nvSpPr>
        <p:spPr>
          <a:xfrm>
            <a:off x="3786188" y="5286375"/>
            <a:ext cx="1571625" cy="13573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400"/>
          </a:p>
        </p:txBody>
      </p:sp>
      <p:grpSp>
        <p:nvGrpSpPr>
          <p:cNvPr id="16392" name="组合 57"/>
          <p:cNvGrpSpPr>
            <a:grpSpLocks/>
          </p:cNvGrpSpPr>
          <p:nvPr/>
        </p:nvGrpSpPr>
        <p:grpSpPr bwMode="auto">
          <a:xfrm>
            <a:off x="3857625" y="5429250"/>
            <a:ext cx="1643063" cy="1143000"/>
            <a:chOff x="1177912" y="4274705"/>
            <a:chExt cx="2723229" cy="1355588"/>
          </a:xfrm>
        </p:grpSpPr>
        <p:sp>
          <p:nvSpPr>
            <p:cNvPr id="16407" name="文本框 58"/>
            <p:cNvSpPr txBox="1">
              <a:spLocks noChangeArrowheads="1"/>
            </p:cNvSpPr>
            <p:nvPr/>
          </p:nvSpPr>
          <p:spPr bwMode="auto">
            <a:xfrm>
              <a:off x="1177912" y="4274705"/>
              <a:ext cx="2723229" cy="898203"/>
            </a:xfrm>
            <a:prstGeom prst="rect">
              <a:avLst/>
            </a:prstGeom>
            <a:noFill/>
            <a:ln w="9525">
              <a:noFill/>
              <a:miter lim="800000"/>
              <a:headEnd/>
              <a:tailEnd/>
            </a:ln>
          </p:spPr>
          <p:txBody>
            <a:bodyPr anchor="ctr">
              <a:spAutoFit/>
            </a:bodyPr>
            <a:lstStyle/>
            <a:p>
              <a:pPr algn="ctr" eaLnBrk="0" hangingPunct="0"/>
              <a:r>
                <a:rPr lang="en-US" altLang="zh-CN" sz="3200">
                  <a:solidFill>
                    <a:schemeClr val="bg1"/>
                  </a:solidFill>
                  <a:latin typeface="黑体" pitchFamily="49" charset="-122"/>
                  <a:ea typeface="黑体" pitchFamily="49" charset="-122"/>
                </a:rPr>
                <a:t>5.3</a:t>
              </a:r>
              <a:r>
                <a:rPr lang="zh-CN" altLang="en-US" sz="3200">
                  <a:solidFill>
                    <a:schemeClr val="bg1"/>
                  </a:solidFill>
                  <a:latin typeface="黑体" pitchFamily="49" charset="-122"/>
                  <a:ea typeface="黑体" pitchFamily="49" charset="-122"/>
                </a:rPr>
                <a:t>亿</a:t>
              </a:r>
            </a:p>
          </p:txBody>
        </p:sp>
        <p:cxnSp>
          <p:nvCxnSpPr>
            <p:cNvPr id="36" name="直接连接符 59"/>
            <p:cNvCxnSpPr>
              <a:cxnSpLocks/>
            </p:cNvCxnSpPr>
            <p:nvPr/>
          </p:nvCxnSpPr>
          <p:spPr>
            <a:xfrm>
              <a:off x="1885689" y="5042872"/>
              <a:ext cx="11708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6409" name="文本框 60"/>
            <p:cNvSpPr txBox="1">
              <a:spLocks noChangeArrowheads="1"/>
            </p:cNvSpPr>
            <p:nvPr/>
          </p:nvSpPr>
          <p:spPr bwMode="auto">
            <a:xfrm>
              <a:off x="1681342" y="5157554"/>
              <a:ext cx="1578051" cy="472739"/>
            </a:xfrm>
            <a:prstGeom prst="rect">
              <a:avLst/>
            </a:prstGeom>
            <a:noFill/>
            <a:ln w="9525">
              <a:noFill/>
              <a:miter lim="800000"/>
              <a:headEnd/>
              <a:tailEnd/>
            </a:ln>
          </p:spPr>
          <p:txBody>
            <a:bodyPr>
              <a:spAutoFit/>
            </a:bodyPr>
            <a:lstStyle/>
            <a:p>
              <a:pPr algn="ctr" eaLnBrk="0" hangingPunct="0"/>
              <a:r>
                <a:rPr lang="zh-CN" altLang="en-US" sz="1400" b="1">
                  <a:solidFill>
                    <a:schemeClr val="bg1"/>
                  </a:solidFill>
                  <a:latin typeface="Calibri" pitchFamily="34" charset="0"/>
                </a:rPr>
                <a:t>产值</a:t>
              </a:r>
              <a:r>
                <a:rPr lang="en-US" altLang="zh-CN" sz="1400" b="1">
                  <a:solidFill>
                    <a:schemeClr val="bg1"/>
                  </a:solidFill>
                  <a:latin typeface="Calibri" pitchFamily="34" charset="0"/>
                </a:rPr>
                <a:t>2.2</a:t>
              </a:r>
              <a:r>
                <a:rPr lang="zh-CN" altLang="en-US" sz="1400" b="1">
                  <a:solidFill>
                    <a:schemeClr val="bg1"/>
                  </a:solidFill>
                  <a:latin typeface="Calibri" pitchFamily="34" charset="0"/>
                </a:rPr>
                <a:t>亿</a:t>
              </a:r>
              <a:endParaRPr lang="zh-CN" altLang="en-US" sz="1400" b="1">
                <a:solidFill>
                  <a:schemeClr val="bg1"/>
                </a:solidFill>
                <a:latin typeface="微软雅黑" pitchFamily="34" charset="-122"/>
                <a:ea typeface="微软雅黑" pitchFamily="34" charset="-122"/>
              </a:endParaRPr>
            </a:p>
          </p:txBody>
        </p:sp>
      </p:grpSp>
      <p:pic>
        <p:nvPicPr>
          <p:cNvPr id="16393" name="图片 4"/>
          <p:cNvPicPr>
            <a:picLocks noChangeAspect="1"/>
          </p:cNvPicPr>
          <p:nvPr/>
        </p:nvPicPr>
        <p:blipFill>
          <a:blip r:embed="rId5"/>
          <a:srcRect/>
          <a:stretch>
            <a:fillRect/>
          </a:stretch>
        </p:blipFill>
        <p:spPr bwMode="auto">
          <a:xfrm>
            <a:off x="3786188" y="3643313"/>
            <a:ext cx="1433512" cy="1411287"/>
          </a:xfrm>
          <a:prstGeom prst="rect">
            <a:avLst/>
          </a:prstGeom>
          <a:noFill/>
          <a:ln w="9525">
            <a:noFill/>
            <a:miter lim="800000"/>
            <a:headEnd/>
            <a:tailEnd/>
          </a:ln>
        </p:spPr>
      </p:pic>
      <p:sp>
        <p:nvSpPr>
          <p:cNvPr id="41" name="矩形 16"/>
          <p:cNvSpPr/>
          <p:nvPr/>
        </p:nvSpPr>
        <p:spPr>
          <a:xfrm>
            <a:off x="357188" y="5286375"/>
            <a:ext cx="1571625" cy="13573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400"/>
          </a:p>
        </p:txBody>
      </p:sp>
      <p:grpSp>
        <p:nvGrpSpPr>
          <p:cNvPr id="16395" name="组合 2"/>
          <p:cNvGrpSpPr>
            <a:grpSpLocks/>
          </p:cNvGrpSpPr>
          <p:nvPr/>
        </p:nvGrpSpPr>
        <p:grpSpPr bwMode="auto">
          <a:xfrm>
            <a:off x="357188" y="5429250"/>
            <a:ext cx="1522412" cy="1073150"/>
            <a:chOff x="1458875" y="4280428"/>
            <a:chExt cx="2053351" cy="1229604"/>
          </a:xfrm>
        </p:grpSpPr>
        <p:sp>
          <p:nvSpPr>
            <p:cNvPr id="16404" name="文本框 18"/>
            <p:cNvSpPr txBox="1">
              <a:spLocks noChangeArrowheads="1"/>
            </p:cNvSpPr>
            <p:nvPr/>
          </p:nvSpPr>
          <p:spPr bwMode="auto">
            <a:xfrm>
              <a:off x="1458915" y="4280428"/>
              <a:ext cx="2053311" cy="669706"/>
            </a:xfrm>
            <a:prstGeom prst="rect">
              <a:avLst/>
            </a:prstGeom>
            <a:noFill/>
            <a:ln w="9525">
              <a:noFill/>
              <a:miter lim="800000"/>
              <a:headEnd/>
              <a:tailEnd/>
            </a:ln>
          </p:spPr>
          <p:txBody>
            <a:bodyPr anchor="ctr">
              <a:spAutoFit/>
            </a:bodyPr>
            <a:lstStyle/>
            <a:p>
              <a:pPr algn="ctr" eaLnBrk="0" hangingPunct="0"/>
              <a:r>
                <a:rPr lang="en-US" altLang="zh-CN" sz="3200" b="1">
                  <a:solidFill>
                    <a:schemeClr val="bg1"/>
                  </a:solidFill>
                  <a:latin typeface="Calibri" pitchFamily="34" charset="0"/>
                </a:rPr>
                <a:t>36</a:t>
              </a:r>
              <a:r>
                <a:rPr lang="zh-CN" altLang="en-US" sz="3200" b="1">
                  <a:solidFill>
                    <a:schemeClr val="bg1"/>
                  </a:solidFill>
                  <a:latin typeface="Calibri" pitchFamily="34" charset="0"/>
                </a:rPr>
                <a:t>万亩</a:t>
              </a:r>
              <a:endParaRPr lang="zh-CN" altLang="en-US" sz="3200" b="1">
                <a:solidFill>
                  <a:schemeClr val="bg1"/>
                </a:solidFill>
                <a:latin typeface="黑体" pitchFamily="49" charset="-122"/>
                <a:ea typeface="黑体" pitchFamily="49" charset="-122"/>
              </a:endParaRPr>
            </a:p>
          </p:txBody>
        </p:sp>
        <p:cxnSp>
          <p:nvCxnSpPr>
            <p:cNvPr id="44" name="直接连接符 19"/>
            <p:cNvCxnSpPr>
              <a:cxnSpLocks/>
            </p:cNvCxnSpPr>
            <p:nvPr/>
          </p:nvCxnSpPr>
          <p:spPr>
            <a:xfrm>
              <a:off x="1887103" y="4995272"/>
              <a:ext cx="1171202"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6406" name="文本框 20"/>
            <p:cNvSpPr txBox="1">
              <a:spLocks noChangeArrowheads="1"/>
            </p:cNvSpPr>
            <p:nvPr/>
          </p:nvSpPr>
          <p:spPr bwMode="auto">
            <a:xfrm>
              <a:off x="1458875" y="5157554"/>
              <a:ext cx="2000305" cy="352478"/>
            </a:xfrm>
            <a:prstGeom prst="rect">
              <a:avLst/>
            </a:prstGeom>
            <a:noFill/>
            <a:ln w="9525">
              <a:noFill/>
              <a:miter lim="800000"/>
              <a:headEnd/>
              <a:tailEnd/>
            </a:ln>
          </p:spPr>
          <p:txBody>
            <a:bodyPr>
              <a:spAutoFit/>
            </a:bodyPr>
            <a:lstStyle/>
            <a:p>
              <a:pPr algn="ctr" eaLnBrk="0" hangingPunct="0"/>
              <a:r>
                <a:rPr lang="zh-CN" altLang="en-US" sz="1400" b="1">
                  <a:solidFill>
                    <a:schemeClr val="bg1"/>
                  </a:solidFill>
                  <a:latin typeface="Calibri" pitchFamily="34" charset="0"/>
                </a:rPr>
                <a:t>种植面积</a:t>
              </a:r>
              <a:r>
                <a:rPr lang="en-US" altLang="zh-CN" sz="1400" b="1">
                  <a:solidFill>
                    <a:schemeClr val="bg1"/>
                  </a:solidFill>
                  <a:latin typeface="Calibri" pitchFamily="34" charset="0"/>
                </a:rPr>
                <a:t>16</a:t>
              </a:r>
              <a:r>
                <a:rPr lang="zh-CN" altLang="en-US" sz="1400" b="1">
                  <a:solidFill>
                    <a:schemeClr val="bg1"/>
                  </a:solidFill>
                  <a:latin typeface="Calibri" pitchFamily="34" charset="0"/>
                </a:rPr>
                <a:t>万亩</a:t>
              </a:r>
              <a:endParaRPr lang="zh-CN" altLang="en-US" sz="1400" b="1">
                <a:solidFill>
                  <a:schemeClr val="bg1"/>
                </a:solidFill>
                <a:latin typeface="微软雅黑" pitchFamily="34" charset="-122"/>
                <a:ea typeface="微软雅黑" pitchFamily="34" charset="-122"/>
              </a:endParaRPr>
            </a:p>
          </p:txBody>
        </p:sp>
      </p:grpSp>
      <p:pic>
        <p:nvPicPr>
          <p:cNvPr id="16396" name="图片 45" descr="a913ef87-d1ff-49a1-8d6d-a339628270f5_副本.jpg"/>
          <p:cNvPicPr>
            <a:picLocks noChangeAspect="1"/>
          </p:cNvPicPr>
          <p:nvPr/>
        </p:nvPicPr>
        <p:blipFill>
          <a:blip r:embed="rId6"/>
          <a:srcRect/>
          <a:stretch>
            <a:fillRect/>
          </a:stretch>
        </p:blipFill>
        <p:spPr bwMode="auto">
          <a:xfrm>
            <a:off x="357188" y="3643313"/>
            <a:ext cx="1560512" cy="1389062"/>
          </a:xfrm>
          <a:prstGeom prst="rect">
            <a:avLst/>
          </a:prstGeom>
          <a:noFill/>
          <a:ln w="9525">
            <a:noFill/>
            <a:miter lim="800000"/>
            <a:headEnd/>
            <a:tailEnd/>
          </a:ln>
        </p:spPr>
      </p:pic>
      <p:pic>
        <p:nvPicPr>
          <p:cNvPr id="16397" name="图片 46" descr="1096600578_1776183202.jpg"/>
          <p:cNvPicPr>
            <a:picLocks noChangeAspect="1"/>
          </p:cNvPicPr>
          <p:nvPr/>
        </p:nvPicPr>
        <p:blipFill>
          <a:blip r:embed="rId7"/>
          <a:srcRect/>
          <a:stretch>
            <a:fillRect/>
          </a:stretch>
        </p:blipFill>
        <p:spPr bwMode="auto">
          <a:xfrm>
            <a:off x="2071688" y="5286375"/>
            <a:ext cx="1577975" cy="1357313"/>
          </a:xfrm>
          <a:prstGeom prst="rect">
            <a:avLst/>
          </a:prstGeom>
          <a:noFill/>
          <a:ln w="9525">
            <a:noFill/>
            <a:miter lim="800000"/>
            <a:headEnd/>
            <a:tailEnd/>
          </a:ln>
        </p:spPr>
      </p:pic>
      <p:sp>
        <p:nvSpPr>
          <p:cNvPr id="50" name="矩形 43"/>
          <p:cNvSpPr/>
          <p:nvPr/>
        </p:nvSpPr>
        <p:spPr>
          <a:xfrm>
            <a:off x="2071688" y="3643313"/>
            <a:ext cx="1571625" cy="14287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400"/>
          </a:p>
        </p:txBody>
      </p:sp>
      <p:grpSp>
        <p:nvGrpSpPr>
          <p:cNvPr id="16399" name="组合 57"/>
          <p:cNvGrpSpPr>
            <a:grpSpLocks/>
          </p:cNvGrpSpPr>
          <p:nvPr/>
        </p:nvGrpSpPr>
        <p:grpSpPr bwMode="auto">
          <a:xfrm>
            <a:off x="2071688" y="3929063"/>
            <a:ext cx="1592262" cy="839787"/>
            <a:chOff x="1031491" y="4298243"/>
            <a:chExt cx="2473821" cy="1290749"/>
          </a:xfrm>
        </p:grpSpPr>
        <p:sp>
          <p:nvSpPr>
            <p:cNvPr id="16401" name="文本框 58"/>
            <p:cNvSpPr txBox="1">
              <a:spLocks noChangeArrowheads="1"/>
            </p:cNvSpPr>
            <p:nvPr/>
          </p:nvSpPr>
          <p:spPr bwMode="auto">
            <a:xfrm>
              <a:off x="1031491" y="4298243"/>
              <a:ext cx="2473821" cy="803657"/>
            </a:xfrm>
            <a:prstGeom prst="rect">
              <a:avLst/>
            </a:prstGeom>
            <a:noFill/>
            <a:ln w="9525">
              <a:noFill/>
              <a:miter lim="800000"/>
              <a:headEnd/>
              <a:tailEnd/>
            </a:ln>
          </p:spPr>
          <p:txBody>
            <a:bodyPr anchor="ctr">
              <a:spAutoFit/>
            </a:bodyPr>
            <a:lstStyle/>
            <a:p>
              <a:pPr algn="ctr" eaLnBrk="0" hangingPunct="0"/>
              <a:r>
                <a:rPr lang="en-US" altLang="zh-CN" sz="2800" b="1">
                  <a:solidFill>
                    <a:schemeClr val="bg1"/>
                  </a:solidFill>
                  <a:latin typeface="Calibri" pitchFamily="34" charset="0"/>
                </a:rPr>
                <a:t>17.8</a:t>
              </a:r>
              <a:r>
                <a:rPr lang="zh-CN" altLang="en-US" sz="2800" b="1">
                  <a:solidFill>
                    <a:schemeClr val="bg1"/>
                  </a:solidFill>
                  <a:latin typeface="Calibri" pitchFamily="34" charset="0"/>
                </a:rPr>
                <a:t>万吨</a:t>
              </a:r>
              <a:endParaRPr lang="zh-CN" altLang="en-US" sz="2800" b="1">
                <a:solidFill>
                  <a:schemeClr val="bg1"/>
                </a:solidFill>
                <a:latin typeface="黑体" pitchFamily="49" charset="-122"/>
                <a:ea typeface="黑体" pitchFamily="49" charset="-122"/>
              </a:endParaRPr>
            </a:p>
          </p:txBody>
        </p:sp>
        <p:cxnSp>
          <p:nvCxnSpPr>
            <p:cNvPr id="53" name="直接连接符 59"/>
            <p:cNvCxnSpPr>
              <a:cxnSpLocks/>
            </p:cNvCxnSpPr>
            <p:nvPr/>
          </p:nvCxnSpPr>
          <p:spPr>
            <a:xfrm>
              <a:off x="1697425" y="5066836"/>
              <a:ext cx="1171550"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6403" name="文本框 60"/>
            <p:cNvSpPr txBox="1">
              <a:spLocks noChangeArrowheads="1"/>
            </p:cNvSpPr>
            <p:nvPr/>
          </p:nvSpPr>
          <p:spPr bwMode="auto">
            <a:xfrm>
              <a:off x="1364460" y="5176206"/>
              <a:ext cx="1578050" cy="412786"/>
            </a:xfrm>
            <a:prstGeom prst="rect">
              <a:avLst/>
            </a:prstGeom>
            <a:noFill/>
            <a:ln w="9525">
              <a:noFill/>
              <a:miter lim="800000"/>
              <a:headEnd/>
              <a:tailEnd/>
            </a:ln>
          </p:spPr>
          <p:txBody>
            <a:bodyPr>
              <a:spAutoFit/>
            </a:bodyPr>
            <a:lstStyle/>
            <a:p>
              <a:pPr algn="ctr" eaLnBrk="0" hangingPunct="0"/>
              <a:r>
                <a:rPr lang="zh-CN" altLang="en-US" sz="1400" b="1">
                  <a:solidFill>
                    <a:schemeClr val="bg1"/>
                  </a:solidFill>
                  <a:latin typeface="Calibri" pitchFamily="34" charset="0"/>
                </a:rPr>
                <a:t>产量</a:t>
              </a:r>
              <a:r>
                <a:rPr lang="en-US" altLang="zh-CN" sz="1400" b="1">
                  <a:solidFill>
                    <a:schemeClr val="bg1"/>
                  </a:solidFill>
                  <a:latin typeface="Calibri" pitchFamily="34" charset="0"/>
                </a:rPr>
                <a:t>8</a:t>
              </a:r>
              <a:r>
                <a:rPr lang="zh-CN" altLang="en-US" sz="1400" b="1">
                  <a:solidFill>
                    <a:schemeClr val="bg1"/>
                  </a:solidFill>
                  <a:latin typeface="Calibri" pitchFamily="34" charset="0"/>
                </a:rPr>
                <a:t>万吨</a:t>
              </a:r>
              <a:endParaRPr lang="zh-CN" altLang="en-US" sz="1400" b="1">
                <a:solidFill>
                  <a:schemeClr val="bg1"/>
                </a:solidFill>
                <a:latin typeface="微软雅黑" pitchFamily="34" charset="-122"/>
                <a:ea typeface="微软雅黑" pitchFamily="34" charset="-122"/>
              </a:endParaRPr>
            </a:p>
          </p:txBody>
        </p:sp>
      </p:grpSp>
      <p:pic>
        <p:nvPicPr>
          <p:cNvPr id="16400" name="图片 54" descr="870F2DCDD3ChRkRldpZaSAcwQOABhDejGelGQ563_副本.jpg"/>
          <p:cNvPicPr>
            <a:picLocks noChangeAspect="1"/>
          </p:cNvPicPr>
          <p:nvPr/>
        </p:nvPicPr>
        <p:blipFill>
          <a:blip r:embed="rId8"/>
          <a:srcRect/>
          <a:stretch>
            <a:fillRect/>
          </a:stretch>
        </p:blipFill>
        <p:spPr bwMode="auto">
          <a:xfrm>
            <a:off x="5500688" y="1785938"/>
            <a:ext cx="3643312" cy="5072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
        <p:nvSpPr>
          <p:cNvPr id="281" name="矩形 280"/>
          <p:cNvSpPr/>
          <p:nvPr/>
        </p:nvSpPr>
        <p:spPr>
          <a:xfrm>
            <a:off x="781050" y="1146175"/>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grpSp>
        <p:nvGrpSpPr>
          <p:cNvPr id="17412" name="组合 24"/>
          <p:cNvGrpSpPr>
            <a:grpSpLocks/>
          </p:cNvGrpSpPr>
          <p:nvPr/>
        </p:nvGrpSpPr>
        <p:grpSpPr bwMode="auto">
          <a:xfrm>
            <a:off x="684213" y="1196975"/>
            <a:ext cx="7920037" cy="647700"/>
            <a:chOff x="251520" y="1024067"/>
            <a:chExt cx="10076380" cy="903952"/>
          </a:xfrm>
        </p:grpSpPr>
        <p:sp>
          <p:nvSpPr>
            <p:cNvPr id="17417" name="AutoShape 3"/>
            <p:cNvSpPr>
              <a:spLocks noChangeArrowheads="1"/>
            </p:cNvSpPr>
            <p:nvPr/>
          </p:nvSpPr>
          <p:spPr bwMode="auto">
            <a:xfrm>
              <a:off x="770634" y="1197768"/>
              <a:ext cx="9557266" cy="666750"/>
            </a:xfrm>
            <a:prstGeom prst="roundRect">
              <a:avLst>
                <a:gd name="adj" fmla="val 16667"/>
              </a:avLst>
            </a:prstGeom>
            <a:gradFill rotWithShape="1">
              <a:gsLst>
                <a:gs pos="0">
                  <a:schemeClr val="bg1"/>
                </a:gs>
                <a:gs pos="100000">
                  <a:schemeClr val="bg2"/>
                </a:gs>
              </a:gsLst>
              <a:lin ang="2700000" scaled="1"/>
            </a:gradFill>
            <a:ln w="9525">
              <a:solidFill>
                <a:schemeClr val="bg2"/>
              </a:solidFill>
              <a:round/>
              <a:headEnd/>
              <a:tailEnd/>
            </a:ln>
          </p:spPr>
          <p:txBody>
            <a:bodyPr wrap="none" anchor="ctr"/>
            <a:lstStyle/>
            <a:p>
              <a:endParaRPr lang="zh-CN" altLang="en-US">
                <a:ea typeface="华文细黑" pitchFamily="2" charset="-122"/>
              </a:endParaRPr>
            </a:p>
          </p:txBody>
        </p:sp>
        <p:sp>
          <p:nvSpPr>
            <p:cNvPr id="17418" name="Rectangle 4"/>
            <p:cNvSpPr>
              <a:spLocks noChangeArrowheads="1"/>
            </p:cNvSpPr>
            <p:nvPr/>
          </p:nvSpPr>
          <p:spPr bwMode="auto">
            <a:xfrm>
              <a:off x="1163080" y="1225603"/>
              <a:ext cx="9164820" cy="569913"/>
            </a:xfrm>
            <a:prstGeom prst="rect">
              <a:avLst/>
            </a:prstGeom>
            <a:noFill/>
            <a:ln w="9525">
              <a:noFill/>
              <a:miter lim="800000"/>
              <a:headEnd/>
              <a:tailEnd/>
            </a:ln>
          </p:spPr>
          <p:txBody>
            <a:bodyPr anchor="ctr"/>
            <a:lstStyle/>
            <a:p>
              <a:pPr eaLnBrk="0" hangingPunct="0"/>
              <a:r>
                <a:rPr lang="zh-CN" altLang="zh-CN">
                  <a:solidFill>
                    <a:srgbClr val="C00000"/>
                  </a:solidFill>
                  <a:latin typeface="黑体" pitchFamily="49" charset="-122"/>
                  <a:ea typeface="黑体" pitchFamily="49" charset="-122"/>
                </a:rPr>
                <a:t>基地建在一线，实现科技成果供给与贫困地区发展需求的精准对接</a:t>
              </a:r>
              <a:endParaRPr lang="zh-CN" altLang="en-US">
                <a:solidFill>
                  <a:srgbClr val="C00000"/>
                </a:solidFill>
                <a:latin typeface="黑体" pitchFamily="49" charset="-122"/>
                <a:ea typeface="黑体" pitchFamily="49" charset="-122"/>
              </a:endParaRPr>
            </a:p>
          </p:txBody>
        </p:sp>
        <p:grpSp>
          <p:nvGrpSpPr>
            <p:cNvPr id="17419" name="Group 11"/>
            <p:cNvGrpSpPr>
              <a:grpSpLocks/>
            </p:cNvGrpSpPr>
            <p:nvPr/>
          </p:nvGrpSpPr>
          <p:grpSpPr bwMode="auto">
            <a:xfrm>
              <a:off x="251520" y="1024067"/>
              <a:ext cx="825500" cy="903952"/>
              <a:chOff x="0" y="-47"/>
              <a:chExt cx="384" cy="422"/>
            </a:xfrm>
          </p:grpSpPr>
          <p:grpSp>
            <p:nvGrpSpPr>
              <p:cNvPr id="17420" name="Group 12"/>
              <p:cNvGrpSpPr>
                <a:grpSpLocks/>
              </p:cNvGrpSpPr>
              <p:nvPr/>
            </p:nvGrpSpPr>
            <p:grpSpPr bwMode="auto">
              <a:xfrm>
                <a:off x="0" y="-47"/>
                <a:ext cx="384" cy="422"/>
                <a:chOff x="0" y="-127"/>
                <a:chExt cx="1042" cy="1146"/>
              </a:xfrm>
            </p:grpSpPr>
            <p:grpSp>
              <p:nvGrpSpPr>
                <p:cNvPr id="17422" name="Group 13"/>
                <p:cNvGrpSpPr>
                  <a:grpSpLocks/>
                </p:cNvGrpSpPr>
                <p:nvPr/>
              </p:nvGrpSpPr>
              <p:grpSpPr bwMode="auto">
                <a:xfrm>
                  <a:off x="0" y="-127"/>
                  <a:ext cx="1042" cy="1146"/>
                  <a:chOff x="0" y="-127"/>
                  <a:chExt cx="1042" cy="1146"/>
                </a:xfrm>
              </p:grpSpPr>
              <p:pic>
                <p:nvPicPr>
                  <p:cNvPr id="17424" name="Picture 14" descr="circuler_1"/>
                  <p:cNvPicPr>
                    <a:picLocks noChangeAspect="1"/>
                  </p:cNvPicPr>
                  <p:nvPr/>
                </p:nvPicPr>
                <p:blipFill>
                  <a:blip r:embed="rId3"/>
                  <a:srcRect/>
                  <a:stretch>
                    <a:fillRect/>
                  </a:stretch>
                </p:blipFill>
                <p:spPr bwMode="auto">
                  <a:xfrm>
                    <a:off x="0" y="0"/>
                    <a:ext cx="1042" cy="1016"/>
                  </a:xfrm>
                  <a:prstGeom prst="rect">
                    <a:avLst/>
                  </a:prstGeom>
                  <a:noFill/>
                  <a:ln w="9525">
                    <a:noFill/>
                    <a:miter lim="800000"/>
                    <a:headEnd/>
                    <a:tailEnd/>
                  </a:ln>
                </p:spPr>
              </p:pic>
              <p:sp>
                <p:nvSpPr>
                  <p:cNvPr id="17425" name="Oval 15"/>
                  <p:cNvSpPr>
                    <a:spLocks noChangeArrowheads="1"/>
                  </p:cNvSpPr>
                  <p:nvPr/>
                </p:nvSpPr>
                <p:spPr bwMode="auto">
                  <a:xfrm>
                    <a:off x="0" y="-127"/>
                    <a:ext cx="1041" cy="1146"/>
                  </a:xfrm>
                  <a:prstGeom prst="ellipse">
                    <a:avLst/>
                  </a:prstGeom>
                  <a:gradFill rotWithShape="1">
                    <a:gsLst>
                      <a:gs pos="0">
                        <a:schemeClr val="accent1"/>
                      </a:gs>
                      <a:gs pos="100000">
                        <a:schemeClr val="accent2"/>
                      </a:gs>
                    </a:gsLst>
                    <a:lin ang="5400000" scaled="1"/>
                  </a:gradFill>
                  <a:ln w="19050">
                    <a:solidFill>
                      <a:schemeClr val="bg1"/>
                    </a:solidFill>
                    <a:round/>
                    <a:headEnd/>
                    <a:tailEnd/>
                  </a:ln>
                </p:spPr>
                <p:txBody>
                  <a:bodyPr wrap="none" anchor="ctr"/>
                  <a:lstStyle/>
                  <a:p>
                    <a:endParaRPr lang="zh-CN" altLang="en-US">
                      <a:ea typeface="华文细黑" pitchFamily="2" charset="-122"/>
                    </a:endParaRPr>
                  </a:p>
                </p:txBody>
              </p:sp>
            </p:grpSp>
            <p:pic>
              <p:nvPicPr>
                <p:cNvPr id="17423" name="Picture 16" descr="Picture2"/>
                <p:cNvPicPr>
                  <a:picLocks noChangeAspect="1"/>
                </p:cNvPicPr>
                <p:nvPr/>
              </p:nvPicPr>
              <p:blipFill>
                <a:blip r:embed="rId4"/>
                <a:srcRect/>
                <a:stretch>
                  <a:fillRect/>
                </a:stretch>
              </p:blipFill>
              <p:spPr bwMode="auto">
                <a:xfrm>
                  <a:off x="104" y="-127"/>
                  <a:ext cx="823" cy="497"/>
                </a:xfrm>
                <a:prstGeom prst="rect">
                  <a:avLst/>
                </a:prstGeom>
                <a:noFill/>
                <a:ln w="9525">
                  <a:noFill/>
                  <a:miter lim="800000"/>
                  <a:headEnd/>
                  <a:tailEnd/>
                </a:ln>
              </p:spPr>
            </p:pic>
          </p:grpSp>
          <p:sp>
            <p:nvSpPr>
              <p:cNvPr id="17421" name="WordArt 17"/>
              <p:cNvSpPr>
                <a:spLocks noChangeArrowheads="1" noChangeShapeType="1" noTextEdit="1"/>
              </p:cNvSpPr>
              <p:nvPr/>
            </p:nvSpPr>
            <p:spPr bwMode="auto">
              <a:xfrm>
                <a:off x="123" y="109"/>
                <a:ext cx="147" cy="133"/>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solidFill>
                      <a:schemeClr val="bg1"/>
                    </a:solidFill>
                    <a:latin typeface="仿宋"/>
                    <a:ea typeface="仿宋"/>
                  </a:rPr>
                  <a:t>1</a:t>
                </a:r>
                <a:endParaRPr lang="zh-CN" altLang="en-US" sz="2400" kern="10">
                  <a:ln w="9525">
                    <a:solidFill>
                      <a:schemeClr val="bg1"/>
                    </a:solidFill>
                    <a:round/>
                    <a:headEnd/>
                    <a:tailEnd/>
                  </a:ln>
                  <a:solidFill>
                    <a:schemeClr val="bg1"/>
                  </a:solidFill>
                  <a:latin typeface="仿宋"/>
                  <a:ea typeface="仿宋"/>
                </a:endParaRPr>
              </a:p>
            </p:txBody>
          </p:sp>
        </p:grpSp>
      </p:grpSp>
      <p:pic>
        <p:nvPicPr>
          <p:cNvPr id="17413" name="图片 14" descr="20170602090100077274.jpg"/>
          <p:cNvPicPr>
            <a:picLocks noChangeAspect="1"/>
          </p:cNvPicPr>
          <p:nvPr/>
        </p:nvPicPr>
        <p:blipFill>
          <a:blip r:embed="rId5"/>
          <a:srcRect/>
          <a:stretch>
            <a:fillRect/>
          </a:stretch>
        </p:blipFill>
        <p:spPr bwMode="auto">
          <a:xfrm>
            <a:off x="5643563" y="2000250"/>
            <a:ext cx="3500437" cy="4827588"/>
          </a:xfrm>
          <a:prstGeom prst="rect">
            <a:avLst/>
          </a:prstGeom>
          <a:noFill/>
          <a:ln w="9525">
            <a:noFill/>
            <a:miter lim="800000"/>
            <a:headEnd/>
            <a:tailEnd/>
          </a:ln>
        </p:spPr>
      </p:pic>
      <p:pic>
        <p:nvPicPr>
          <p:cNvPr id="17414" name="图片 16" descr="20170602090326560428.jpg"/>
          <p:cNvPicPr>
            <a:picLocks noChangeAspect="1"/>
          </p:cNvPicPr>
          <p:nvPr/>
        </p:nvPicPr>
        <p:blipFill>
          <a:blip r:embed="rId6"/>
          <a:srcRect/>
          <a:stretch>
            <a:fillRect/>
          </a:stretch>
        </p:blipFill>
        <p:spPr bwMode="auto">
          <a:xfrm>
            <a:off x="3000375" y="4857750"/>
            <a:ext cx="2500313" cy="1666875"/>
          </a:xfrm>
          <a:prstGeom prst="rect">
            <a:avLst/>
          </a:prstGeom>
          <a:noFill/>
          <a:ln w="9525">
            <a:noFill/>
            <a:miter lim="800000"/>
            <a:headEnd/>
            <a:tailEnd/>
          </a:ln>
        </p:spPr>
      </p:pic>
      <p:sp>
        <p:nvSpPr>
          <p:cNvPr id="17415" name="Rectangle 1"/>
          <p:cNvSpPr>
            <a:spLocks noChangeArrowheads="1"/>
          </p:cNvSpPr>
          <p:nvPr/>
        </p:nvSpPr>
        <p:spPr bwMode="auto">
          <a:xfrm flipH="1">
            <a:off x="500063" y="2143125"/>
            <a:ext cx="5072062" cy="2270125"/>
          </a:xfrm>
          <a:prstGeom prst="rect">
            <a:avLst/>
          </a:prstGeom>
          <a:noFill/>
          <a:ln w="9525">
            <a:noFill/>
            <a:miter lim="800000"/>
            <a:headEnd/>
            <a:tailEnd/>
          </a:ln>
        </p:spPr>
        <p:txBody>
          <a:bodyPr anchor="ctr">
            <a:spAutoFit/>
          </a:bodyPr>
          <a:lstStyle/>
          <a:p>
            <a:pPr indent="406400" eaLnBrk="0" hangingPunct="0">
              <a:lnSpc>
                <a:spcPts val="2900"/>
              </a:lnSpc>
            </a:pPr>
            <a:r>
              <a:rPr lang="zh-CN" altLang="en-US">
                <a:solidFill>
                  <a:srgbClr val="006134"/>
                </a:solidFill>
                <a:latin typeface="黑体" pitchFamily="49" charset="-122"/>
                <a:ea typeface="黑体" pitchFamily="49" charset="-122"/>
              </a:rPr>
              <a:t>北亚热带果树试验站建在贫困县安康市汉滨区，</a:t>
            </a:r>
            <a:r>
              <a:rPr lang="en-US" altLang="zh-CN">
                <a:solidFill>
                  <a:srgbClr val="006134"/>
                </a:solidFill>
                <a:latin typeface="黑体" pitchFamily="49" charset="-122"/>
                <a:ea typeface="黑体" pitchFamily="49" charset="-122"/>
              </a:rPr>
              <a:t>300</a:t>
            </a:r>
            <a:r>
              <a:rPr lang="zh-CN" altLang="en-US">
                <a:solidFill>
                  <a:srgbClr val="006134"/>
                </a:solidFill>
                <a:latin typeface="黑体" pitchFamily="49" charset="-122"/>
                <a:ea typeface="黑体" pitchFamily="49" charset="-122"/>
              </a:rPr>
              <a:t>亩的示范田近在咫尺，农民随到随学，通过技术引领使枇杷、柑橘等特色产业成为群众脱贫的“香饽饽”。该区清泉村</a:t>
            </a:r>
            <a:r>
              <a:rPr lang="en-US" altLang="zh-CN">
                <a:solidFill>
                  <a:srgbClr val="006134"/>
                </a:solidFill>
                <a:latin typeface="黑体" pitchFamily="49" charset="-122"/>
                <a:ea typeface="黑体" pitchFamily="49" charset="-122"/>
              </a:rPr>
              <a:t>402</a:t>
            </a:r>
            <a:r>
              <a:rPr lang="zh-CN" altLang="en-US">
                <a:solidFill>
                  <a:srgbClr val="006134"/>
                </a:solidFill>
                <a:latin typeface="黑体" pitchFamily="49" charset="-122"/>
                <a:ea typeface="黑体" pitchFamily="49" charset="-122"/>
              </a:rPr>
              <a:t>户</a:t>
            </a:r>
            <a:r>
              <a:rPr lang="en-US" altLang="zh-CN">
                <a:solidFill>
                  <a:srgbClr val="006134"/>
                </a:solidFill>
                <a:latin typeface="黑体" pitchFamily="49" charset="-122"/>
                <a:ea typeface="黑体" pitchFamily="49" charset="-122"/>
              </a:rPr>
              <a:t>1519</a:t>
            </a:r>
            <a:r>
              <a:rPr lang="zh-CN" altLang="en-US">
                <a:solidFill>
                  <a:srgbClr val="006134"/>
                </a:solidFill>
                <a:latin typeface="黑体" pitchFamily="49" charset="-122"/>
                <a:ea typeface="黑体" pitchFamily="49" charset="-122"/>
              </a:rPr>
              <a:t>人总收入</a:t>
            </a:r>
            <a:r>
              <a:rPr lang="en-US" altLang="zh-CN">
                <a:solidFill>
                  <a:srgbClr val="006134"/>
                </a:solidFill>
                <a:latin typeface="黑体" pitchFamily="49" charset="-122"/>
                <a:ea typeface="黑体" pitchFamily="49" charset="-122"/>
              </a:rPr>
              <a:t>1000</a:t>
            </a:r>
            <a:r>
              <a:rPr lang="zh-CN" altLang="en-US">
                <a:solidFill>
                  <a:srgbClr val="006134"/>
                </a:solidFill>
                <a:latin typeface="黑体" pitchFamily="49" charset="-122"/>
                <a:ea typeface="黑体" pitchFamily="49" charset="-122"/>
              </a:rPr>
              <a:t>万元，枇杷单项收入占</a:t>
            </a:r>
            <a:r>
              <a:rPr lang="en-US" altLang="zh-CN">
                <a:solidFill>
                  <a:srgbClr val="006134"/>
                </a:solidFill>
                <a:latin typeface="黑体" pitchFamily="49" charset="-122"/>
                <a:ea typeface="黑体" pitchFamily="49" charset="-122"/>
              </a:rPr>
              <a:t>50%</a:t>
            </a:r>
            <a:r>
              <a:rPr lang="zh-CN" altLang="en-US">
                <a:solidFill>
                  <a:srgbClr val="006134"/>
                </a:solidFill>
                <a:latin typeface="黑体" pitchFamily="49" charset="-122"/>
                <a:ea typeface="黑体" pitchFamily="49" charset="-122"/>
              </a:rPr>
              <a:t>以上，枇杷真正成为老百姓脱贫致富的“金蛋蛋”。</a:t>
            </a:r>
          </a:p>
        </p:txBody>
      </p:sp>
      <p:pic>
        <p:nvPicPr>
          <p:cNvPr id="17416" name="图片 18" descr="t01e95472617fbe9922.jpg"/>
          <p:cNvPicPr>
            <a:picLocks noChangeAspect="1"/>
          </p:cNvPicPr>
          <p:nvPr/>
        </p:nvPicPr>
        <p:blipFill>
          <a:blip r:embed="rId7"/>
          <a:srcRect/>
          <a:stretch>
            <a:fillRect/>
          </a:stretch>
        </p:blipFill>
        <p:spPr bwMode="auto">
          <a:xfrm>
            <a:off x="428625" y="4929188"/>
            <a:ext cx="2363788" cy="1571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
        <p:nvSpPr>
          <p:cNvPr id="281" name="矩形 280"/>
          <p:cNvSpPr/>
          <p:nvPr/>
        </p:nvSpPr>
        <p:spPr>
          <a:xfrm>
            <a:off x="781050" y="1146175"/>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grpSp>
        <p:nvGrpSpPr>
          <p:cNvPr id="18436" name="组合 24"/>
          <p:cNvGrpSpPr>
            <a:grpSpLocks/>
          </p:cNvGrpSpPr>
          <p:nvPr/>
        </p:nvGrpSpPr>
        <p:grpSpPr bwMode="auto">
          <a:xfrm>
            <a:off x="684213" y="1196975"/>
            <a:ext cx="7920037" cy="647700"/>
            <a:chOff x="251520" y="1024067"/>
            <a:chExt cx="10076380" cy="903952"/>
          </a:xfrm>
        </p:grpSpPr>
        <p:sp>
          <p:nvSpPr>
            <p:cNvPr id="18442" name="AutoShape 3"/>
            <p:cNvSpPr>
              <a:spLocks noChangeArrowheads="1"/>
            </p:cNvSpPr>
            <p:nvPr/>
          </p:nvSpPr>
          <p:spPr bwMode="auto">
            <a:xfrm>
              <a:off x="770634" y="1197768"/>
              <a:ext cx="9557266" cy="666750"/>
            </a:xfrm>
            <a:prstGeom prst="roundRect">
              <a:avLst>
                <a:gd name="adj" fmla="val 16667"/>
              </a:avLst>
            </a:prstGeom>
            <a:gradFill rotWithShape="1">
              <a:gsLst>
                <a:gs pos="0">
                  <a:schemeClr val="bg1"/>
                </a:gs>
                <a:gs pos="100000">
                  <a:schemeClr val="bg2"/>
                </a:gs>
              </a:gsLst>
              <a:lin ang="2700000" scaled="1"/>
            </a:gradFill>
            <a:ln w="9525">
              <a:solidFill>
                <a:schemeClr val="bg2"/>
              </a:solidFill>
              <a:round/>
              <a:headEnd/>
              <a:tailEnd/>
            </a:ln>
          </p:spPr>
          <p:txBody>
            <a:bodyPr wrap="none" anchor="ctr"/>
            <a:lstStyle/>
            <a:p>
              <a:endParaRPr lang="zh-CN" altLang="en-US">
                <a:ea typeface="华文细黑" pitchFamily="2" charset="-122"/>
              </a:endParaRPr>
            </a:p>
          </p:txBody>
        </p:sp>
        <p:sp>
          <p:nvSpPr>
            <p:cNvPr id="18443" name="Rectangle 4"/>
            <p:cNvSpPr>
              <a:spLocks noChangeArrowheads="1"/>
            </p:cNvSpPr>
            <p:nvPr/>
          </p:nvSpPr>
          <p:spPr bwMode="auto">
            <a:xfrm>
              <a:off x="1163080" y="1225603"/>
              <a:ext cx="9164820" cy="569913"/>
            </a:xfrm>
            <a:prstGeom prst="rect">
              <a:avLst/>
            </a:prstGeom>
            <a:noFill/>
            <a:ln w="9525">
              <a:noFill/>
              <a:miter lim="800000"/>
              <a:headEnd/>
              <a:tailEnd/>
            </a:ln>
          </p:spPr>
          <p:txBody>
            <a:bodyPr anchor="ctr"/>
            <a:lstStyle/>
            <a:p>
              <a:pPr eaLnBrk="0" hangingPunct="0"/>
              <a:r>
                <a:rPr lang="zh-CN" altLang="zh-CN">
                  <a:solidFill>
                    <a:srgbClr val="C00000"/>
                  </a:solidFill>
                  <a:latin typeface="黑体" pitchFamily="49" charset="-122"/>
                  <a:ea typeface="黑体" pitchFamily="49" charset="-122"/>
                </a:rPr>
                <a:t>基地建在一线，实现科技成果供给与贫困地区发展需求的精准对接</a:t>
              </a:r>
              <a:endParaRPr lang="zh-CN" altLang="en-US">
                <a:solidFill>
                  <a:srgbClr val="C00000"/>
                </a:solidFill>
                <a:latin typeface="黑体" pitchFamily="49" charset="-122"/>
                <a:ea typeface="黑体" pitchFamily="49" charset="-122"/>
              </a:endParaRPr>
            </a:p>
          </p:txBody>
        </p:sp>
        <p:grpSp>
          <p:nvGrpSpPr>
            <p:cNvPr id="18444" name="Group 11"/>
            <p:cNvGrpSpPr>
              <a:grpSpLocks/>
            </p:cNvGrpSpPr>
            <p:nvPr/>
          </p:nvGrpSpPr>
          <p:grpSpPr bwMode="auto">
            <a:xfrm>
              <a:off x="251520" y="1024067"/>
              <a:ext cx="825500" cy="903952"/>
              <a:chOff x="0" y="-47"/>
              <a:chExt cx="384" cy="422"/>
            </a:xfrm>
          </p:grpSpPr>
          <p:grpSp>
            <p:nvGrpSpPr>
              <p:cNvPr id="18445" name="Group 12"/>
              <p:cNvGrpSpPr>
                <a:grpSpLocks/>
              </p:cNvGrpSpPr>
              <p:nvPr/>
            </p:nvGrpSpPr>
            <p:grpSpPr bwMode="auto">
              <a:xfrm>
                <a:off x="0" y="-47"/>
                <a:ext cx="384" cy="422"/>
                <a:chOff x="0" y="-127"/>
                <a:chExt cx="1042" cy="1146"/>
              </a:xfrm>
            </p:grpSpPr>
            <p:grpSp>
              <p:nvGrpSpPr>
                <p:cNvPr id="18447" name="Group 13"/>
                <p:cNvGrpSpPr>
                  <a:grpSpLocks/>
                </p:cNvGrpSpPr>
                <p:nvPr/>
              </p:nvGrpSpPr>
              <p:grpSpPr bwMode="auto">
                <a:xfrm>
                  <a:off x="0" y="-127"/>
                  <a:ext cx="1042" cy="1146"/>
                  <a:chOff x="0" y="-127"/>
                  <a:chExt cx="1042" cy="1146"/>
                </a:xfrm>
              </p:grpSpPr>
              <p:pic>
                <p:nvPicPr>
                  <p:cNvPr id="18449" name="Picture 14" descr="circuler_1"/>
                  <p:cNvPicPr>
                    <a:picLocks noChangeAspect="1"/>
                  </p:cNvPicPr>
                  <p:nvPr/>
                </p:nvPicPr>
                <p:blipFill>
                  <a:blip r:embed="rId3"/>
                  <a:srcRect/>
                  <a:stretch>
                    <a:fillRect/>
                  </a:stretch>
                </p:blipFill>
                <p:spPr bwMode="auto">
                  <a:xfrm>
                    <a:off x="0" y="0"/>
                    <a:ext cx="1042" cy="1016"/>
                  </a:xfrm>
                  <a:prstGeom prst="rect">
                    <a:avLst/>
                  </a:prstGeom>
                  <a:noFill/>
                  <a:ln w="9525">
                    <a:noFill/>
                    <a:miter lim="800000"/>
                    <a:headEnd/>
                    <a:tailEnd/>
                  </a:ln>
                </p:spPr>
              </p:pic>
              <p:sp>
                <p:nvSpPr>
                  <p:cNvPr id="18450" name="Oval 15"/>
                  <p:cNvSpPr>
                    <a:spLocks noChangeArrowheads="1"/>
                  </p:cNvSpPr>
                  <p:nvPr/>
                </p:nvSpPr>
                <p:spPr bwMode="auto">
                  <a:xfrm>
                    <a:off x="0" y="-127"/>
                    <a:ext cx="1041" cy="1146"/>
                  </a:xfrm>
                  <a:prstGeom prst="ellipse">
                    <a:avLst/>
                  </a:prstGeom>
                  <a:gradFill rotWithShape="1">
                    <a:gsLst>
                      <a:gs pos="0">
                        <a:schemeClr val="accent1"/>
                      </a:gs>
                      <a:gs pos="100000">
                        <a:schemeClr val="accent2"/>
                      </a:gs>
                    </a:gsLst>
                    <a:lin ang="5400000" scaled="1"/>
                  </a:gradFill>
                  <a:ln w="19050">
                    <a:solidFill>
                      <a:schemeClr val="bg1"/>
                    </a:solidFill>
                    <a:round/>
                    <a:headEnd/>
                    <a:tailEnd/>
                  </a:ln>
                </p:spPr>
                <p:txBody>
                  <a:bodyPr wrap="none" anchor="ctr"/>
                  <a:lstStyle/>
                  <a:p>
                    <a:endParaRPr lang="zh-CN" altLang="en-US">
                      <a:ea typeface="华文细黑" pitchFamily="2" charset="-122"/>
                    </a:endParaRPr>
                  </a:p>
                </p:txBody>
              </p:sp>
            </p:grpSp>
            <p:pic>
              <p:nvPicPr>
                <p:cNvPr id="18448" name="Picture 16" descr="Picture2"/>
                <p:cNvPicPr>
                  <a:picLocks noChangeAspect="1"/>
                </p:cNvPicPr>
                <p:nvPr/>
              </p:nvPicPr>
              <p:blipFill>
                <a:blip r:embed="rId4"/>
                <a:srcRect/>
                <a:stretch>
                  <a:fillRect/>
                </a:stretch>
              </p:blipFill>
              <p:spPr bwMode="auto">
                <a:xfrm>
                  <a:off x="104" y="-127"/>
                  <a:ext cx="823" cy="497"/>
                </a:xfrm>
                <a:prstGeom prst="rect">
                  <a:avLst/>
                </a:prstGeom>
                <a:noFill/>
                <a:ln w="9525">
                  <a:noFill/>
                  <a:miter lim="800000"/>
                  <a:headEnd/>
                  <a:tailEnd/>
                </a:ln>
              </p:spPr>
            </p:pic>
          </p:grpSp>
          <p:sp>
            <p:nvSpPr>
              <p:cNvPr id="18446" name="WordArt 17"/>
              <p:cNvSpPr>
                <a:spLocks noChangeArrowheads="1" noChangeShapeType="1" noTextEdit="1"/>
              </p:cNvSpPr>
              <p:nvPr/>
            </p:nvSpPr>
            <p:spPr bwMode="auto">
              <a:xfrm>
                <a:off x="123" y="109"/>
                <a:ext cx="147" cy="133"/>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solidFill>
                      <a:schemeClr val="bg1"/>
                    </a:solidFill>
                    <a:latin typeface="仿宋"/>
                    <a:ea typeface="仿宋"/>
                  </a:rPr>
                  <a:t>1</a:t>
                </a:r>
                <a:endParaRPr lang="zh-CN" altLang="en-US" sz="2400" kern="10">
                  <a:ln w="9525">
                    <a:solidFill>
                      <a:schemeClr val="bg1"/>
                    </a:solidFill>
                    <a:round/>
                    <a:headEnd/>
                    <a:tailEnd/>
                  </a:ln>
                  <a:solidFill>
                    <a:schemeClr val="bg1"/>
                  </a:solidFill>
                  <a:latin typeface="仿宋"/>
                  <a:ea typeface="仿宋"/>
                </a:endParaRPr>
              </a:p>
            </p:txBody>
          </p:sp>
        </p:grpSp>
      </p:grpSp>
      <p:sp>
        <p:nvSpPr>
          <p:cNvPr id="18437" name="TextBox 21"/>
          <p:cNvSpPr txBox="1">
            <a:spLocks noChangeArrowheads="1"/>
          </p:cNvSpPr>
          <p:nvPr/>
        </p:nvSpPr>
        <p:spPr bwMode="auto">
          <a:xfrm>
            <a:off x="571500" y="2071688"/>
            <a:ext cx="4857750" cy="1200150"/>
          </a:xfrm>
          <a:prstGeom prst="rect">
            <a:avLst/>
          </a:prstGeom>
          <a:noFill/>
          <a:ln w="9525">
            <a:noFill/>
            <a:miter lim="800000"/>
            <a:headEnd/>
            <a:tailEnd/>
          </a:ln>
        </p:spPr>
        <p:txBody>
          <a:bodyPr>
            <a:spAutoFit/>
          </a:bodyPr>
          <a:lstStyle/>
          <a:p>
            <a:pPr indent="406400" eaLnBrk="0" hangingPunct="0"/>
            <a:r>
              <a:rPr lang="zh-CN" altLang="en-US">
                <a:solidFill>
                  <a:srgbClr val="006134"/>
                </a:solidFill>
                <a:latin typeface="黑体" pitchFamily="49" charset="-122"/>
                <a:ea typeface="黑体" pitchFamily="49" charset="-122"/>
              </a:rPr>
              <a:t>新疆红枣试验示范站以助力地方脱贫攻坚为目标，大力推广国审红枣新品种“七月鲜”。</a:t>
            </a:r>
            <a:r>
              <a:rPr lang="en-US" altLang="zh-CN">
                <a:solidFill>
                  <a:srgbClr val="006134"/>
                </a:solidFill>
                <a:latin typeface="黑体" pitchFamily="49" charset="-122"/>
                <a:ea typeface="黑体" pitchFamily="49" charset="-122"/>
              </a:rPr>
              <a:t>2014</a:t>
            </a:r>
            <a:r>
              <a:rPr lang="zh-CN" altLang="en-US">
                <a:solidFill>
                  <a:srgbClr val="006134"/>
                </a:solidFill>
                <a:latin typeface="黑体" pitchFamily="49" charset="-122"/>
                <a:ea typeface="黑体" pitchFamily="49" charset="-122"/>
              </a:rPr>
              <a:t>年以来，在洛浦县、于田县、皮山县等累计推广</a:t>
            </a:r>
            <a:r>
              <a:rPr lang="en-US" altLang="zh-CN">
                <a:solidFill>
                  <a:srgbClr val="006134"/>
                </a:solidFill>
                <a:latin typeface="黑体" pitchFamily="49" charset="-122"/>
                <a:ea typeface="黑体" pitchFamily="49" charset="-122"/>
              </a:rPr>
              <a:t>5</a:t>
            </a:r>
            <a:r>
              <a:rPr lang="zh-CN" altLang="en-US">
                <a:solidFill>
                  <a:srgbClr val="006134"/>
                </a:solidFill>
                <a:latin typeface="黑体" pitchFamily="49" charset="-122"/>
                <a:ea typeface="黑体" pitchFamily="49" charset="-122"/>
              </a:rPr>
              <a:t>万元亩，带动扶贫就业</a:t>
            </a:r>
            <a:r>
              <a:rPr lang="en-US" altLang="zh-CN">
                <a:solidFill>
                  <a:srgbClr val="006134"/>
                </a:solidFill>
                <a:latin typeface="黑体" pitchFamily="49" charset="-122"/>
                <a:ea typeface="黑体" pitchFamily="49" charset="-122"/>
              </a:rPr>
              <a:t>3500</a:t>
            </a:r>
            <a:r>
              <a:rPr lang="zh-CN" altLang="en-US">
                <a:solidFill>
                  <a:srgbClr val="006134"/>
                </a:solidFill>
                <a:latin typeface="黑体" pitchFamily="49" charset="-122"/>
                <a:ea typeface="黑体" pitchFamily="49" charset="-122"/>
              </a:rPr>
              <a:t>余人。</a:t>
            </a:r>
          </a:p>
        </p:txBody>
      </p:sp>
      <p:pic>
        <p:nvPicPr>
          <p:cNvPr id="18438" name="图片 22" descr="QQ图片20171109140809.jpg"/>
          <p:cNvPicPr>
            <a:picLocks noChangeAspect="1"/>
          </p:cNvPicPr>
          <p:nvPr/>
        </p:nvPicPr>
        <p:blipFill>
          <a:blip r:embed="rId5"/>
          <a:srcRect/>
          <a:stretch>
            <a:fillRect/>
          </a:stretch>
        </p:blipFill>
        <p:spPr bwMode="auto">
          <a:xfrm>
            <a:off x="2746375" y="3714750"/>
            <a:ext cx="2230438" cy="1254125"/>
          </a:xfrm>
          <a:prstGeom prst="rect">
            <a:avLst/>
          </a:prstGeom>
          <a:noFill/>
          <a:ln w="9525">
            <a:noFill/>
            <a:miter lim="800000"/>
            <a:headEnd/>
            <a:tailEnd/>
          </a:ln>
        </p:spPr>
      </p:pic>
      <p:pic>
        <p:nvPicPr>
          <p:cNvPr id="18439" name="图片 24" descr="DSC03186.JPG"/>
          <p:cNvPicPr>
            <a:picLocks noChangeAspect="1"/>
          </p:cNvPicPr>
          <p:nvPr/>
        </p:nvPicPr>
        <p:blipFill>
          <a:blip r:embed="rId6"/>
          <a:srcRect/>
          <a:stretch>
            <a:fillRect/>
          </a:stretch>
        </p:blipFill>
        <p:spPr bwMode="auto">
          <a:xfrm>
            <a:off x="5367338" y="1928813"/>
            <a:ext cx="3776662" cy="4929187"/>
          </a:xfrm>
          <a:prstGeom prst="rect">
            <a:avLst/>
          </a:prstGeom>
          <a:noFill/>
          <a:ln w="9525">
            <a:noFill/>
            <a:miter lim="800000"/>
            <a:headEnd/>
            <a:tailEnd/>
          </a:ln>
        </p:spPr>
      </p:pic>
      <p:pic>
        <p:nvPicPr>
          <p:cNvPr id="18440" name="图片 25" descr="20121123102536249138.jpg"/>
          <p:cNvPicPr>
            <a:picLocks noChangeAspect="1"/>
          </p:cNvPicPr>
          <p:nvPr/>
        </p:nvPicPr>
        <p:blipFill>
          <a:blip r:embed="rId7"/>
          <a:srcRect/>
          <a:stretch>
            <a:fillRect/>
          </a:stretch>
        </p:blipFill>
        <p:spPr bwMode="auto">
          <a:xfrm>
            <a:off x="642938" y="3714750"/>
            <a:ext cx="1939925" cy="1227138"/>
          </a:xfrm>
          <a:prstGeom prst="rect">
            <a:avLst/>
          </a:prstGeom>
          <a:noFill/>
          <a:ln w="9525">
            <a:noFill/>
            <a:miter lim="800000"/>
            <a:headEnd/>
            <a:tailEnd/>
          </a:ln>
        </p:spPr>
      </p:pic>
      <p:pic>
        <p:nvPicPr>
          <p:cNvPr id="18441" name="图片 26" descr="20160923090014247424.jpg"/>
          <p:cNvPicPr>
            <a:picLocks noChangeAspect="1"/>
          </p:cNvPicPr>
          <p:nvPr/>
        </p:nvPicPr>
        <p:blipFill>
          <a:blip r:embed="rId8"/>
          <a:srcRect/>
          <a:stretch>
            <a:fillRect/>
          </a:stretch>
        </p:blipFill>
        <p:spPr bwMode="auto">
          <a:xfrm>
            <a:off x="642938" y="4929188"/>
            <a:ext cx="4357687" cy="1928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26"/>
          <p:cNvSpPr/>
          <p:nvPr/>
        </p:nvSpPr>
        <p:spPr>
          <a:xfrm>
            <a:off x="357188" y="3714750"/>
            <a:ext cx="5072062" cy="3021013"/>
          </a:xfrm>
          <a:prstGeom prst="roundRect">
            <a:avLst>
              <a:gd name="adj" fmla="val 0"/>
            </a:avLst>
          </a:prstGeom>
          <a:gradFill flip="none" rotWithShape="1">
            <a:gsLst>
              <a:gs pos="0">
                <a:srgbClr val="FFFFFF"/>
              </a:gs>
              <a:gs pos="50000">
                <a:srgbClr val="F4F4F4"/>
              </a:gs>
              <a:gs pos="100000">
                <a:srgbClr val="D0D8CD"/>
              </a:gs>
            </a:gsLst>
            <a:lin ang="16200000" scaled="1"/>
          </a:gradFill>
          <a:ln w="28575">
            <a:solidFill>
              <a:srgbClr val="397B2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3800" b="1" dirty="0">
              <a:solidFill>
                <a:srgbClr val="6298BF"/>
              </a:solidFill>
              <a:effectLst>
                <a:innerShdw blurRad="63500" dist="50800" dir="16200000">
                  <a:prstClr val="black">
                    <a:alpha val="50000"/>
                  </a:prstClr>
                </a:innerShdw>
              </a:effectLst>
              <a:latin typeface="Trajan Pro" panose="02020502050506020301" pitchFamily="18" charset="0"/>
              <a:ea typeface="Adobe Gothic Std B" panose="020B0800000000000000" pitchFamily="34" charset="-128"/>
            </a:endParaRPr>
          </a:p>
        </p:txBody>
      </p:sp>
      <p:sp>
        <p:nvSpPr>
          <p:cNvPr id="1031"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
        <p:nvSpPr>
          <p:cNvPr id="281" name="矩形 280"/>
          <p:cNvSpPr/>
          <p:nvPr/>
        </p:nvSpPr>
        <p:spPr>
          <a:xfrm>
            <a:off x="781050" y="1146175"/>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grpSp>
        <p:nvGrpSpPr>
          <p:cNvPr id="1033" name="组合 24"/>
          <p:cNvGrpSpPr>
            <a:grpSpLocks/>
          </p:cNvGrpSpPr>
          <p:nvPr/>
        </p:nvGrpSpPr>
        <p:grpSpPr bwMode="auto">
          <a:xfrm>
            <a:off x="684213" y="1196975"/>
            <a:ext cx="7920037" cy="647700"/>
            <a:chOff x="251520" y="1024067"/>
            <a:chExt cx="10076380" cy="903952"/>
          </a:xfrm>
        </p:grpSpPr>
        <p:sp>
          <p:nvSpPr>
            <p:cNvPr id="1036" name="AutoShape 3"/>
            <p:cNvSpPr>
              <a:spLocks noChangeArrowheads="1"/>
            </p:cNvSpPr>
            <p:nvPr/>
          </p:nvSpPr>
          <p:spPr bwMode="auto">
            <a:xfrm>
              <a:off x="770634" y="1197768"/>
              <a:ext cx="9557266" cy="666750"/>
            </a:xfrm>
            <a:prstGeom prst="roundRect">
              <a:avLst>
                <a:gd name="adj" fmla="val 16667"/>
              </a:avLst>
            </a:prstGeom>
            <a:gradFill rotWithShape="1">
              <a:gsLst>
                <a:gs pos="0">
                  <a:schemeClr val="bg1"/>
                </a:gs>
                <a:gs pos="100000">
                  <a:schemeClr val="bg2"/>
                </a:gs>
              </a:gsLst>
              <a:lin ang="2700000" scaled="1"/>
            </a:gradFill>
            <a:ln w="9525">
              <a:solidFill>
                <a:schemeClr val="bg2"/>
              </a:solidFill>
              <a:round/>
              <a:headEnd/>
              <a:tailEnd/>
            </a:ln>
          </p:spPr>
          <p:txBody>
            <a:bodyPr wrap="none" anchor="ctr"/>
            <a:lstStyle/>
            <a:p>
              <a:endParaRPr lang="zh-CN" altLang="en-US">
                <a:ea typeface="华文细黑" pitchFamily="2" charset="-122"/>
              </a:endParaRPr>
            </a:p>
          </p:txBody>
        </p:sp>
        <p:sp>
          <p:nvSpPr>
            <p:cNvPr id="1037" name="Rectangle 4"/>
            <p:cNvSpPr>
              <a:spLocks noChangeArrowheads="1"/>
            </p:cNvSpPr>
            <p:nvPr/>
          </p:nvSpPr>
          <p:spPr bwMode="auto">
            <a:xfrm>
              <a:off x="1163080" y="1225603"/>
              <a:ext cx="9164820" cy="569913"/>
            </a:xfrm>
            <a:prstGeom prst="rect">
              <a:avLst/>
            </a:prstGeom>
            <a:noFill/>
            <a:ln w="9525">
              <a:noFill/>
              <a:miter lim="800000"/>
              <a:headEnd/>
              <a:tailEnd/>
            </a:ln>
          </p:spPr>
          <p:txBody>
            <a:bodyPr anchor="ctr"/>
            <a:lstStyle/>
            <a:p>
              <a:pPr eaLnBrk="0" hangingPunct="0"/>
              <a:r>
                <a:rPr lang="zh-CN" altLang="zh-CN">
                  <a:solidFill>
                    <a:srgbClr val="C00000"/>
                  </a:solidFill>
                  <a:latin typeface="黑体" pitchFamily="49" charset="-122"/>
                  <a:ea typeface="黑体" pitchFamily="49" charset="-122"/>
                </a:rPr>
                <a:t>基地建在一线，实现科技成果供给与贫困地区发展需求的精准对接</a:t>
              </a:r>
              <a:endParaRPr lang="zh-CN" altLang="en-US">
                <a:solidFill>
                  <a:srgbClr val="C00000"/>
                </a:solidFill>
                <a:latin typeface="黑体" pitchFamily="49" charset="-122"/>
                <a:ea typeface="黑体" pitchFamily="49" charset="-122"/>
              </a:endParaRPr>
            </a:p>
          </p:txBody>
        </p:sp>
        <p:grpSp>
          <p:nvGrpSpPr>
            <p:cNvPr id="1038" name="Group 11"/>
            <p:cNvGrpSpPr>
              <a:grpSpLocks/>
            </p:cNvGrpSpPr>
            <p:nvPr/>
          </p:nvGrpSpPr>
          <p:grpSpPr bwMode="auto">
            <a:xfrm>
              <a:off x="251520" y="1024067"/>
              <a:ext cx="825500" cy="903952"/>
              <a:chOff x="0" y="-47"/>
              <a:chExt cx="384" cy="422"/>
            </a:xfrm>
          </p:grpSpPr>
          <p:grpSp>
            <p:nvGrpSpPr>
              <p:cNvPr id="1039" name="Group 12"/>
              <p:cNvGrpSpPr>
                <a:grpSpLocks/>
              </p:cNvGrpSpPr>
              <p:nvPr/>
            </p:nvGrpSpPr>
            <p:grpSpPr bwMode="auto">
              <a:xfrm>
                <a:off x="0" y="-47"/>
                <a:ext cx="384" cy="422"/>
                <a:chOff x="0" y="-127"/>
                <a:chExt cx="1042" cy="1146"/>
              </a:xfrm>
            </p:grpSpPr>
            <p:grpSp>
              <p:nvGrpSpPr>
                <p:cNvPr id="1041" name="Group 13"/>
                <p:cNvGrpSpPr>
                  <a:grpSpLocks/>
                </p:cNvGrpSpPr>
                <p:nvPr/>
              </p:nvGrpSpPr>
              <p:grpSpPr bwMode="auto">
                <a:xfrm>
                  <a:off x="0" y="-127"/>
                  <a:ext cx="1042" cy="1146"/>
                  <a:chOff x="0" y="-127"/>
                  <a:chExt cx="1042" cy="1146"/>
                </a:xfrm>
              </p:grpSpPr>
              <p:pic>
                <p:nvPicPr>
                  <p:cNvPr id="1043" name="Picture 14" descr="circuler_1"/>
                  <p:cNvPicPr>
                    <a:picLocks noChangeAspect="1"/>
                  </p:cNvPicPr>
                  <p:nvPr/>
                </p:nvPicPr>
                <p:blipFill>
                  <a:blip r:embed="rId4"/>
                  <a:srcRect/>
                  <a:stretch>
                    <a:fillRect/>
                  </a:stretch>
                </p:blipFill>
                <p:spPr bwMode="auto">
                  <a:xfrm>
                    <a:off x="0" y="0"/>
                    <a:ext cx="1042" cy="1016"/>
                  </a:xfrm>
                  <a:prstGeom prst="rect">
                    <a:avLst/>
                  </a:prstGeom>
                  <a:noFill/>
                  <a:ln w="9525">
                    <a:noFill/>
                    <a:miter lim="800000"/>
                    <a:headEnd/>
                    <a:tailEnd/>
                  </a:ln>
                </p:spPr>
              </p:pic>
              <p:sp>
                <p:nvSpPr>
                  <p:cNvPr id="1044" name="Oval 15"/>
                  <p:cNvSpPr>
                    <a:spLocks noChangeArrowheads="1"/>
                  </p:cNvSpPr>
                  <p:nvPr/>
                </p:nvSpPr>
                <p:spPr bwMode="auto">
                  <a:xfrm>
                    <a:off x="0" y="-127"/>
                    <a:ext cx="1041" cy="1146"/>
                  </a:xfrm>
                  <a:prstGeom prst="ellipse">
                    <a:avLst/>
                  </a:prstGeom>
                  <a:gradFill rotWithShape="1">
                    <a:gsLst>
                      <a:gs pos="0">
                        <a:schemeClr val="accent1"/>
                      </a:gs>
                      <a:gs pos="100000">
                        <a:schemeClr val="accent2"/>
                      </a:gs>
                    </a:gsLst>
                    <a:lin ang="5400000" scaled="1"/>
                  </a:gradFill>
                  <a:ln w="19050">
                    <a:solidFill>
                      <a:schemeClr val="bg1"/>
                    </a:solidFill>
                    <a:round/>
                    <a:headEnd/>
                    <a:tailEnd/>
                  </a:ln>
                </p:spPr>
                <p:txBody>
                  <a:bodyPr wrap="none" anchor="ctr"/>
                  <a:lstStyle/>
                  <a:p>
                    <a:endParaRPr lang="zh-CN" altLang="en-US">
                      <a:ea typeface="华文细黑" pitchFamily="2" charset="-122"/>
                    </a:endParaRPr>
                  </a:p>
                </p:txBody>
              </p:sp>
            </p:grpSp>
            <p:pic>
              <p:nvPicPr>
                <p:cNvPr id="1042" name="Picture 16" descr="Picture2"/>
                <p:cNvPicPr>
                  <a:picLocks noChangeAspect="1"/>
                </p:cNvPicPr>
                <p:nvPr/>
              </p:nvPicPr>
              <p:blipFill>
                <a:blip r:embed="rId5"/>
                <a:srcRect/>
                <a:stretch>
                  <a:fillRect/>
                </a:stretch>
              </p:blipFill>
              <p:spPr bwMode="auto">
                <a:xfrm>
                  <a:off x="104" y="-127"/>
                  <a:ext cx="823" cy="497"/>
                </a:xfrm>
                <a:prstGeom prst="rect">
                  <a:avLst/>
                </a:prstGeom>
                <a:noFill/>
                <a:ln w="9525">
                  <a:noFill/>
                  <a:miter lim="800000"/>
                  <a:headEnd/>
                  <a:tailEnd/>
                </a:ln>
              </p:spPr>
            </p:pic>
          </p:grpSp>
          <p:sp>
            <p:nvSpPr>
              <p:cNvPr id="1040" name="WordArt 17"/>
              <p:cNvSpPr>
                <a:spLocks noChangeArrowheads="1" noChangeShapeType="1" noTextEdit="1"/>
              </p:cNvSpPr>
              <p:nvPr/>
            </p:nvSpPr>
            <p:spPr bwMode="auto">
              <a:xfrm>
                <a:off x="123" y="109"/>
                <a:ext cx="147" cy="133"/>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solidFill>
                      <a:schemeClr val="bg1"/>
                    </a:solidFill>
                    <a:latin typeface="仿宋"/>
                    <a:ea typeface="仿宋"/>
                  </a:rPr>
                  <a:t>1</a:t>
                </a:r>
                <a:endParaRPr lang="zh-CN" altLang="en-US" sz="2400" kern="10">
                  <a:ln w="9525">
                    <a:solidFill>
                      <a:schemeClr val="bg1"/>
                    </a:solidFill>
                    <a:round/>
                    <a:headEnd/>
                    <a:tailEnd/>
                  </a:ln>
                  <a:solidFill>
                    <a:schemeClr val="bg1"/>
                  </a:solidFill>
                  <a:latin typeface="仿宋"/>
                  <a:ea typeface="仿宋"/>
                </a:endParaRPr>
              </a:p>
            </p:txBody>
          </p:sp>
        </p:grpSp>
      </p:grpSp>
      <p:sp>
        <p:nvSpPr>
          <p:cNvPr id="1034" name="TextBox 21"/>
          <p:cNvSpPr txBox="1">
            <a:spLocks noChangeArrowheads="1"/>
          </p:cNvSpPr>
          <p:nvPr/>
        </p:nvSpPr>
        <p:spPr bwMode="auto">
          <a:xfrm>
            <a:off x="500063" y="2000250"/>
            <a:ext cx="4929187" cy="1477963"/>
          </a:xfrm>
          <a:prstGeom prst="rect">
            <a:avLst/>
          </a:prstGeom>
          <a:noFill/>
          <a:ln w="9525">
            <a:noFill/>
            <a:miter lim="800000"/>
            <a:headEnd/>
            <a:tailEnd/>
          </a:ln>
        </p:spPr>
        <p:txBody>
          <a:bodyPr>
            <a:spAutoFit/>
          </a:bodyPr>
          <a:lstStyle/>
          <a:p>
            <a:pPr indent="406400" eaLnBrk="0" hangingPunct="0">
              <a:lnSpc>
                <a:spcPts val="2700"/>
              </a:lnSpc>
            </a:pPr>
            <a:r>
              <a:rPr lang="zh-CN" altLang="en-US">
                <a:solidFill>
                  <a:srgbClr val="006134"/>
                </a:solidFill>
                <a:latin typeface="黑体" pitchFamily="49" charset="-122"/>
                <a:ea typeface="黑体" pitchFamily="49" charset="-122"/>
              </a:rPr>
              <a:t> 凤县花椒试验示范站建立规范化生产技术示范林</a:t>
            </a:r>
            <a:r>
              <a:rPr lang="en-US" altLang="en-US">
                <a:solidFill>
                  <a:srgbClr val="006134"/>
                </a:solidFill>
                <a:latin typeface="黑体" pitchFamily="49" charset="-122"/>
                <a:ea typeface="黑体" pitchFamily="49" charset="-122"/>
              </a:rPr>
              <a:t>3600</a:t>
            </a:r>
            <a:r>
              <a:rPr lang="zh-CN" altLang="en-US">
                <a:solidFill>
                  <a:srgbClr val="006134"/>
                </a:solidFill>
                <a:latin typeface="黑体" pitchFamily="49" charset="-122"/>
                <a:ea typeface="黑体" pitchFamily="49" charset="-122"/>
              </a:rPr>
              <a:t>亩，扶贫辐射带动</a:t>
            </a:r>
            <a:r>
              <a:rPr lang="en-US" altLang="en-US">
                <a:solidFill>
                  <a:srgbClr val="006134"/>
                </a:solidFill>
                <a:latin typeface="黑体" pitchFamily="49" charset="-122"/>
                <a:ea typeface="黑体" pitchFamily="49" charset="-122"/>
              </a:rPr>
              <a:t>2</a:t>
            </a:r>
            <a:r>
              <a:rPr lang="zh-CN" altLang="en-US">
                <a:solidFill>
                  <a:srgbClr val="006134"/>
                </a:solidFill>
                <a:latin typeface="黑体" pitchFamily="49" charset="-122"/>
                <a:ea typeface="黑体" pitchFamily="49" charset="-122"/>
              </a:rPr>
              <a:t>万亩，与</a:t>
            </a:r>
            <a:r>
              <a:rPr lang="en-US" altLang="en-US">
                <a:solidFill>
                  <a:srgbClr val="006134"/>
                </a:solidFill>
                <a:latin typeface="黑体" pitchFamily="49" charset="-122"/>
                <a:ea typeface="黑体" pitchFamily="49" charset="-122"/>
              </a:rPr>
              <a:t>2003</a:t>
            </a:r>
            <a:r>
              <a:rPr lang="zh-CN" altLang="en-US">
                <a:solidFill>
                  <a:srgbClr val="006134"/>
                </a:solidFill>
                <a:latin typeface="黑体" pitchFamily="49" charset="-122"/>
                <a:ea typeface="黑体" pitchFamily="49" charset="-122"/>
              </a:rPr>
              <a:t>年相比，产值增加</a:t>
            </a:r>
            <a:r>
              <a:rPr lang="en-US" altLang="en-US">
                <a:solidFill>
                  <a:srgbClr val="006134"/>
                </a:solidFill>
                <a:latin typeface="黑体" pitchFamily="49" charset="-122"/>
                <a:ea typeface="黑体" pitchFamily="49" charset="-122"/>
              </a:rPr>
              <a:t>35</a:t>
            </a:r>
            <a:r>
              <a:rPr lang="zh-CN" altLang="en-US">
                <a:solidFill>
                  <a:srgbClr val="006134"/>
                </a:solidFill>
                <a:latin typeface="黑体" pitchFamily="49" charset="-122"/>
                <a:ea typeface="黑体" pitchFamily="49" charset="-122"/>
              </a:rPr>
              <a:t>倍，人均收入增加</a:t>
            </a:r>
            <a:r>
              <a:rPr lang="en-US" altLang="en-US">
                <a:solidFill>
                  <a:srgbClr val="006134"/>
                </a:solidFill>
                <a:latin typeface="黑体" pitchFamily="49" charset="-122"/>
                <a:ea typeface="黑体" pitchFamily="49" charset="-122"/>
              </a:rPr>
              <a:t>28</a:t>
            </a:r>
            <a:r>
              <a:rPr lang="zh-CN" altLang="en-US">
                <a:solidFill>
                  <a:srgbClr val="006134"/>
                </a:solidFill>
                <a:latin typeface="黑体" pitchFamily="49" charset="-122"/>
                <a:ea typeface="黑体" pitchFamily="49" charset="-122"/>
              </a:rPr>
              <a:t>倍。花椒产业成为山区群众精准扶贫的重要抓手。</a:t>
            </a:r>
            <a:endParaRPr lang="en-US" altLang="zh-CN">
              <a:solidFill>
                <a:srgbClr val="006134"/>
              </a:solidFill>
              <a:latin typeface="黑体" pitchFamily="49" charset="-122"/>
              <a:ea typeface="黑体" pitchFamily="49" charset="-122"/>
            </a:endParaRPr>
          </a:p>
        </p:txBody>
      </p:sp>
      <p:pic>
        <p:nvPicPr>
          <p:cNvPr id="1035" name="图片 24" descr="2.jpg"/>
          <p:cNvPicPr>
            <a:picLocks noChangeAspect="1"/>
          </p:cNvPicPr>
          <p:nvPr/>
        </p:nvPicPr>
        <p:blipFill>
          <a:blip r:embed="rId6"/>
          <a:srcRect/>
          <a:stretch>
            <a:fillRect/>
          </a:stretch>
        </p:blipFill>
        <p:spPr bwMode="auto">
          <a:xfrm>
            <a:off x="5564188" y="1928813"/>
            <a:ext cx="3579812" cy="4929187"/>
          </a:xfrm>
          <a:prstGeom prst="rect">
            <a:avLst/>
          </a:prstGeom>
          <a:noFill/>
          <a:ln w="9525">
            <a:noFill/>
            <a:miter lim="800000"/>
            <a:headEnd/>
            <a:tailEnd/>
          </a:ln>
        </p:spPr>
      </p:pic>
      <p:graphicFrame>
        <p:nvGraphicFramePr>
          <p:cNvPr id="1026" name="图表 26"/>
          <p:cNvGraphicFramePr>
            <a:graphicFrameLocks/>
          </p:cNvGraphicFramePr>
          <p:nvPr/>
        </p:nvGraphicFramePr>
        <p:xfrm>
          <a:off x="3071813" y="5072063"/>
          <a:ext cx="2214562" cy="1785937"/>
        </p:xfrm>
        <a:graphic>
          <a:graphicData uri="http://schemas.openxmlformats.org/presentationml/2006/ole">
            <p:oleObj spid="_x0000_s1026" r:id="rId7" imgW="2213040" imgH="1786283" progId="Excel.Sheet.8">
              <p:embed/>
            </p:oleObj>
          </a:graphicData>
        </a:graphic>
      </p:graphicFrame>
      <p:graphicFrame>
        <p:nvGraphicFramePr>
          <p:cNvPr id="1027" name="图表 27"/>
          <p:cNvGraphicFramePr>
            <a:graphicFrameLocks/>
          </p:cNvGraphicFramePr>
          <p:nvPr/>
        </p:nvGraphicFramePr>
        <p:xfrm>
          <a:off x="428625" y="5000625"/>
          <a:ext cx="2286000" cy="1857375"/>
        </p:xfrm>
        <a:graphic>
          <a:graphicData uri="http://schemas.openxmlformats.org/presentationml/2006/ole">
            <p:oleObj spid="_x0000_s1027" r:id="rId8" imgW="2286198" imgH="1859441" progId="Excel.Sheet.8">
              <p:embed/>
            </p:oleObj>
          </a:graphicData>
        </a:graphic>
      </p:graphicFrame>
      <p:graphicFrame>
        <p:nvGraphicFramePr>
          <p:cNvPr id="1028" name="图表 29"/>
          <p:cNvGraphicFramePr>
            <a:graphicFrameLocks/>
          </p:cNvGraphicFramePr>
          <p:nvPr/>
        </p:nvGraphicFramePr>
        <p:xfrm>
          <a:off x="500063" y="3714750"/>
          <a:ext cx="2286000" cy="1538288"/>
        </p:xfrm>
        <a:graphic>
          <a:graphicData uri="http://schemas.openxmlformats.org/presentationml/2006/ole">
            <p:oleObj spid="_x0000_s1028" r:id="rId9" imgW="2286198" imgH="1542422" progId="Excel.Sheet.8">
              <p:embed/>
            </p:oleObj>
          </a:graphicData>
        </a:graphic>
      </p:graphicFrame>
      <p:graphicFrame>
        <p:nvGraphicFramePr>
          <p:cNvPr id="1029" name="图表 30"/>
          <p:cNvGraphicFramePr>
            <a:graphicFrameLocks/>
          </p:cNvGraphicFramePr>
          <p:nvPr/>
        </p:nvGraphicFramePr>
        <p:xfrm>
          <a:off x="3071813" y="3571875"/>
          <a:ext cx="2208212" cy="1681163"/>
        </p:xfrm>
        <a:graphic>
          <a:graphicData uri="http://schemas.openxmlformats.org/presentationml/2006/ole">
            <p:oleObj spid="_x0000_s1029" r:id="rId10" imgW="2206943" imgH="1682642" progId="Excel.Sheet.8">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3"/>
          <p:cNvSpPr>
            <a:spLocks noChangeArrowheads="1"/>
          </p:cNvSpPr>
          <p:nvPr/>
        </p:nvSpPr>
        <p:spPr bwMode="auto">
          <a:xfrm>
            <a:off x="771525" y="1193800"/>
            <a:ext cx="6154738" cy="477838"/>
          </a:xfrm>
          <a:prstGeom prst="roundRect">
            <a:avLst>
              <a:gd name="adj" fmla="val 16667"/>
            </a:avLst>
          </a:prstGeom>
          <a:gradFill rotWithShape="1">
            <a:gsLst>
              <a:gs pos="0">
                <a:schemeClr val="bg1"/>
              </a:gs>
              <a:gs pos="100000">
                <a:schemeClr val="bg2"/>
              </a:gs>
            </a:gsLst>
            <a:lin ang="2700000" scaled="1"/>
          </a:gradFill>
          <a:ln w="9525">
            <a:solidFill>
              <a:schemeClr val="bg2"/>
            </a:solidFill>
            <a:round/>
            <a:headEnd/>
            <a:tailEnd/>
          </a:ln>
        </p:spPr>
        <p:txBody>
          <a:bodyPr wrap="none" anchor="ctr"/>
          <a:lstStyle/>
          <a:p>
            <a:endParaRPr lang="zh-CN" altLang="en-US">
              <a:ea typeface="华文细黑" pitchFamily="2" charset="-122"/>
            </a:endParaRPr>
          </a:p>
        </p:txBody>
      </p:sp>
      <p:sp>
        <p:nvSpPr>
          <p:cNvPr id="19459" name="Oval 15"/>
          <p:cNvSpPr>
            <a:spLocks noChangeArrowheads="1"/>
          </p:cNvSpPr>
          <p:nvPr/>
        </p:nvSpPr>
        <p:spPr bwMode="auto">
          <a:xfrm>
            <a:off x="428625" y="1143000"/>
            <a:ext cx="630238" cy="647700"/>
          </a:xfrm>
          <a:prstGeom prst="ellipse">
            <a:avLst/>
          </a:prstGeom>
          <a:gradFill rotWithShape="1">
            <a:gsLst>
              <a:gs pos="0">
                <a:schemeClr val="accent1"/>
              </a:gs>
              <a:gs pos="100000">
                <a:schemeClr val="accent2"/>
              </a:gs>
            </a:gsLst>
            <a:lin ang="5400000" scaled="1"/>
          </a:gradFill>
          <a:ln w="19050">
            <a:solidFill>
              <a:schemeClr val="bg1"/>
            </a:solidFill>
            <a:round/>
            <a:headEnd/>
            <a:tailEnd/>
          </a:ln>
        </p:spPr>
        <p:txBody>
          <a:bodyPr wrap="none" anchor="ctr"/>
          <a:lstStyle/>
          <a:p>
            <a:endParaRPr lang="zh-CN" altLang="en-US">
              <a:ea typeface="华文细黑" pitchFamily="2" charset="-122"/>
            </a:endParaRPr>
          </a:p>
        </p:txBody>
      </p:sp>
      <p:sp>
        <p:nvSpPr>
          <p:cNvPr id="19460" name="矩形 8"/>
          <p:cNvSpPr>
            <a:spLocks noChangeArrowheads="1"/>
          </p:cNvSpPr>
          <p:nvPr/>
        </p:nvSpPr>
        <p:spPr bwMode="auto">
          <a:xfrm>
            <a:off x="179388" y="260350"/>
            <a:ext cx="6172200" cy="400050"/>
          </a:xfrm>
          <a:prstGeom prst="rect">
            <a:avLst/>
          </a:prstGeom>
          <a:noFill/>
          <a:ln w="9525">
            <a:noFill/>
            <a:miter lim="800000"/>
            <a:headEnd/>
            <a:tailEnd/>
          </a:ln>
        </p:spPr>
        <p:txBody>
          <a:bodyPr>
            <a:spAutoFit/>
          </a:bodyPr>
          <a:lstStyle/>
          <a:p>
            <a:endParaRPr lang="zh-CN" altLang="zh-CN" sz="2000">
              <a:solidFill>
                <a:srgbClr val="FFFF00"/>
              </a:solidFill>
              <a:latin typeface="Calibri" pitchFamily="34" charset="0"/>
            </a:endParaRPr>
          </a:p>
        </p:txBody>
      </p:sp>
      <p:sp>
        <p:nvSpPr>
          <p:cNvPr id="18" name="矩形 17"/>
          <p:cNvSpPr/>
          <p:nvPr/>
        </p:nvSpPr>
        <p:spPr>
          <a:xfrm>
            <a:off x="781050" y="1146175"/>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sp>
        <p:nvSpPr>
          <p:cNvPr id="19462" name="矩形 8"/>
          <p:cNvSpPr>
            <a:spLocks noChangeArrowheads="1"/>
          </p:cNvSpPr>
          <p:nvPr/>
        </p:nvSpPr>
        <p:spPr bwMode="auto">
          <a:xfrm>
            <a:off x="250825" y="260350"/>
            <a:ext cx="6172200" cy="400050"/>
          </a:xfrm>
          <a:prstGeom prst="rect">
            <a:avLst/>
          </a:prstGeom>
          <a:noFill/>
          <a:ln w="9525">
            <a:noFill/>
            <a:miter lim="800000"/>
            <a:headEnd/>
            <a:tailEnd/>
          </a:ln>
        </p:spPr>
        <p:txBody>
          <a:bodyPr>
            <a:spAutoFit/>
          </a:bodyPr>
          <a:lstStyle/>
          <a:p>
            <a:r>
              <a:rPr lang="zh-CN" altLang="zh-CN" sz="2000" b="1">
                <a:solidFill>
                  <a:srgbClr val="0000CC"/>
                </a:solidFill>
                <a:latin typeface="Calibri" pitchFamily="34" charset="0"/>
              </a:rPr>
              <a:t>一、高度重视，创新机制，扎实做好科技帮扶工作</a:t>
            </a:r>
          </a:p>
        </p:txBody>
      </p:sp>
      <p:pic>
        <p:nvPicPr>
          <p:cNvPr id="8" name="Picture 9" descr="http://news.nwsuaf.edu.cn/images/content/2016-11/20161108163505372214_1.jpg"/>
          <p:cNvPicPr>
            <a:picLocks noChangeAspect="1" noChangeArrowheads="1"/>
          </p:cNvPicPr>
          <p:nvPr/>
        </p:nvPicPr>
        <p:blipFill>
          <a:blip r:embed="rId3"/>
          <a:srcRect/>
          <a:stretch>
            <a:fillRect/>
          </a:stretch>
        </p:blipFill>
        <p:spPr bwMode="auto">
          <a:xfrm>
            <a:off x="1000125" y="2744788"/>
            <a:ext cx="3143250" cy="1660525"/>
          </a:xfrm>
          <a:prstGeom prst="rect">
            <a:avLst/>
          </a:prstGeom>
          <a:ln>
            <a:noFill/>
          </a:ln>
          <a:effectLst>
            <a:outerShdw blurRad="190500" algn="tl" rotWithShape="0">
              <a:srgbClr val="000000">
                <a:alpha val="70000"/>
              </a:srgbClr>
            </a:outerShdw>
          </a:effectLst>
        </p:spPr>
      </p:pic>
      <p:sp>
        <p:nvSpPr>
          <p:cNvPr id="19464" name="Rectangle 1"/>
          <p:cNvSpPr>
            <a:spLocks noChangeArrowheads="1"/>
          </p:cNvSpPr>
          <p:nvPr/>
        </p:nvSpPr>
        <p:spPr bwMode="auto">
          <a:xfrm>
            <a:off x="785813" y="1785938"/>
            <a:ext cx="7858125" cy="954087"/>
          </a:xfrm>
          <a:prstGeom prst="rect">
            <a:avLst/>
          </a:prstGeom>
          <a:noFill/>
          <a:ln w="9525">
            <a:noFill/>
            <a:miter lim="800000"/>
            <a:headEnd/>
            <a:tailEnd/>
          </a:ln>
        </p:spPr>
        <p:txBody>
          <a:bodyPr anchor="ctr">
            <a:spAutoFit/>
          </a:bodyPr>
          <a:lstStyle/>
          <a:p>
            <a:pPr indent="406400" eaLnBrk="0" hangingPunct="0"/>
            <a:r>
              <a:rPr lang="en-US" altLang="zh-CN" sz="2000">
                <a:solidFill>
                  <a:srgbClr val="006134"/>
                </a:solidFill>
                <a:latin typeface="黑体" pitchFamily="49" charset="-122"/>
                <a:ea typeface="黑体" pitchFamily="49" charset="-122"/>
              </a:rPr>
              <a:t> </a:t>
            </a:r>
            <a:r>
              <a:rPr lang="zh-CN" altLang="en-US">
                <a:solidFill>
                  <a:srgbClr val="006134"/>
                </a:solidFill>
                <a:latin typeface="黑体" pitchFamily="49" charset="-122"/>
                <a:ea typeface="黑体" pitchFamily="49" charset="-122"/>
              </a:rPr>
              <a:t>学校选派</a:t>
            </a:r>
            <a:r>
              <a:rPr lang="en-US" altLang="zh-CN">
                <a:solidFill>
                  <a:srgbClr val="006134"/>
                </a:solidFill>
                <a:latin typeface="黑体" pitchFamily="49" charset="-122"/>
                <a:ea typeface="黑体" pitchFamily="49" charset="-122"/>
              </a:rPr>
              <a:t>200</a:t>
            </a:r>
            <a:r>
              <a:rPr lang="zh-CN" altLang="en-US">
                <a:solidFill>
                  <a:srgbClr val="006134"/>
                </a:solidFill>
                <a:latin typeface="黑体" pitchFamily="49" charset="-122"/>
                <a:ea typeface="黑体" pitchFamily="49" charset="-122"/>
              </a:rPr>
              <a:t>余名科教人员担任“三区人才”、“科技特派员”，在省内国定贫困县、秦巴山区、六盘山区等扶贫片区等布局建设示范推广基地，实现了省内</a:t>
            </a:r>
            <a:r>
              <a:rPr lang="en-US" altLang="zh-CN">
                <a:solidFill>
                  <a:srgbClr val="006134"/>
                </a:solidFill>
                <a:latin typeface="黑体" pitchFamily="49" charset="-122"/>
                <a:ea typeface="黑体" pitchFamily="49" charset="-122"/>
              </a:rPr>
              <a:t>56</a:t>
            </a:r>
            <a:r>
              <a:rPr lang="zh-CN" altLang="en-US">
                <a:solidFill>
                  <a:srgbClr val="006134"/>
                </a:solidFill>
                <a:latin typeface="黑体" pitchFamily="49" charset="-122"/>
                <a:ea typeface="黑体" pitchFamily="49" charset="-122"/>
              </a:rPr>
              <a:t>个国定贫困县区农业科技服务的全覆盖。</a:t>
            </a:r>
          </a:p>
        </p:txBody>
      </p:sp>
      <p:pic>
        <p:nvPicPr>
          <p:cNvPr id="19465" name="图片 8" descr="psb (1)_副本.jpg"/>
          <p:cNvPicPr>
            <a:picLocks noChangeAspect="1"/>
          </p:cNvPicPr>
          <p:nvPr/>
        </p:nvPicPr>
        <p:blipFill>
          <a:blip r:embed="rId4"/>
          <a:srcRect/>
          <a:stretch>
            <a:fillRect/>
          </a:stretch>
        </p:blipFill>
        <p:spPr bwMode="auto">
          <a:xfrm>
            <a:off x="4857750" y="2735263"/>
            <a:ext cx="2952750" cy="1693862"/>
          </a:xfrm>
          <a:prstGeom prst="rect">
            <a:avLst/>
          </a:prstGeom>
          <a:noFill/>
          <a:ln w="9525">
            <a:noFill/>
            <a:miter lim="800000"/>
            <a:headEnd/>
            <a:tailEnd/>
          </a:ln>
        </p:spPr>
      </p:pic>
      <p:sp>
        <p:nvSpPr>
          <p:cNvPr id="19466" name="TextBox 10"/>
          <p:cNvSpPr txBox="1">
            <a:spLocks noChangeArrowheads="1"/>
          </p:cNvSpPr>
          <p:nvPr/>
        </p:nvSpPr>
        <p:spPr bwMode="auto">
          <a:xfrm>
            <a:off x="1428750" y="4429125"/>
            <a:ext cx="2262188" cy="276225"/>
          </a:xfrm>
          <a:prstGeom prst="rect">
            <a:avLst/>
          </a:prstGeom>
          <a:noFill/>
          <a:ln w="9525">
            <a:noFill/>
            <a:miter lim="800000"/>
            <a:headEnd/>
            <a:tailEnd/>
          </a:ln>
        </p:spPr>
        <p:txBody>
          <a:bodyPr>
            <a:spAutoFit/>
          </a:bodyPr>
          <a:lstStyle/>
          <a:p>
            <a:pPr eaLnBrk="0" hangingPunct="0"/>
            <a:r>
              <a:rPr lang="zh-CN" altLang="en-US" sz="1200">
                <a:latin typeface="黑体" pitchFamily="49" charset="-122"/>
                <a:ea typeface="黑体" pitchFamily="49" charset="-122"/>
              </a:rPr>
              <a:t>担任国定贫困县产业帮扶专家</a:t>
            </a:r>
          </a:p>
        </p:txBody>
      </p:sp>
      <p:sp>
        <p:nvSpPr>
          <p:cNvPr id="19467" name="TextBox 11"/>
          <p:cNvSpPr txBox="1">
            <a:spLocks noChangeArrowheads="1"/>
          </p:cNvSpPr>
          <p:nvPr/>
        </p:nvSpPr>
        <p:spPr bwMode="auto">
          <a:xfrm>
            <a:off x="5286375" y="4429125"/>
            <a:ext cx="2214563" cy="276225"/>
          </a:xfrm>
          <a:prstGeom prst="rect">
            <a:avLst/>
          </a:prstGeom>
          <a:noFill/>
          <a:ln w="9525">
            <a:noFill/>
            <a:miter lim="800000"/>
            <a:headEnd/>
            <a:tailEnd/>
          </a:ln>
        </p:spPr>
        <p:txBody>
          <a:bodyPr>
            <a:spAutoFit/>
          </a:bodyPr>
          <a:lstStyle/>
          <a:p>
            <a:pPr eaLnBrk="0" hangingPunct="0"/>
            <a:r>
              <a:rPr lang="zh-CN" altLang="en-US" sz="1200">
                <a:latin typeface="黑体" pitchFamily="49" charset="-122"/>
                <a:ea typeface="黑体" pitchFamily="49" charset="-122"/>
              </a:rPr>
              <a:t>  为贫困县作科技培训</a:t>
            </a:r>
          </a:p>
        </p:txBody>
      </p:sp>
      <p:sp>
        <p:nvSpPr>
          <p:cNvPr id="19468" name="TextBox 12"/>
          <p:cNvSpPr txBox="1">
            <a:spLocks noChangeArrowheads="1"/>
          </p:cNvSpPr>
          <p:nvPr/>
        </p:nvSpPr>
        <p:spPr bwMode="auto">
          <a:xfrm>
            <a:off x="1571625" y="6500813"/>
            <a:ext cx="2032000" cy="276225"/>
          </a:xfrm>
          <a:prstGeom prst="rect">
            <a:avLst/>
          </a:prstGeom>
          <a:noFill/>
          <a:ln w="9525">
            <a:noFill/>
            <a:miter lim="800000"/>
            <a:headEnd/>
            <a:tailEnd/>
          </a:ln>
        </p:spPr>
        <p:txBody>
          <a:bodyPr>
            <a:spAutoFit/>
          </a:bodyPr>
          <a:lstStyle/>
          <a:p>
            <a:pPr algn="ctr" eaLnBrk="0" hangingPunct="0"/>
            <a:r>
              <a:rPr lang="zh-CN" altLang="en-US" sz="1200">
                <a:latin typeface="黑体" pitchFamily="49" charset="-122"/>
                <a:ea typeface="黑体" pitchFamily="49" charset="-122"/>
              </a:rPr>
              <a:t>向贫困户赠送扶贫羊</a:t>
            </a:r>
          </a:p>
        </p:txBody>
      </p:sp>
      <p:sp>
        <p:nvSpPr>
          <p:cNvPr id="19469" name="TextBox 13"/>
          <p:cNvSpPr txBox="1">
            <a:spLocks noChangeArrowheads="1"/>
          </p:cNvSpPr>
          <p:nvPr/>
        </p:nvSpPr>
        <p:spPr bwMode="auto">
          <a:xfrm>
            <a:off x="5715000" y="6500813"/>
            <a:ext cx="1724025" cy="276225"/>
          </a:xfrm>
          <a:prstGeom prst="rect">
            <a:avLst/>
          </a:prstGeom>
          <a:noFill/>
          <a:ln w="9525">
            <a:noFill/>
            <a:miter lim="800000"/>
            <a:headEnd/>
            <a:tailEnd/>
          </a:ln>
        </p:spPr>
        <p:txBody>
          <a:bodyPr>
            <a:spAutoFit/>
          </a:bodyPr>
          <a:lstStyle/>
          <a:p>
            <a:pPr eaLnBrk="0" hangingPunct="0"/>
            <a:r>
              <a:rPr lang="zh-CN" altLang="en-US" sz="1200">
                <a:latin typeface="黑体" pitchFamily="49" charset="-122"/>
                <a:ea typeface="黑体" pitchFamily="49" charset="-122"/>
              </a:rPr>
              <a:t>专家慰问贫困户</a:t>
            </a:r>
          </a:p>
        </p:txBody>
      </p:sp>
      <p:pic>
        <p:nvPicPr>
          <p:cNvPr id="19470" name="图片 13" descr="mmexport1484661656316.jpg"/>
          <p:cNvPicPr>
            <a:picLocks noChangeAspect="1"/>
          </p:cNvPicPr>
          <p:nvPr/>
        </p:nvPicPr>
        <p:blipFill>
          <a:blip r:embed="rId5"/>
          <a:srcRect/>
          <a:stretch>
            <a:fillRect/>
          </a:stretch>
        </p:blipFill>
        <p:spPr bwMode="auto">
          <a:xfrm>
            <a:off x="4837113" y="4714875"/>
            <a:ext cx="2973387" cy="1809750"/>
          </a:xfrm>
          <a:prstGeom prst="rect">
            <a:avLst/>
          </a:prstGeom>
          <a:noFill/>
          <a:ln w="9525">
            <a:noFill/>
            <a:miter lim="800000"/>
            <a:headEnd/>
            <a:tailEnd/>
          </a:ln>
        </p:spPr>
      </p:pic>
      <p:pic>
        <p:nvPicPr>
          <p:cNvPr id="19471" name="图片 13" descr="20170609101706988009.jpg"/>
          <p:cNvPicPr>
            <a:picLocks noChangeAspect="1"/>
          </p:cNvPicPr>
          <p:nvPr/>
        </p:nvPicPr>
        <p:blipFill>
          <a:blip r:embed="rId6"/>
          <a:srcRect/>
          <a:stretch>
            <a:fillRect/>
          </a:stretch>
        </p:blipFill>
        <p:spPr bwMode="auto">
          <a:xfrm>
            <a:off x="952500" y="4714875"/>
            <a:ext cx="3190875" cy="1744663"/>
          </a:xfrm>
          <a:prstGeom prst="rect">
            <a:avLst/>
          </a:prstGeom>
          <a:noFill/>
          <a:ln w="9525">
            <a:noFill/>
            <a:miter lim="800000"/>
            <a:headEnd/>
            <a:tailEnd/>
          </a:ln>
        </p:spPr>
      </p:pic>
      <p:sp>
        <p:nvSpPr>
          <p:cNvPr id="19472" name="Rectangle 4"/>
          <p:cNvSpPr>
            <a:spLocks noChangeArrowheads="1"/>
          </p:cNvSpPr>
          <p:nvPr/>
        </p:nvSpPr>
        <p:spPr bwMode="auto">
          <a:xfrm>
            <a:off x="1071563" y="1214438"/>
            <a:ext cx="5746750" cy="407987"/>
          </a:xfrm>
          <a:prstGeom prst="rect">
            <a:avLst/>
          </a:prstGeom>
          <a:noFill/>
          <a:ln w="9525">
            <a:noFill/>
            <a:miter lim="800000"/>
            <a:headEnd/>
            <a:tailEnd/>
          </a:ln>
        </p:spPr>
        <p:txBody>
          <a:bodyPr anchor="ctr"/>
          <a:lstStyle/>
          <a:p>
            <a:pPr eaLnBrk="0" hangingPunct="0"/>
            <a:r>
              <a:rPr lang="zh-CN" altLang="zh-CN">
                <a:solidFill>
                  <a:srgbClr val="C00000"/>
                </a:solidFill>
                <a:latin typeface="黑体" pitchFamily="49" charset="-122"/>
                <a:ea typeface="黑体" pitchFamily="49" charset="-122"/>
              </a:rPr>
              <a:t>专家常驻农村，为贫困户发展产业提供精准的科技帮扶</a:t>
            </a:r>
            <a:endParaRPr lang="zh-CN" altLang="en-US">
              <a:solidFill>
                <a:srgbClr val="C00000"/>
              </a:solidFill>
              <a:latin typeface="黑体" pitchFamily="49" charset="-122"/>
              <a:ea typeface="黑体" pitchFamily="49" charset="-122"/>
            </a:endParaRPr>
          </a:p>
        </p:txBody>
      </p:sp>
      <p:sp>
        <p:nvSpPr>
          <p:cNvPr id="19473" name="WordArt 17"/>
          <p:cNvSpPr>
            <a:spLocks noChangeArrowheads="1" noChangeShapeType="1" noTextEdit="1"/>
          </p:cNvSpPr>
          <p:nvPr/>
        </p:nvSpPr>
        <p:spPr bwMode="auto">
          <a:xfrm>
            <a:off x="576263" y="1309688"/>
            <a:ext cx="242887" cy="203200"/>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solidFill>
                  <a:schemeClr val="bg1"/>
                </a:solidFill>
                <a:latin typeface="仿宋"/>
                <a:ea typeface="仿宋"/>
              </a:rPr>
              <a:t>2</a:t>
            </a:r>
            <a:endParaRPr lang="zh-CN" altLang="en-US" sz="2400" kern="10">
              <a:ln w="9525">
                <a:solidFill>
                  <a:schemeClr val="bg1"/>
                </a:solidFill>
                <a:round/>
                <a:headEnd/>
                <a:tailEnd/>
              </a:ln>
              <a:solidFill>
                <a:schemeClr val="bg1"/>
              </a:solidFill>
              <a:latin typeface="仿宋"/>
              <a:ea typeface="仿宋"/>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
        <p:nvSpPr>
          <p:cNvPr id="281" name="矩形 280"/>
          <p:cNvSpPr/>
          <p:nvPr/>
        </p:nvSpPr>
        <p:spPr>
          <a:xfrm>
            <a:off x="781050" y="1146175"/>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grpSp>
        <p:nvGrpSpPr>
          <p:cNvPr id="20484" name="组合 24"/>
          <p:cNvGrpSpPr>
            <a:grpSpLocks/>
          </p:cNvGrpSpPr>
          <p:nvPr/>
        </p:nvGrpSpPr>
        <p:grpSpPr bwMode="auto">
          <a:xfrm>
            <a:off x="684213" y="1196975"/>
            <a:ext cx="6551612" cy="647700"/>
            <a:chOff x="251520" y="1024067"/>
            <a:chExt cx="8569631" cy="903952"/>
          </a:xfrm>
        </p:grpSpPr>
        <p:sp>
          <p:nvSpPr>
            <p:cNvPr id="20510" name="AutoShape 3"/>
            <p:cNvSpPr>
              <a:spLocks noChangeArrowheads="1"/>
            </p:cNvSpPr>
            <p:nvPr/>
          </p:nvSpPr>
          <p:spPr bwMode="auto">
            <a:xfrm>
              <a:off x="770634" y="1197768"/>
              <a:ext cx="8050517" cy="666750"/>
            </a:xfrm>
            <a:prstGeom prst="roundRect">
              <a:avLst>
                <a:gd name="adj" fmla="val 16667"/>
              </a:avLst>
            </a:prstGeom>
            <a:gradFill rotWithShape="1">
              <a:gsLst>
                <a:gs pos="0">
                  <a:schemeClr val="bg1"/>
                </a:gs>
                <a:gs pos="100000">
                  <a:schemeClr val="bg2"/>
                </a:gs>
              </a:gsLst>
              <a:lin ang="2700000" scaled="1"/>
            </a:gradFill>
            <a:ln w="9525">
              <a:solidFill>
                <a:schemeClr val="bg2"/>
              </a:solidFill>
              <a:round/>
              <a:headEnd/>
              <a:tailEnd/>
            </a:ln>
          </p:spPr>
          <p:txBody>
            <a:bodyPr wrap="none" anchor="ctr"/>
            <a:lstStyle/>
            <a:p>
              <a:endParaRPr lang="zh-CN" altLang="en-US">
                <a:ea typeface="华文细黑" pitchFamily="2" charset="-122"/>
              </a:endParaRPr>
            </a:p>
          </p:txBody>
        </p:sp>
        <p:sp>
          <p:nvSpPr>
            <p:cNvPr id="20511" name="Rectangle 4"/>
            <p:cNvSpPr>
              <a:spLocks noChangeArrowheads="1"/>
            </p:cNvSpPr>
            <p:nvPr/>
          </p:nvSpPr>
          <p:spPr bwMode="auto">
            <a:xfrm>
              <a:off x="1163080" y="1225603"/>
              <a:ext cx="7516036" cy="569913"/>
            </a:xfrm>
            <a:prstGeom prst="rect">
              <a:avLst/>
            </a:prstGeom>
            <a:noFill/>
            <a:ln w="9525">
              <a:noFill/>
              <a:miter lim="800000"/>
              <a:headEnd/>
              <a:tailEnd/>
            </a:ln>
          </p:spPr>
          <p:txBody>
            <a:bodyPr anchor="ctr"/>
            <a:lstStyle/>
            <a:p>
              <a:pPr eaLnBrk="0" hangingPunct="0"/>
              <a:r>
                <a:rPr lang="zh-CN" altLang="zh-CN">
                  <a:solidFill>
                    <a:srgbClr val="C00000"/>
                  </a:solidFill>
                  <a:latin typeface="黑体" pitchFamily="49" charset="-122"/>
                  <a:ea typeface="黑体" pitchFamily="49" charset="-122"/>
                </a:rPr>
                <a:t>专家常驻农村，为贫困户发展产业提供精准的科技帮扶</a:t>
              </a:r>
              <a:endParaRPr lang="zh-CN" altLang="en-US">
                <a:solidFill>
                  <a:srgbClr val="C00000"/>
                </a:solidFill>
                <a:latin typeface="黑体" pitchFamily="49" charset="-122"/>
                <a:ea typeface="黑体" pitchFamily="49" charset="-122"/>
              </a:endParaRPr>
            </a:p>
          </p:txBody>
        </p:sp>
        <p:grpSp>
          <p:nvGrpSpPr>
            <p:cNvPr id="20512" name="Group 11"/>
            <p:cNvGrpSpPr>
              <a:grpSpLocks/>
            </p:cNvGrpSpPr>
            <p:nvPr/>
          </p:nvGrpSpPr>
          <p:grpSpPr bwMode="auto">
            <a:xfrm>
              <a:off x="251520" y="1024067"/>
              <a:ext cx="825500" cy="903952"/>
              <a:chOff x="0" y="-47"/>
              <a:chExt cx="384" cy="422"/>
            </a:xfrm>
          </p:grpSpPr>
          <p:grpSp>
            <p:nvGrpSpPr>
              <p:cNvPr id="20513" name="Group 12"/>
              <p:cNvGrpSpPr>
                <a:grpSpLocks/>
              </p:cNvGrpSpPr>
              <p:nvPr/>
            </p:nvGrpSpPr>
            <p:grpSpPr bwMode="auto">
              <a:xfrm>
                <a:off x="0" y="-47"/>
                <a:ext cx="384" cy="422"/>
                <a:chOff x="0" y="-127"/>
                <a:chExt cx="1042" cy="1146"/>
              </a:xfrm>
            </p:grpSpPr>
            <p:grpSp>
              <p:nvGrpSpPr>
                <p:cNvPr id="20515" name="Group 13"/>
                <p:cNvGrpSpPr>
                  <a:grpSpLocks/>
                </p:cNvGrpSpPr>
                <p:nvPr/>
              </p:nvGrpSpPr>
              <p:grpSpPr bwMode="auto">
                <a:xfrm>
                  <a:off x="0" y="-127"/>
                  <a:ext cx="1042" cy="1146"/>
                  <a:chOff x="0" y="-127"/>
                  <a:chExt cx="1042" cy="1146"/>
                </a:xfrm>
              </p:grpSpPr>
              <p:pic>
                <p:nvPicPr>
                  <p:cNvPr id="20517" name="Picture 14" descr="circuler_1"/>
                  <p:cNvPicPr>
                    <a:picLocks noChangeAspect="1"/>
                  </p:cNvPicPr>
                  <p:nvPr/>
                </p:nvPicPr>
                <p:blipFill>
                  <a:blip r:embed="rId3"/>
                  <a:srcRect/>
                  <a:stretch>
                    <a:fillRect/>
                  </a:stretch>
                </p:blipFill>
                <p:spPr bwMode="auto">
                  <a:xfrm>
                    <a:off x="0" y="0"/>
                    <a:ext cx="1042" cy="1016"/>
                  </a:xfrm>
                  <a:prstGeom prst="rect">
                    <a:avLst/>
                  </a:prstGeom>
                  <a:noFill/>
                  <a:ln w="9525">
                    <a:noFill/>
                    <a:miter lim="800000"/>
                    <a:headEnd/>
                    <a:tailEnd/>
                  </a:ln>
                </p:spPr>
              </p:pic>
              <p:sp>
                <p:nvSpPr>
                  <p:cNvPr id="20518" name="Oval 15"/>
                  <p:cNvSpPr>
                    <a:spLocks noChangeArrowheads="1"/>
                  </p:cNvSpPr>
                  <p:nvPr/>
                </p:nvSpPr>
                <p:spPr bwMode="auto">
                  <a:xfrm>
                    <a:off x="0" y="-127"/>
                    <a:ext cx="1041" cy="1146"/>
                  </a:xfrm>
                  <a:prstGeom prst="ellipse">
                    <a:avLst/>
                  </a:prstGeom>
                  <a:gradFill rotWithShape="1">
                    <a:gsLst>
                      <a:gs pos="0">
                        <a:schemeClr val="accent1"/>
                      </a:gs>
                      <a:gs pos="100000">
                        <a:schemeClr val="accent2"/>
                      </a:gs>
                    </a:gsLst>
                    <a:lin ang="5400000" scaled="1"/>
                  </a:gradFill>
                  <a:ln w="19050">
                    <a:solidFill>
                      <a:schemeClr val="bg1"/>
                    </a:solidFill>
                    <a:round/>
                    <a:headEnd/>
                    <a:tailEnd/>
                  </a:ln>
                </p:spPr>
                <p:txBody>
                  <a:bodyPr wrap="none" anchor="ctr"/>
                  <a:lstStyle/>
                  <a:p>
                    <a:endParaRPr lang="zh-CN" altLang="en-US">
                      <a:ea typeface="华文细黑" pitchFamily="2" charset="-122"/>
                    </a:endParaRPr>
                  </a:p>
                </p:txBody>
              </p:sp>
            </p:grpSp>
            <p:pic>
              <p:nvPicPr>
                <p:cNvPr id="20516" name="Picture 16" descr="Picture2"/>
                <p:cNvPicPr>
                  <a:picLocks noChangeAspect="1"/>
                </p:cNvPicPr>
                <p:nvPr/>
              </p:nvPicPr>
              <p:blipFill>
                <a:blip r:embed="rId4"/>
                <a:srcRect/>
                <a:stretch>
                  <a:fillRect/>
                </a:stretch>
              </p:blipFill>
              <p:spPr bwMode="auto">
                <a:xfrm>
                  <a:off x="104" y="-127"/>
                  <a:ext cx="823" cy="497"/>
                </a:xfrm>
                <a:prstGeom prst="rect">
                  <a:avLst/>
                </a:prstGeom>
                <a:noFill/>
                <a:ln w="9525">
                  <a:noFill/>
                  <a:miter lim="800000"/>
                  <a:headEnd/>
                  <a:tailEnd/>
                </a:ln>
              </p:spPr>
            </p:pic>
          </p:grpSp>
          <p:sp>
            <p:nvSpPr>
              <p:cNvPr id="20514" name="WordArt 17"/>
              <p:cNvSpPr>
                <a:spLocks noChangeArrowheads="1" noChangeShapeType="1" noTextEdit="1"/>
              </p:cNvSpPr>
              <p:nvPr/>
            </p:nvSpPr>
            <p:spPr bwMode="auto">
              <a:xfrm>
                <a:off x="123" y="109"/>
                <a:ext cx="147" cy="133"/>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solidFill>
                      <a:schemeClr val="bg1"/>
                    </a:solidFill>
                    <a:latin typeface="仿宋"/>
                    <a:ea typeface="仿宋"/>
                  </a:rPr>
                  <a:t>2</a:t>
                </a:r>
                <a:endParaRPr lang="zh-CN" altLang="en-US" sz="2400" kern="10">
                  <a:ln w="9525">
                    <a:solidFill>
                      <a:schemeClr val="bg1"/>
                    </a:solidFill>
                    <a:round/>
                    <a:headEnd/>
                    <a:tailEnd/>
                  </a:ln>
                  <a:solidFill>
                    <a:schemeClr val="bg1"/>
                  </a:solidFill>
                  <a:latin typeface="仿宋"/>
                  <a:ea typeface="仿宋"/>
                </a:endParaRPr>
              </a:p>
            </p:txBody>
          </p:sp>
        </p:grpSp>
      </p:grpSp>
      <p:sp>
        <p:nvSpPr>
          <p:cNvPr id="20485" name="Rectangle 1"/>
          <p:cNvSpPr>
            <a:spLocks noChangeArrowheads="1"/>
          </p:cNvSpPr>
          <p:nvPr/>
        </p:nvSpPr>
        <p:spPr bwMode="auto">
          <a:xfrm>
            <a:off x="642938" y="2143125"/>
            <a:ext cx="4500562" cy="2016125"/>
          </a:xfrm>
          <a:prstGeom prst="rect">
            <a:avLst/>
          </a:prstGeom>
          <a:noFill/>
          <a:ln w="9525">
            <a:noFill/>
            <a:miter lim="800000"/>
            <a:headEnd/>
            <a:tailEnd/>
          </a:ln>
        </p:spPr>
        <p:txBody>
          <a:bodyPr anchor="ctr">
            <a:spAutoFit/>
          </a:bodyPr>
          <a:lstStyle/>
          <a:p>
            <a:pPr indent="406400" algn="just" eaLnBrk="0" hangingPunct="0">
              <a:lnSpc>
                <a:spcPts val="2500"/>
              </a:lnSpc>
            </a:pPr>
            <a:r>
              <a:rPr lang="zh-CN" altLang="en-US">
                <a:solidFill>
                  <a:srgbClr val="006134"/>
                </a:solidFill>
                <a:latin typeface="黑体" pitchFamily="49" charset="-122"/>
                <a:ea typeface="黑体" pitchFamily="49" charset="-122"/>
              </a:rPr>
              <a:t>在国家级贫困县渭南市白水县，学校果树、植保、土肥等学科</a:t>
            </a:r>
            <a:r>
              <a:rPr lang="en-US" altLang="zh-CN">
                <a:solidFill>
                  <a:srgbClr val="006134"/>
                </a:solidFill>
                <a:latin typeface="黑体" pitchFamily="49" charset="-122"/>
                <a:ea typeface="黑体" pitchFamily="49" charset="-122"/>
              </a:rPr>
              <a:t>20</a:t>
            </a:r>
            <a:r>
              <a:rPr lang="zh-CN" altLang="en-US">
                <a:solidFill>
                  <a:srgbClr val="006134"/>
                </a:solidFill>
                <a:latin typeface="黑体" pitchFamily="49" charset="-122"/>
                <a:ea typeface="黑体" pitchFamily="49" charset="-122"/>
              </a:rPr>
              <a:t>多位专家团队以示范园建设为突破口，重点示范推广间伐、改形、病虫防治、肥水调控等</a:t>
            </a:r>
            <a:r>
              <a:rPr lang="en-US" altLang="zh-CN">
                <a:solidFill>
                  <a:srgbClr val="006134"/>
                </a:solidFill>
                <a:latin typeface="黑体" pitchFamily="49" charset="-122"/>
                <a:ea typeface="黑体" pitchFamily="49" charset="-122"/>
              </a:rPr>
              <a:t>8</a:t>
            </a:r>
            <a:r>
              <a:rPr lang="zh-CN" altLang="en-US">
                <a:solidFill>
                  <a:srgbClr val="006134"/>
                </a:solidFill>
                <a:latin typeface="黑体" pitchFamily="49" charset="-122"/>
                <a:ea typeface="黑体" pitchFamily="49" charset="-122"/>
              </a:rPr>
              <a:t>项关键技术措施，为该县依靠苹果脱贫提供了强有力的智力支撑。</a:t>
            </a:r>
          </a:p>
        </p:txBody>
      </p:sp>
      <p:pic>
        <p:nvPicPr>
          <p:cNvPr id="20486" name="图片 44" descr="7.jpg"/>
          <p:cNvPicPr>
            <a:picLocks noChangeAspect="1"/>
          </p:cNvPicPr>
          <p:nvPr/>
        </p:nvPicPr>
        <p:blipFill>
          <a:blip r:embed="rId5"/>
          <a:srcRect/>
          <a:stretch>
            <a:fillRect/>
          </a:stretch>
        </p:blipFill>
        <p:spPr bwMode="auto">
          <a:xfrm>
            <a:off x="5429250" y="1857375"/>
            <a:ext cx="3714750" cy="5000625"/>
          </a:xfrm>
          <a:prstGeom prst="rect">
            <a:avLst/>
          </a:prstGeom>
          <a:noFill/>
          <a:ln w="9525">
            <a:noFill/>
            <a:miter lim="800000"/>
            <a:headEnd/>
            <a:tailEnd/>
          </a:ln>
        </p:spPr>
      </p:pic>
      <p:grpSp>
        <p:nvGrpSpPr>
          <p:cNvPr id="20487" name="Group 40"/>
          <p:cNvGrpSpPr>
            <a:grpSpLocks/>
          </p:cNvGrpSpPr>
          <p:nvPr/>
        </p:nvGrpSpPr>
        <p:grpSpPr bwMode="auto">
          <a:xfrm>
            <a:off x="214313" y="4286250"/>
            <a:ext cx="5000625" cy="2286000"/>
            <a:chOff x="703" y="2160"/>
            <a:chExt cx="4218" cy="1543"/>
          </a:xfrm>
        </p:grpSpPr>
        <p:sp>
          <p:nvSpPr>
            <p:cNvPr id="47" name="Oval 14"/>
            <p:cNvSpPr>
              <a:spLocks noChangeArrowheads="1"/>
            </p:cNvSpPr>
            <p:nvPr/>
          </p:nvSpPr>
          <p:spPr bwMode="auto">
            <a:xfrm>
              <a:off x="2082" y="2717"/>
              <a:ext cx="1592" cy="527"/>
            </a:xfrm>
            <a:prstGeom prst="ellipse">
              <a:avLst/>
            </a:prstGeom>
            <a:solidFill>
              <a:srgbClr val="006600"/>
            </a:solidFill>
            <a:ln w="9525">
              <a:solidFill>
                <a:srgbClr val="FFFF00"/>
              </a:solidFill>
              <a:round/>
            </a:ln>
            <a:effectLst>
              <a:outerShdw dist="35921" dir="2700000" algn="ctr" rotWithShape="0">
                <a:schemeClr val="tx1"/>
              </a:outerShdw>
            </a:effectLst>
          </p:spPr>
          <p:txBody>
            <a:bodyPr wrap="none" lIns="91422" tIns="45711" rIns="91422" bIns="45711" anchor="ctr"/>
            <a:lstStyle/>
            <a:p>
              <a:pPr algn="ctr" eaLnBrk="0" hangingPunct="0">
                <a:defRPr/>
              </a:pPr>
              <a:r>
                <a:rPr lang="zh-CN" altLang="en-US" sz="2800" b="1" dirty="0">
                  <a:latin typeface="Arial" charset="0"/>
                  <a:ea typeface="黑体" pitchFamily="2" charset="-122"/>
                  <a:sym typeface="Arial" charset="0"/>
                </a:rPr>
                <a:t>苹果产业</a:t>
              </a:r>
            </a:p>
          </p:txBody>
        </p:sp>
        <p:grpSp>
          <p:nvGrpSpPr>
            <p:cNvPr id="20489" name="Group 15"/>
            <p:cNvGrpSpPr>
              <a:grpSpLocks/>
            </p:cNvGrpSpPr>
            <p:nvPr/>
          </p:nvGrpSpPr>
          <p:grpSpPr bwMode="auto">
            <a:xfrm>
              <a:off x="1323" y="3403"/>
              <a:ext cx="3311" cy="300"/>
              <a:chOff x="0" y="0"/>
              <a:chExt cx="3630" cy="383"/>
            </a:xfrm>
          </p:grpSpPr>
          <p:sp>
            <p:nvSpPr>
              <p:cNvPr id="66" name="AutoShape 16"/>
              <p:cNvSpPr>
                <a:spLocks noChangeArrowheads="1"/>
              </p:cNvSpPr>
              <p:nvPr/>
            </p:nvSpPr>
            <p:spPr bwMode="auto">
              <a:xfrm>
                <a:off x="0" y="45"/>
                <a:ext cx="944" cy="338"/>
              </a:xfrm>
              <a:prstGeom prst="flowChartPreparation">
                <a:avLst/>
              </a:prstGeom>
              <a:solidFill>
                <a:schemeClr val="folHlink"/>
              </a:solidFill>
              <a:ln w="9525">
                <a:solidFill>
                  <a:srgbClr val="FFFF66"/>
                </a:solidFill>
                <a:miter lim="800000"/>
              </a:ln>
              <a:effectLst>
                <a:outerShdw dist="35921" dir="2700000" algn="ctr" rotWithShape="0">
                  <a:schemeClr val="tx1"/>
                </a:outerShdw>
              </a:effectLst>
            </p:spPr>
            <p:txBody>
              <a:bodyPr wrap="none" lIns="91422" tIns="45711" rIns="91422" bIns="45711" anchor="ctr"/>
              <a:lstStyle/>
              <a:p>
                <a:pPr algn="ctr" eaLnBrk="0" hangingPunct="0">
                  <a:defRPr/>
                </a:pPr>
                <a:r>
                  <a:rPr lang="zh-CN" altLang="en-US" sz="2000" b="1">
                    <a:latin typeface="Arial" charset="0"/>
                    <a:ea typeface="黑体" pitchFamily="2" charset="-122"/>
                    <a:sym typeface="Arial" charset="0"/>
                  </a:rPr>
                  <a:t>土地</a:t>
                </a:r>
              </a:p>
            </p:txBody>
          </p:sp>
          <p:sp>
            <p:nvSpPr>
              <p:cNvPr id="67" name="AutoShape 17"/>
              <p:cNvSpPr>
                <a:spLocks noChangeArrowheads="1"/>
              </p:cNvSpPr>
              <p:nvPr/>
            </p:nvSpPr>
            <p:spPr bwMode="auto">
              <a:xfrm>
                <a:off x="2688" y="45"/>
                <a:ext cx="944" cy="338"/>
              </a:xfrm>
              <a:prstGeom prst="flowChartPreparation">
                <a:avLst/>
              </a:prstGeom>
              <a:solidFill>
                <a:srgbClr val="FFA86D"/>
              </a:solidFill>
              <a:ln w="9525">
                <a:solidFill>
                  <a:srgbClr val="FFFF66"/>
                </a:solidFill>
                <a:miter lim="800000"/>
              </a:ln>
              <a:effectLst>
                <a:outerShdw dist="35921" dir="2700000" algn="ctr" rotWithShape="0">
                  <a:schemeClr val="tx1"/>
                </a:outerShdw>
              </a:effectLst>
            </p:spPr>
            <p:txBody>
              <a:bodyPr wrap="none" lIns="91422" tIns="45711" rIns="91422" bIns="45711" anchor="ctr"/>
              <a:lstStyle/>
              <a:p>
                <a:pPr algn="ctr" eaLnBrk="0" hangingPunct="0">
                  <a:defRPr/>
                </a:pPr>
                <a:r>
                  <a:rPr lang="zh-CN" altLang="en-US" sz="2000" b="1">
                    <a:latin typeface="Arial" charset="0"/>
                    <a:ea typeface="黑体" pitchFamily="2" charset="-122"/>
                    <a:sym typeface="Arial" charset="0"/>
                  </a:rPr>
                  <a:t>餐桌</a:t>
                </a:r>
              </a:p>
            </p:txBody>
          </p:sp>
          <p:sp>
            <p:nvSpPr>
              <p:cNvPr id="68" name="AutoShape 18"/>
              <p:cNvSpPr>
                <a:spLocks noChangeArrowheads="1"/>
              </p:cNvSpPr>
              <p:nvPr/>
            </p:nvSpPr>
            <p:spPr bwMode="auto">
              <a:xfrm>
                <a:off x="1180" y="0"/>
                <a:ext cx="1188" cy="383"/>
              </a:xfrm>
              <a:custGeom>
                <a:avLst/>
                <a:gdLst/>
                <a:ahLst/>
                <a:cxnLst>
                  <a:cxn ang="0">
                    <a:pos x="16200" y="0"/>
                  </a:cxn>
                  <a:cxn ang="0">
                    <a:pos x="16200" y="5400"/>
                  </a:cxn>
                  <a:cxn ang="0">
                    <a:pos x="3375" y="5400"/>
                  </a:cxn>
                  <a:cxn ang="0">
                    <a:pos x="3375" y="16200"/>
                  </a:cxn>
                  <a:cxn ang="0">
                    <a:pos x="16200" y="16200"/>
                  </a:cxn>
                  <a:cxn ang="0">
                    <a:pos x="16200" y="21600"/>
                  </a:cxn>
                  <a:cxn ang="0">
                    <a:pos x="21600" y="10800"/>
                  </a:cxn>
                  <a:cxn ang="0">
                    <a:pos x="1350" y="5400"/>
                  </a:cxn>
                  <a:cxn ang="0">
                    <a:pos x="1350" y="16200"/>
                  </a:cxn>
                  <a:cxn ang="0">
                    <a:pos x="2700" y="16200"/>
                  </a:cxn>
                  <a:cxn ang="0">
                    <a:pos x="2700" y="5400"/>
                  </a:cxn>
                  <a:cxn ang="0">
                    <a:pos x="0" y="5400"/>
                  </a:cxn>
                  <a:cxn ang="0">
                    <a:pos x="0" y="16200"/>
                  </a:cxn>
                  <a:cxn ang="0">
                    <a:pos x="675" y="16200"/>
                  </a:cxn>
                  <a:cxn ang="0">
                    <a:pos x="675" y="5400"/>
                  </a:cxn>
                </a:cxnLst>
                <a:rect l="0" t="0" r="r" b="b"/>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a:effectLst>
                <a:outerShdw dist="35921" dir="2700000" algn="ctr" rotWithShape="0">
                  <a:schemeClr val="tx1"/>
                </a:outerShdw>
              </a:effectLst>
            </p:spPr>
            <p:txBody>
              <a:bodyPr wrap="none" anchor="ctr"/>
              <a:lstStyle/>
              <a:p>
                <a:pPr algn="ctr" eaLnBrk="0" hangingPunct="0">
                  <a:buFont typeface="Arial" pitchFamily="34" charset="0"/>
                  <a:buNone/>
                  <a:defRPr/>
                </a:pPr>
                <a:endParaRPr lang="zh-CN" altLang="en-US">
                  <a:solidFill>
                    <a:srgbClr val="FFFF99"/>
                  </a:solidFill>
                  <a:latin typeface="楷体_GB2312"/>
                  <a:ea typeface="楷体_GB2312"/>
                  <a:cs typeface="楷体_GB2312"/>
                </a:endParaRPr>
              </a:p>
            </p:txBody>
          </p:sp>
        </p:grpSp>
        <p:sp>
          <p:nvSpPr>
            <p:cNvPr id="49" name="Line 19"/>
            <p:cNvSpPr>
              <a:spLocks noChangeShapeType="1"/>
            </p:cNvSpPr>
            <p:nvPr/>
          </p:nvSpPr>
          <p:spPr bwMode="auto">
            <a:xfrm flipV="1">
              <a:off x="1435" y="3027"/>
              <a:ext cx="603" cy="94"/>
            </a:xfrm>
            <a:prstGeom prst="line">
              <a:avLst/>
            </a:prstGeom>
            <a:noFill/>
            <a:ln w="57150">
              <a:solidFill>
                <a:srgbClr val="FFFF00"/>
              </a:solidFill>
              <a:round/>
              <a:tailEnd type="stealth" w="med" len="med"/>
            </a:ln>
            <a:effectLst>
              <a:outerShdw dist="35921" dir="2700000" algn="ctr" rotWithShape="0">
                <a:schemeClr val="tx1"/>
              </a:outerShdw>
            </a:effectLst>
          </p:spPr>
          <p:txBody>
            <a:bodyPr/>
            <a:lstStyle/>
            <a:p>
              <a:pPr algn="ctr" eaLnBrk="0" hangingPunct="0">
                <a:buFont typeface="Arial" pitchFamily="34" charset="0"/>
                <a:buNone/>
                <a:defRPr/>
              </a:pPr>
              <a:endParaRPr lang="zh-CN" altLang="en-US">
                <a:solidFill>
                  <a:srgbClr val="FFFF99"/>
                </a:solidFill>
                <a:latin typeface="楷体_GB2312"/>
                <a:ea typeface="楷体_GB2312"/>
                <a:cs typeface="楷体_GB2312"/>
              </a:endParaRPr>
            </a:p>
          </p:txBody>
        </p:sp>
        <p:sp>
          <p:nvSpPr>
            <p:cNvPr id="50" name="Line 20"/>
            <p:cNvSpPr>
              <a:spLocks noChangeShapeType="1"/>
            </p:cNvSpPr>
            <p:nvPr/>
          </p:nvSpPr>
          <p:spPr bwMode="auto">
            <a:xfrm>
              <a:off x="1693" y="2749"/>
              <a:ext cx="434" cy="62"/>
            </a:xfrm>
            <a:prstGeom prst="line">
              <a:avLst/>
            </a:prstGeom>
            <a:noFill/>
            <a:ln w="57150">
              <a:solidFill>
                <a:srgbClr val="FFFF00"/>
              </a:solidFill>
              <a:round/>
              <a:tailEnd type="stealth" w="med" len="med"/>
            </a:ln>
            <a:effectLst>
              <a:outerShdw dist="35921" dir="2700000" algn="ctr" rotWithShape="0">
                <a:schemeClr val="tx1"/>
              </a:outerShdw>
            </a:effectLst>
          </p:spPr>
          <p:txBody>
            <a:bodyPr/>
            <a:lstStyle/>
            <a:p>
              <a:pPr algn="ctr" eaLnBrk="0" hangingPunct="0">
                <a:buFont typeface="Arial" pitchFamily="34" charset="0"/>
                <a:buNone/>
                <a:defRPr/>
              </a:pPr>
              <a:endParaRPr lang="zh-CN" altLang="en-US">
                <a:solidFill>
                  <a:srgbClr val="FFFF99"/>
                </a:solidFill>
                <a:latin typeface="楷体_GB2312"/>
                <a:ea typeface="楷体_GB2312"/>
                <a:cs typeface="楷体_GB2312"/>
              </a:endParaRPr>
            </a:p>
          </p:txBody>
        </p:sp>
        <p:sp>
          <p:nvSpPr>
            <p:cNvPr id="51" name="Line 21"/>
            <p:cNvSpPr>
              <a:spLocks noChangeShapeType="1"/>
            </p:cNvSpPr>
            <p:nvPr/>
          </p:nvSpPr>
          <p:spPr bwMode="auto">
            <a:xfrm>
              <a:off x="2069" y="2515"/>
              <a:ext cx="301" cy="192"/>
            </a:xfrm>
            <a:prstGeom prst="line">
              <a:avLst/>
            </a:prstGeom>
            <a:noFill/>
            <a:ln w="57150">
              <a:solidFill>
                <a:srgbClr val="FFFF00"/>
              </a:solidFill>
              <a:round/>
              <a:tailEnd type="stealth" w="med" len="med"/>
            </a:ln>
            <a:effectLst>
              <a:outerShdw dist="35921" dir="2700000" algn="ctr" rotWithShape="0">
                <a:schemeClr val="tx1"/>
              </a:outerShdw>
            </a:effectLst>
          </p:spPr>
          <p:txBody>
            <a:bodyPr/>
            <a:lstStyle/>
            <a:p>
              <a:pPr algn="ctr" eaLnBrk="0" hangingPunct="0">
                <a:buFont typeface="Arial" pitchFamily="34" charset="0"/>
                <a:buNone/>
                <a:defRPr/>
              </a:pPr>
              <a:endParaRPr lang="zh-CN" altLang="en-US">
                <a:solidFill>
                  <a:srgbClr val="FFFF99"/>
                </a:solidFill>
                <a:latin typeface="楷体_GB2312"/>
                <a:ea typeface="楷体_GB2312"/>
                <a:cs typeface="楷体_GB2312"/>
              </a:endParaRPr>
            </a:p>
          </p:txBody>
        </p:sp>
        <p:sp>
          <p:nvSpPr>
            <p:cNvPr id="52" name="Line 22"/>
            <p:cNvSpPr>
              <a:spLocks noChangeShapeType="1"/>
            </p:cNvSpPr>
            <p:nvPr/>
          </p:nvSpPr>
          <p:spPr bwMode="auto">
            <a:xfrm>
              <a:off x="2603" y="2408"/>
              <a:ext cx="86" cy="224"/>
            </a:xfrm>
            <a:prstGeom prst="line">
              <a:avLst/>
            </a:prstGeom>
            <a:noFill/>
            <a:ln w="57150">
              <a:solidFill>
                <a:srgbClr val="FFFF00"/>
              </a:solidFill>
              <a:round/>
              <a:tailEnd type="stealth" w="med" len="med"/>
            </a:ln>
            <a:effectLst>
              <a:outerShdw dist="35921" dir="2700000" algn="ctr" rotWithShape="0">
                <a:schemeClr val="tx1"/>
              </a:outerShdw>
            </a:effectLst>
          </p:spPr>
          <p:txBody>
            <a:bodyPr/>
            <a:lstStyle/>
            <a:p>
              <a:pPr algn="ctr" eaLnBrk="0" hangingPunct="0">
                <a:buFont typeface="Arial" pitchFamily="34" charset="0"/>
                <a:buNone/>
                <a:defRPr/>
              </a:pPr>
              <a:endParaRPr lang="zh-CN" altLang="en-US">
                <a:solidFill>
                  <a:srgbClr val="FFFF99"/>
                </a:solidFill>
                <a:latin typeface="楷体_GB2312"/>
                <a:ea typeface="楷体_GB2312"/>
                <a:cs typeface="楷体_GB2312"/>
              </a:endParaRPr>
            </a:p>
          </p:txBody>
        </p:sp>
        <p:sp>
          <p:nvSpPr>
            <p:cNvPr id="53" name="Line 23"/>
            <p:cNvSpPr>
              <a:spLocks noChangeShapeType="1"/>
            </p:cNvSpPr>
            <p:nvPr/>
          </p:nvSpPr>
          <p:spPr bwMode="auto">
            <a:xfrm flipH="1">
              <a:off x="3384" y="2515"/>
              <a:ext cx="257" cy="192"/>
            </a:xfrm>
            <a:prstGeom prst="line">
              <a:avLst/>
            </a:prstGeom>
            <a:noFill/>
            <a:ln w="57150">
              <a:solidFill>
                <a:srgbClr val="FFFF00"/>
              </a:solidFill>
              <a:round/>
              <a:tailEnd type="stealth" w="med" len="med"/>
            </a:ln>
            <a:effectLst>
              <a:outerShdw dist="35921" dir="2700000" algn="ctr" rotWithShape="0">
                <a:schemeClr val="tx1"/>
              </a:outerShdw>
            </a:effectLst>
          </p:spPr>
          <p:txBody>
            <a:bodyPr/>
            <a:lstStyle/>
            <a:p>
              <a:pPr algn="ctr" eaLnBrk="0" hangingPunct="0">
                <a:buFont typeface="Arial" pitchFamily="34" charset="0"/>
                <a:buNone/>
                <a:defRPr/>
              </a:pPr>
              <a:endParaRPr lang="zh-CN" altLang="en-US">
                <a:solidFill>
                  <a:srgbClr val="FFFF99"/>
                </a:solidFill>
                <a:latin typeface="楷体_GB2312"/>
                <a:ea typeface="楷体_GB2312"/>
                <a:cs typeface="楷体_GB2312"/>
              </a:endParaRPr>
            </a:p>
          </p:txBody>
        </p:sp>
        <p:sp>
          <p:nvSpPr>
            <p:cNvPr id="54" name="Line 24"/>
            <p:cNvSpPr>
              <a:spLocks noChangeShapeType="1"/>
            </p:cNvSpPr>
            <p:nvPr/>
          </p:nvSpPr>
          <p:spPr bwMode="auto">
            <a:xfrm flipH="1">
              <a:off x="3631" y="2749"/>
              <a:ext cx="430" cy="92"/>
            </a:xfrm>
            <a:prstGeom prst="line">
              <a:avLst/>
            </a:prstGeom>
            <a:noFill/>
            <a:ln w="57150">
              <a:solidFill>
                <a:srgbClr val="FFFF00"/>
              </a:solidFill>
              <a:round/>
              <a:tailEnd type="stealth" w="med" len="med"/>
            </a:ln>
            <a:effectLst>
              <a:outerShdw dist="35921" dir="2700000" algn="ctr" rotWithShape="0">
                <a:schemeClr val="tx1"/>
              </a:outerShdw>
            </a:effectLst>
          </p:spPr>
          <p:txBody>
            <a:bodyPr/>
            <a:lstStyle/>
            <a:p>
              <a:pPr algn="ctr" eaLnBrk="0" hangingPunct="0">
                <a:buFont typeface="Arial" pitchFamily="34" charset="0"/>
                <a:buNone/>
                <a:defRPr/>
              </a:pPr>
              <a:endParaRPr lang="zh-CN" altLang="en-US">
                <a:solidFill>
                  <a:srgbClr val="FFFF99"/>
                </a:solidFill>
                <a:latin typeface="楷体_GB2312"/>
                <a:ea typeface="楷体_GB2312"/>
                <a:cs typeface="楷体_GB2312"/>
              </a:endParaRPr>
            </a:p>
          </p:txBody>
        </p:sp>
        <p:sp>
          <p:nvSpPr>
            <p:cNvPr id="55" name="Line 25"/>
            <p:cNvSpPr>
              <a:spLocks noChangeShapeType="1"/>
            </p:cNvSpPr>
            <p:nvPr/>
          </p:nvSpPr>
          <p:spPr bwMode="auto">
            <a:xfrm flipH="1">
              <a:off x="3017" y="2408"/>
              <a:ext cx="82" cy="224"/>
            </a:xfrm>
            <a:prstGeom prst="line">
              <a:avLst/>
            </a:prstGeom>
            <a:noFill/>
            <a:ln w="57150">
              <a:solidFill>
                <a:srgbClr val="FFFF00"/>
              </a:solidFill>
              <a:round/>
              <a:tailEnd type="stealth" w="med" len="med"/>
            </a:ln>
            <a:effectLst>
              <a:outerShdw dist="35921" dir="2700000" algn="ctr" rotWithShape="0">
                <a:schemeClr val="tx1"/>
              </a:outerShdw>
            </a:effectLst>
          </p:spPr>
          <p:txBody>
            <a:bodyPr/>
            <a:lstStyle/>
            <a:p>
              <a:pPr algn="ctr" eaLnBrk="0" hangingPunct="0">
                <a:buFont typeface="Arial" pitchFamily="34" charset="0"/>
                <a:buNone/>
                <a:defRPr/>
              </a:pPr>
              <a:endParaRPr lang="zh-CN" altLang="en-US">
                <a:solidFill>
                  <a:srgbClr val="FFFF99"/>
                </a:solidFill>
                <a:latin typeface="楷体_GB2312"/>
                <a:ea typeface="楷体_GB2312"/>
                <a:cs typeface="楷体_GB2312"/>
              </a:endParaRPr>
            </a:p>
          </p:txBody>
        </p:sp>
        <p:sp>
          <p:nvSpPr>
            <p:cNvPr id="56" name="Line 26"/>
            <p:cNvSpPr>
              <a:spLocks noChangeShapeType="1"/>
            </p:cNvSpPr>
            <p:nvPr/>
          </p:nvSpPr>
          <p:spPr bwMode="auto">
            <a:xfrm flipH="1" flipV="1">
              <a:off x="3760" y="3027"/>
              <a:ext cx="479" cy="94"/>
            </a:xfrm>
            <a:prstGeom prst="line">
              <a:avLst/>
            </a:prstGeom>
            <a:noFill/>
            <a:ln w="57150">
              <a:solidFill>
                <a:srgbClr val="FFFF00"/>
              </a:solidFill>
              <a:round/>
              <a:tailEnd type="stealth" w="med" len="med"/>
            </a:ln>
            <a:effectLst>
              <a:outerShdw dist="35921" dir="2700000" algn="ctr" rotWithShape="0">
                <a:schemeClr val="tx1"/>
              </a:outerShdw>
            </a:effectLst>
          </p:spPr>
          <p:txBody>
            <a:bodyPr/>
            <a:lstStyle/>
            <a:p>
              <a:pPr algn="ctr" eaLnBrk="0" hangingPunct="0">
                <a:buFont typeface="Arial" pitchFamily="34" charset="0"/>
                <a:buNone/>
                <a:defRPr/>
              </a:pPr>
              <a:endParaRPr lang="zh-CN" altLang="en-US">
                <a:solidFill>
                  <a:srgbClr val="FFFF99"/>
                </a:solidFill>
                <a:latin typeface="楷体_GB2312"/>
                <a:ea typeface="楷体_GB2312"/>
                <a:cs typeface="楷体_GB2312"/>
              </a:endParaRPr>
            </a:p>
          </p:txBody>
        </p:sp>
        <p:sp>
          <p:nvSpPr>
            <p:cNvPr id="57" name="Text Box 29"/>
            <p:cNvSpPr txBox="1">
              <a:spLocks noChangeArrowheads="1"/>
            </p:cNvSpPr>
            <p:nvPr/>
          </p:nvSpPr>
          <p:spPr bwMode="auto">
            <a:xfrm>
              <a:off x="703" y="3249"/>
              <a:ext cx="635" cy="2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spcBef>
                  <a:spcPct val="50000"/>
                </a:spcBef>
                <a:buFont typeface="Arial" pitchFamily="34" charset="0"/>
                <a:buNone/>
                <a:defRPr/>
              </a:pPr>
              <a:endParaRPr lang="zh-CN" altLang="en-US">
                <a:solidFill>
                  <a:srgbClr val="FFFF99"/>
                </a:solidFill>
                <a:latin typeface="楷体_GB2312"/>
                <a:ea typeface="楷体_GB2312"/>
                <a:cs typeface="楷体_GB2312"/>
              </a:endParaRPr>
            </a:p>
          </p:txBody>
        </p:sp>
        <p:sp>
          <p:nvSpPr>
            <p:cNvPr id="58" name="Text Box 32"/>
            <p:cNvSpPr txBox="1">
              <a:spLocks noChangeArrowheads="1"/>
            </p:cNvSpPr>
            <p:nvPr/>
          </p:nvSpPr>
          <p:spPr bwMode="auto">
            <a:xfrm>
              <a:off x="749" y="3022"/>
              <a:ext cx="636" cy="240"/>
            </a:xfrm>
            <a:prstGeom prst="rect">
              <a:avLst/>
            </a:prstGeom>
            <a:solidFill>
              <a:srgbClr val="FFCC00"/>
            </a:solidFill>
            <a:ln w="9525">
              <a:noFill/>
              <a:miter lim="800000"/>
            </a:ln>
            <a:effectLst>
              <a:outerShdw dist="35921" dir="2700000" algn="ctr" rotWithShape="0">
                <a:schemeClr val="tx1"/>
              </a:outerShdw>
            </a:effectLst>
          </p:spPr>
          <p:txBody>
            <a:bodyPr>
              <a:spAutoFit/>
            </a:bodyPr>
            <a:lstStyle/>
            <a:p>
              <a:pPr algn="ctr" eaLnBrk="0" hangingPunct="0">
                <a:spcBef>
                  <a:spcPct val="20000"/>
                </a:spcBef>
                <a:defRPr/>
              </a:pPr>
              <a:r>
                <a:rPr lang="zh-CN" altLang="en-US" b="1">
                  <a:solidFill>
                    <a:srgbClr val="FF0000"/>
                  </a:solidFill>
                  <a:latin typeface="黑体" pitchFamily="2" charset="-122"/>
                  <a:ea typeface="黑体" pitchFamily="2" charset="-122"/>
                  <a:sym typeface="Arial" charset="0"/>
                </a:rPr>
                <a:t>品种</a:t>
              </a:r>
            </a:p>
          </p:txBody>
        </p:sp>
        <p:sp>
          <p:nvSpPr>
            <p:cNvPr id="59" name="Text Box 33"/>
            <p:cNvSpPr txBox="1">
              <a:spLocks noChangeArrowheads="1"/>
            </p:cNvSpPr>
            <p:nvPr/>
          </p:nvSpPr>
          <p:spPr bwMode="auto">
            <a:xfrm>
              <a:off x="975" y="2659"/>
              <a:ext cx="635" cy="227"/>
            </a:xfrm>
            <a:prstGeom prst="rect">
              <a:avLst/>
            </a:prstGeom>
            <a:solidFill>
              <a:srgbClr val="FFCC00"/>
            </a:solidFill>
            <a:ln w="9525">
              <a:noFill/>
              <a:miter lim="800000"/>
            </a:ln>
            <a:effectLst>
              <a:outerShdw dist="35921" dir="2700000" algn="ctr" rotWithShape="0">
                <a:schemeClr val="tx1"/>
              </a:outerShdw>
            </a:effectLst>
          </p:spPr>
          <p:txBody>
            <a:bodyPr>
              <a:spAutoFit/>
            </a:bodyPr>
            <a:lstStyle/>
            <a:p>
              <a:pPr algn="ctr" eaLnBrk="0" hangingPunct="0">
                <a:spcBef>
                  <a:spcPct val="20000"/>
                </a:spcBef>
                <a:defRPr/>
              </a:pPr>
              <a:r>
                <a:rPr lang="zh-CN" altLang="en-US" b="1" dirty="0">
                  <a:solidFill>
                    <a:srgbClr val="FF0000"/>
                  </a:solidFill>
                  <a:latin typeface="黑体" pitchFamily="2" charset="-122"/>
                  <a:ea typeface="黑体" pitchFamily="2" charset="-122"/>
                  <a:sym typeface="Arial" charset="0"/>
                </a:rPr>
                <a:t>施肥</a:t>
              </a:r>
            </a:p>
          </p:txBody>
        </p:sp>
        <p:sp>
          <p:nvSpPr>
            <p:cNvPr id="60" name="Text Box 34"/>
            <p:cNvSpPr txBox="1">
              <a:spLocks noChangeArrowheads="1"/>
            </p:cNvSpPr>
            <p:nvPr/>
          </p:nvSpPr>
          <p:spPr bwMode="auto">
            <a:xfrm>
              <a:off x="1338" y="2296"/>
              <a:ext cx="635" cy="231"/>
            </a:xfrm>
            <a:prstGeom prst="rect">
              <a:avLst/>
            </a:prstGeom>
            <a:solidFill>
              <a:srgbClr val="FFCC00"/>
            </a:solidFill>
            <a:ln w="9525">
              <a:noFill/>
              <a:miter lim="800000"/>
            </a:ln>
            <a:effectLst>
              <a:outerShdw dist="35921" dir="2700000" algn="ctr" rotWithShape="0">
                <a:schemeClr val="tx1"/>
              </a:outerShdw>
            </a:effectLst>
          </p:spPr>
          <p:txBody>
            <a:bodyPr>
              <a:spAutoFit/>
            </a:bodyPr>
            <a:lstStyle/>
            <a:p>
              <a:pPr algn="ctr" eaLnBrk="0" hangingPunct="0">
                <a:spcBef>
                  <a:spcPct val="20000"/>
                </a:spcBef>
                <a:defRPr/>
              </a:pPr>
              <a:r>
                <a:rPr lang="zh-CN" altLang="en-US" b="1">
                  <a:solidFill>
                    <a:srgbClr val="FF0000"/>
                  </a:solidFill>
                  <a:latin typeface="黑体" pitchFamily="2" charset="-122"/>
                  <a:ea typeface="黑体" pitchFamily="2" charset="-122"/>
                  <a:sym typeface="Arial" charset="0"/>
                </a:rPr>
                <a:t>灌水</a:t>
              </a:r>
            </a:p>
          </p:txBody>
        </p:sp>
        <p:sp>
          <p:nvSpPr>
            <p:cNvPr id="61" name="Text Box 35"/>
            <p:cNvSpPr txBox="1">
              <a:spLocks noChangeArrowheads="1"/>
            </p:cNvSpPr>
            <p:nvPr/>
          </p:nvSpPr>
          <p:spPr bwMode="auto">
            <a:xfrm>
              <a:off x="2063" y="2160"/>
              <a:ext cx="726" cy="188"/>
            </a:xfrm>
            <a:prstGeom prst="rect">
              <a:avLst/>
            </a:prstGeom>
            <a:solidFill>
              <a:srgbClr val="FFCC00"/>
            </a:solidFill>
            <a:ln w="9525">
              <a:noFill/>
              <a:miter lim="800000"/>
            </a:ln>
            <a:effectLst>
              <a:outerShdw dist="35921" dir="2700000" algn="ctr" rotWithShape="0">
                <a:schemeClr val="tx1"/>
              </a:outerShdw>
            </a:effectLst>
          </p:spPr>
          <p:txBody>
            <a:bodyPr>
              <a:spAutoFit/>
            </a:bodyPr>
            <a:lstStyle/>
            <a:p>
              <a:pPr algn="ctr" eaLnBrk="0" hangingPunct="0">
                <a:spcBef>
                  <a:spcPct val="20000"/>
                </a:spcBef>
                <a:defRPr/>
              </a:pPr>
              <a:r>
                <a:rPr lang="zh-CN" altLang="en-US" sz="1200" b="1" dirty="0">
                  <a:solidFill>
                    <a:srgbClr val="FF0000"/>
                  </a:solidFill>
                  <a:latin typeface="黑体" pitchFamily="2" charset="-122"/>
                  <a:ea typeface="黑体" pitchFamily="2" charset="-122"/>
                  <a:sym typeface="Arial" charset="0"/>
                </a:rPr>
                <a:t>病虫防治</a:t>
              </a:r>
            </a:p>
          </p:txBody>
        </p:sp>
        <p:sp>
          <p:nvSpPr>
            <p:cNvPr id="62" name="Text Box 36"/>
            <p:cNvSpPr txBox="1">
              <a:spLocks noChangeArrowheads="1"/>
            </p:cNvSpPr>
            <p:nvPr/>
          </p:nvSpPr>
          <p:spPr bwMode="auto">
            <a:xfrm>
              <a:off x="2924" y="2160"/>
              <a:ext cx="727" cy="188"/>
            </a:xfrm>
            <a:prstGeom prst="rect">
              <a:avLst/>
            </a:prstGeom>
            <a:solidFill>
              <a:srgbClr val="FFCC00"/>
            </a:solidFill>
            <a:ln w="9525">
              <a:noFill/>
              <a:miter lim="800000"/>
            </a:ln>
            <a:effectLst>
              <a:outerShdw dist="35921" dir="2700000" algn="ctr" rotWithShape="0">
                <a:schemeClr val="tx1"/>
              </a:outerShdw>
            </a:effectLst>
          </p:spPr>
          <p:txBody>
            <a:bodyPr>
              <a:spAutoFit/>
            </a:bodyPr>
            <a:lstStyle/>
            <a:p>
              <a:pPr algn="ctr" eaLnBrk="0" hangingPunct="0">
                <a:spcBef>
                  <a:spcPct val="20000"/>
                </a:spcBef>
                <a:defRPr/>
              </a:pPr>
              <a:r>
                <a:rPr lang="zh-CN" altLang="en-US" sz="1200" b="1" dirty="0">
                  <a:solidFill>
                    <a:srgbClr val="FF0000"/>
                  </a:solidFill>
                  <a:latin typeface="黑体" pitchFamily="2" charset="-122"/>
                  <a:ea typeface="黑体" pitchFamily="2" charset="-122"/>
                  <a:sym typeface="Arial" charset="0"/>
                </a:rPr>
                <a:t>贮藏保鲜</a:t>
              </a:r>
            </a:p>
          </p:txBody>
        </p:sp>
        <p:sp>
          <p:nvSpPr>
            <p:cNvPr id="63" name="Text Box 37"/>
            <p:cNvSpPr txBox="1">
              <a:spLocks noChangeArrowheads="1"/>
            </p:cNvSpPr>
            <p:nvPr/>
          </p:nvSpPr>
          <p:spPr bwMode="auto">
            <a:xfrm>
              <a:off x="3697" y="2296"/>
              <a:ext cx="635" cy="231"/>
            </a:xfrm>
            <a:prstGeom prst="rect">
              <a:avLst/>
            </a:prstGeom>
            <a:solidFill>
              <a:srgbClr val="FFCC00"/>
            </a:solidFill>
            <a:ln w="9525">
              <a:noFill/>
              <a:miter lim="800000"/>
            </a:ln>
            <a:effectLst>
              <a:outerShdw dist="35921" dir="2700000" algn="ctr" rotWithShape="0">
                <a:schemeClr val="tx1"/>
              </a:outerShdw>
            </a:effectLst>
          </p:spPr>
          <p:txBody>
            <a:bodyPr>
              <a:spAutoFit/>
            </a:bodyPr>
            <a:lstStyle/>
            <a:p>
              <a:pPr algn="ctr" eaLnBrk="0" hangingPunct="0">
                <a:spcBef>
                  <a:spcPct val="20000"/>
                </a:spcBef>
                <a:defRPr/>
              </a:pPr>
              <a:r>
                <a:rPr lang="zh-CN" altLang="en-US" b="1">
                  <a:solidFill>
                    <a:srgbClr val="FF0000"/>
                  </a:solidFill>
                  <a:latin typeface="黑体" pitchFamily="2" charset="-122"/>
                  <a:ea typeface="黑体" pitchFamily="2" charset="-122"/>
                  <a:sym typeface="Arial" charset="0"/>
                </a:rPr>
                <a:t>加工</a:t>
              </a:r>
            </a:p>
          </p:txBody>
        </p:sp>
        <p:sp>
          <p:nvSpPr>
            <p:cNvPr id="64" name="Text Box 38"/>
            <p:cNvSpPr txBox="1">
              <a:spLocks noChangeArrowheads="1"/>
            </p:cNvSpPr>
            <p:nvPr/>
          </p:nvSpPr>
          <p:spPr bwMode="auto">
            <a:xfrm>
              <a:off x="4106" y="2659"/>
              <a:ext cx="636" cy="227"/>
            </a:xfrm>
            <a:prstGeom prst="rect">
              <a:avLst/>
            </a:prstGeom>
            <a:solidFill>
              <a:srgbClr val="FFCC00"/>
            </a:solidFill>
            <a:ln w="9525">
              <a:noFill/>
              <a:miter lim="800000"/>
            </a:ln>
            <a:effectLst>
              <a:outerShdw dist="35921" dir="2700000" algn="ctr" rotWithShape="0">
                <a:schemeClr val="tx1"/>
              </a:outerShdw>
            </a:effectLst>
          </p:spPr>
          <p:txBody>
            <a:bodyPr>
              <a:spAutoFit/>
            </a:bodyPr>
            <a:lstStyle/>
            <a:p>
              <a:pPr algn="ctr" eaLnBrk="0" hangingPunct="0">
                <a:spcBef>
                  <a:spcPct val="20000"/>
                </a:spcBef>
                <a:defRPr/>
              </a:pPr>
              <a:r>
                <a:rPr lang="zh-CN" altLang="en-US" b="1" dirty="0">
                  <a:solidFill>
                    <a:srgbClr val="FF0000"/>
                  </a:solidFill>
                  <a:latin typeface="黑体" pitchFamily="2" charset="-122"/>
                  <a:ea typeface="黑体" pitchFamily="2" charset="-122"/>
                  <a:sym typeface="Arial" charset="0"/>
                </a:rPr>
                <a:t>包装</a:t>
              </a:r>
            </a:p>
          </p:txBody>
        </p:sp>
        <p:sp>
          <p:nvSpPr>
            <p:cNvPr id="65" name="Text Box 39"/>
            <p:cNvSpPr txBox="1">
              <a:spLocks noChangeArrowheads="1"/>
            </p:cNvSpPr>
            <p:nvPr/>
          </p:nvSpPr>
          <p:spPr bwMode="auto">
            <a:xfrm>
              <a:off x="4286" y="3022"/>
              <a:ext cx="635" cy="240"/>
            </a:xfrm>
            <a:prstGeom prst="rect">
              <a:avLst/>
            </a:prstGeom>
            <a:solidFill>
              <a:srgbClr val="FFCC00"/>
            </a:solidFill>
            <a:ln w="9525">
              <a:noFill/>
              <a:miter lim="800000"/>
            </a:ln>
            <a:effectLst>
              <a:outerShdw dist="35921" dir="2700000" algn="ctr" rotWithShape="0">
                <a:schemeClr val="tx1"/>
              </a:outerShdw>
            </a:effectLst>
          </p:spPr>
          <p:txBody>
            <a:bodyPr>
              <a:spAutoFit/>
            </a:bodyPr>
            <a:lstStyle/>
            <a:p>
              <a:pPr algn="ctr" eaLnBrk="0" hangingPunct="0">
                <a:spcBef>
                  <a:spcPct val="20000"/>
                </a:spcBef>
                <a:defRPr/>
              </a:pPr>
              <a:r>
                <a:rPr lang="zh-CN" altLang="en-US" b="1" dirty="0">
                  <a:solidFill>
                    <a:srgbClr val="FF0000"/>
                  </a:solidFill>
                  <a:latin typeface="黑体" pitchFamily="2" charset="-122"/>
                  <a:ea typeface="黑体" pitchFamily="2" charset="-122"/>
                  <a:sym typeface="Arial" charset="0"/>
                </a:rPr>
                <a:t>销售</a:t>
              </a: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
        <p:nvSpPr>
          <p:cNvPr id="281" name="矩形 280"/>
          <p:cNvSpPr/>
          <p:nvPr/>
        </p:nvSpPr>
        <p:spPr>
          <a:xfrm>
            <a:off x="781050" y="1146175"/>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grpSp>
        <p:nvGrpSpPr>
          <p:cNvPr id="21508" name="组合 24"/>
          <p:cNvGrpSpPr>
            <a:grpSpLocks/>
          </p:cNvGrpSpPr>
          <p:nvPr/>
        </p:nvGrpSpPr>
        <p:grpSpPr bwMode="auto">
          <a:xfrm>
            <a:off x="684213" y="1196975"/>
            <a:ext cx="6551612" cy="647700"/>
            <a:chOff x="251520" y="1024067"/>
            <a:chExt cx="8569631" cy="903952"/>
          </a:xfrm>
        </p:grpSpPr>
        <p:sp>
          <p:nvSpPr>
            <p:cNvPr id="21515" name="AutoShape 3"/>
            <p:cNvSpPr>
              <a:spLocks noChangeArrowheads="1"/>
            </p:cNvSpPr>
            <p:nvPr/>
          </p:nvSpPr>
          <p:spPr bwMode="auto">
            <a:xfrm>
              <a:off x="770634" y="1197768"/>
              <a:ext cx="8050517" cy="666750"/>
            </a:xfrm>
            <a:prstGeom prst="roundRect">
              <a:avLst>
                <a:gd name="adj" fmla="val 16667"/>
              </a:avLst>
            </a:prstGeom>
            <a:gradFill rotWithShape="1">
              <a:gsLst>
                <a:gs pos="0">
                  <a:schemeClr val="bg1"/>
                </a:gs>
                <a:gs pos="100000">
                  <a:schemeClr val="bg2"/>
                </a:gs>
              </a:gsLst>
              <a:lin ang="2700000" scaled="1"/>
            </a:gradFill>
            <a:ln w="9525">
              <a:solidFill>
                <a:schemeClr val="bg2"/>
              </a:solidFill>
              <a:round/>
              <a:headEnd/>
              <a:tailEnd/>
            </a:ln>
          </p:spPr>
          <p:txBody>
            <a:bodyPr wrap="none" anchor="ctr"/>
            <a:lstStyle/>
            <a:p>
              <a:endParaRPr lang="zh-CN" altLang="en-US">
                <a:ea typeface="华文细黑" pitchFamily="2" charset="-122"/>
              </a:endParaRPr>
            </a:p>
          </p:txBody>
        </p:sp>
        <p:sp>
          <p:nvSpPr>
            <p:cNvPr id="21516" name="Rectangle 4"/>
            <p:cNvSpPr>
              <a:spLocks noChangeArrowheads="1"/>
            </p:cNvSpPr>
            <p:nvPr/>
          </p:nvSpPr>
          <p:spPr bwMode="auto">
            <a:xfrm>
              <a:off x="1163080" y="1225603"/>
              <a:ext cx="7516036" cy="569913"/>
            </a:xfrm>
            <a:prstGeom prst="rect">
              <a:avLst/>
            </a:prstGeom>
            <a:noFill/>
            <a:ln w="9525">
              <a:noFill/>
              <a:miter lim="800000"/>
              <a:headEnd/>
              <a:tailEnd/>
            </a:ln>
          </p:spPr>
          <p:txBody>
            <a:bodyPr anchor="ctr"/>
            <a:lstStyle/>
            <a:p>
              <a:pPr eaLnBrk="0" hangingPunct="0"/>
              <a:r>
                <a:rPr lang="zh-CN" altLang="zh-CN">
                  <a:solidFill>
                    <a:srgbClr val="C00000"/>
                  </a:solidFill>
                  <a:latin typeface="黑体" pitchFamily="49" charset="-122"/>
                  <a:ea typeface="黑体" pitchFamily="49" charset="-122"/>
                </a:rPr>
                <a:t>专家常驻农村，为贫困户发展产业提供精准的科技帮扶</a:t>
              </a:r>
              <a:endParaRPr lang="zh-CN" altLang="en-US">
                <a:solidFill>
                  <a:srgbClr val="C00000"/>
                </a:solidFill>
                <a:latin typeface="黑体" pitchFamily="49" charset="-122"/>
                <a:ea typeface="黑体" pitchFamily="49" charset="-122"/>
              </a:endParaRPr>
            </a:p>
          </p:txBody>
        </p:sp>
        <p:grpSp>
          <p:nvGrpSpPr>
            <p:cNvPr id="21517" name="Group 11"/>
            <p:cNvGrpSpPr>
              <a:grpSpLocks/>
            </p:cNvGrpSpPr>
            <p:nvPr/>
          </p:nvGrpSpPr>
          <p:grpSpPr bwMode="auto">
            <a:xfrm>
              <a:off x="251520" y="1024067"/>
              <a:ext cx="825500" cy="903952"/>
              <a:chOff x="0" y="-47"/>
              <a:chExt cx="384" cy="422"/>
            </a:xfrm>
          </p:grpSpPr>
          <p:grpSp>
            <p:nvGrpSpPr>
              <p:cNvPr id="21518" name="Group 12"/>
              <p:cNvGrpSpPr>
                <a:grpSpLocks/>
              </p:cNvGrpSpPr>
              <p:nvPr/>
            </p:nvGrpSpPr>
            <p:grpSpPr bwMode="auto">
              <a:xfrm>
                <a:off x="0" y="-47"/>
                <a:ext cx="384" cy="422"/>
                <a:chOff x="0" y="-127"/>
                <a:chExt cx="1042" cy="1146"/>
              </a:xfrm>
            </p:grpSpPr>
            <p:grpSp>
              <p:nvGrpSpPr>
                <p:cNvPr id="21520" name="Group 13"/>
                <p:cNvGrpSpPr>
                  <a:grpSpLocks/>
                </p:cNvGrpSpPr>
                <p:nvPr/>
              </p:nvGrpSpPr>
              <p:grpSpPr bwMode="auto">
                <a:xfrm>
                  <a:off x="0" y="-127"/>
                  <a:ext cx="1042" cy="1146"/>
                  <a:chOff x="0" y="-127"/>
                  <a:chExt cx="1042" cy="1146"/>
                </a:xfrm>
              </p:grpSpPr>
              <p:pic>
                <p:nvPicPr>
                  <p:cNvPr id="21522" name="Picture 14" descr="circuler_1"/>
                  <p:cNvPicPr>
                    <a:picLocks noChangeAspect="1"/>
                  </p:cNvPicPr>
                  <p:nvPr/>
                </p:nvPicPr>
                <p:blipFill>
                  <a:blip r:embed="rId3"/>
                  <a:srcRect/>
                  <a:stretch>
                    <a:fillRect/>
                  </a:stretch>
                </p:blipFill>
                <p:spPr bwMode="auto">
                  <a:xfrm>
                    <a:off x="0" y="0"/>
                    <a:ext cx="1042" cy="1016"/>
                  </a:xfrm>
                  <a:prstGeom prst="rect">
                    <a:avLst/>
                  </a:prstGeom>
                  <a:noFill/>
                  <a:ln w="9525">
                    <a:noFill/>
                    <a:miter lim="800000"/>
                    <a:headEnd/>
                    <a:tailEnd/>
                  </a:ln>
                </p:spPr>
              </p:pic>
              <p:sp>
                <p:nvSpPr>
                  <p:cNvPr id="21523" name="Oval 15"/>
                  <p:cNvSpPr>
                    <a:spLocks noChangeArrowheads="1"/>
                  </p:cNvSpPr>
                  <p:nvPr/>
                </p:nvSpPr>
                <p:spPr bwMode="auto">
                  <a:xfrm>
                    <a:off x="0" y="-127"/>
                    <a:ext cx="1041" cy="1146"/>
                  </a:xfrm>
                  <a:prstGeom prst="ellipse">
                    <a:avLst/>
                  </a:prstGeom>
                  <a:gradFill rotWithShape="1">
                    <a:gsLst>
                      <a:gs pos="0">
                        <a:schemeClr val="accent1"/>
                      </a:gs>
                      <a:gs pos="100000">
                        <a:schemeClr val="accent2"/>
                      </a:gs>
                    </a:gsLst>
                    <a:lin ang="5400000" scaled="1"/>
                  </a:gradFill>
                  <a:ln w="19050">
                    <a:solidFill>
                      <a:schemeClr val="bg1"/>
                    </a:solidFill>
                    <a:round/>
                    <a:headEnd/>
                    <a:tailEnd/>
                  </a:ln>
                </p:spPr>
                <p:txBody>
                  <a:bodyPr wrap="none" anchor="ctr"/>
                  <a:lstStyle/>
                  <a:p>
                    <a:endParaRPr lang="zh-CN" altLang="en-US">
                      <a:ea typeface="华文细黑" pitchFamily="2" charset="-122"/>
                    </a:endParaRPr>
                  </a:p>
                </p:txBody>
              </p:sp>
            </p:grpSp>
            <p:pic>
              <p:nvPicPr>
                <p:cNvPr id="21521" name="Picture 16" descr="Picture2"/>
                <p:cNvPicPr>
                  <a:picLocks noChangeAspect="1"/>
                </p:cNvPicPr>
                <p:nvPr/>
              </p:nvPicPr>
              <p:blipFill>
                <a:blip r:embed="rId4"/>
                <a:srcRect/>
                <a:stretch>
                  <a:fillRect/>
                </a:stretch>
              </p:blipFill>
              <p:spPr bwMode="auto">
                <a:xfrm>
                  <a:off x="104" y="-127"/>
                  <a:ext cx="823" cy="497"/>
                </a:xfrm>
                <a:prstGeom prst="rect">
                  <a:avLst/>
                </a:prstGeom>
                <a:noFill/>
                <a:ln w="9525">
                  <a:noFill/>
                  <a:miter lim="800000"/>
                  <a:headEnd/>
                  <a:tailEnd/>
                </a:ln>
              </p:spPr>
            </p:pic>
          </p:grpSp>
          <p:sp>
            <p:nvSpPr>
              <p:cNvPr id="21519" name="WordArt 17"/>
              <p:cNvSpPr>
                <a:spLocks noChangeArrowheads="1" noChangeShapeType="1" noTextEdit="1"/>
              </p:cNvSpPr>
              <p:nvPr/>
            </p:nvSpPr>
            <p:spPr bwMode="auto">
              <a:xfrm>
                <a:off x="123" y="109"/>
                <a:ext cx="147" cy="133"/>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solidFill>
                      <a:schemeClr val="bg1"/>
                    </a:solidFill>
                    <a:latin typeface="仿宋"/>
                    <a:ea typeface="仿宋"/>
                  </a:rPr>
                  <a:t>2</a:t>
                </a:r>
                <a:endParaRPr lang="zh-CN" altLang="en-US" sz="2400" kern="10">
                  <a:ln w="9525">
                    <a:solidFill>
                      <a:schemeClr val="bg1"/>
                    </a:solidFill>
                    <a:round/>
                    <a:headEnd/>
                    <a:tailEnd/>
                  </a:ln>
                  <a:solidFill>
                    <a:schemeClr val="bg1"/>
                  </a:solidFill>
                  <a:latin typeface="仿宋"/>
                  <a:ea typeface="仿宋"/>
                </a:endParaRPr>
              </a:p>
            </p:txBody>
          </p:sp>
        </p:grpSp>
      </p:grpSp>
      <p:sp>
        <p:nvSpPr>
          <p:cNvPr id="21509" name="矩形 19"/>
          <p:cNvSpPr>
            <a:spLocks noChangeArrowheads="1"/>
          </p:cNvSpPr>
          <p:nvPr/>
        </p:nvSpPr>
        <p:spPr bwMode="auto">
          <a:xfrm>
            <a:off x="642938" y="1857375"/>
            <a:ext cx="8215312" cy="1200150"/>
          </a:xfrm>
          <a:prstGeom prst="rect">
            <a:avLst/>
          </a:prstGeom>
          <a:noFill/>
          <a:ln w="9525">
            <a:noFill/>
            <a:miter lim="800000"/>
            <a:headEnd/>
            <a:tailEnd/>
          </a:ln>
        </p:spPr>
        <p:txBody>
          <a:bodyPr>
            <a:spAutoFit/>
          </a:bodyPr>
          <a:lstStyle/>
          <a:p>
            <a:pPr eaLnBrk="0" hangingPunct="0"/>
            <a:r>
              <a:rPr lang="zh-CN" altLang="en-US"/>
              <a:t>        </a:t>
            </a:r>
            <a:r>
              <a:rPr lang="zh-CN" altLang="en-US">
                <a:solidFill>
                  <a:srgbClr val="006134"/>
                </a:solidFill>
                <a:latin typeface="黑体" pitchFamily="49" charset="-122"/>
                <a:ea typeface="黑体" pitchFamily="49" charset="-122"/>
              </a:rPr>
              <a:t>学校专家李丙智以站为家，在国定贫困县千阳县年蹲点</a:t>
            </a:r>
            <a:r>
              <a:rPr lang="en-US" altLang="zh-CN">
                <a:solidFill>
                  <a:srgbClr val="006134"/>
                </a:solidFill>
                <a:latin typeface="黑体" pitchFamily="49" charset="-122"/>
                <a:ea typeface="黑体" pitchFamily="49" charset="-122"/>
              </a:rPr>
              <a:t>300</a:t>
            </a:r>
            <a:r>
              <a:rPr lang="zh-CN" altLang="en-US">
                <a:solidFill>
                  <a:srgbClr val="006134"/>
                </a:solidFill>
                <a:latin typeface="黑体" pitchFamily="49" charset="-122"/>
                <a:ea typeface="黑体" pitchFamily="49" charset="-122"/>
              </a:rPr>
              <a:t>天左右，开展矮砧苹果技术研究与示范，年培训</a:t>
            </a:r>
            <a:r>
              <a:rPr lang="en-US" altLang="zh-CN">
                <a:solidFill>
                  <a:srgbClr val="006134"/>
                </a:solidFill>
                <a:latin typeface="黑体" pitchFamily="49" charset="-122"/>
                <a:ea typeface="黑体" pitchFamily="49" charset="-122"/>
              </a:rPr>
              <a:t>30</a:t>
            </a:r>
            <a:r>
              <a:rPr lang="zh-CN" altLang="en-US">
                <a:solidFill>
                  <a:srgbClr val="006134"/>
                </a:solidFill>
                <a:latin typeface="黑体" pitchFamily="49" charset="-122"/>
                <a:ea typeface="黑体" pitchFamily="49" charset="-122"/>
              </a:rPr>
              <a:t>场次，指导</a:t>
            </a:r>
            <a:r>
              <a:rPr lang="en-US" altLang="zh-CN">
                <a:solidFill>
                  <a:srgbClr val="006134"/>
                </a:solidFill>
                <a:latin typeface="黑体" pitchFamily="49" charset="-122"/>
                <a:ea typeface="黑体" pitchFamily="49" charset="-122"/>
              </a:rPr>
              <a:t>8000</a:t>
            </a:r>
            <a:r>
              <a:rPr lang="zh-CN" altLang="en-US">
                <a:solidFill>
                  <a:srgbClr val="006134"/>
                </a:solidFill>
                <a:latin typeface="黑体" pitchFamily="49" charset="-122"/>
                <a:ea typeface="黑体" pitchFamily="49" charset="-122"/>
              </a:rPr>
              <a:t>多名贫困户，探索出的“政府政策支持、大学技术支撑、教授培训指导、产业融合发展”的苹果发展“千阳模式”，受到社会各界高度重视。</a:t>
            </a:r>
          </a:p>
        </p:txBody>
      </p:sp>
      <p:pic>
        <p:nvPicPr>
          <p:cNvPr id="21510" name="图片 21" descr="20170126095238157644.jpg"/>
          <p:cNvPicPr>
            <a:picLocks noChangeAspect="1"/>
          </p:cNvPicPr>
          <p:nvPr/>
        </p:nvPicPr>
        <p:blipFill>
          <a:blip r:embed="rId5"/>
          <a:srcRect/>
          <a:stretch>
            <a:fillRect/>
          </a:stretch>
        </p:blipFill>
        <p:spPr bwMode="auto">
          <a:xfrm>
            <a:off x="3571875" y="3143250"/>
            <a:ext cx="2471738" cy="1733550"/>
          </a:xfrm>
          <a:prstGeom prst="rect">
            <a:avLst/>
          </a:prstGeom>
          <a:noFill/>
          <a:ln w="9525">
            <a:noFill/>
            <a:miter lim="800000"/>
            <a:headEnd/>
            <a:tailEnd/>
          </a:ln>
        </p:spPr>
      </p:pic>
      <p:pic>
        <p:nvPicPr>
          <p:cNvPr id="21511" name="图片 22" descr="t011525b8d4b0a35253.jpg"/>
          <p:cNvPicPr>
            <a:picLocks noChangeAspect="1"/>
          </p:cNvPicPr>
          <p:nvPr/>
        </p:nvPicPr>
        <p:blipFill>
          <a:blip r:embed="rId6"/>
          <a:srcRect/>
          <a:stretch>
            <a:fillRect/>
          </a:stretch>
        </p:blipFill>
        <p:spPr bwMode="auto">
          <a:xfrm>
            <a:off x="6294438" y="3143250"/>
            <a:ext cx="2570162" cy="3500438"/>
          </a:xfrm>
          <a:prstGeom prst="rect">
            <a:avLst/>
          </a:prstGeom>
          <a:noFill/>
          <a:ln w="9525">
            <a:noFill/>
            <a:miter lim="800000"/>
            <a:headEnd/>
            <a:tailEnd/>
          </a:ln>
        </p:spPr>
      </p:pic>
      <p:pic>
        <p:nvPicPr>
          <p:cNvPr id="21512" name="图片 23" descr="W020160222377075424642.jpg"/>
          <p:cNvPicPr>
            <a:picLocks noChangeAspect="1"/>
          </p:cNvPicPr>
          <p:nvPr/>
        </p:nvPicPr>
        <p:blipFill>
          <a:blip r:embed="rId7"/>
          <a:srcRect/>
          <a:stretch>
            <a:fillRect/>
          </a:stretch>
        </p:blipFill>
        <p:spPr bwMode="auto">
          <a:xfrm>
            <a:off x="642938" y="3143250"/>
            <a:ext cx="2574925" cy="1714500"/>
          </a:xfrm>
          <a:prstGeom prst="rect">
            <a:avLst/>
          </a:prstGeom>
          <a:noFill/>
          <a:ln w="9525">
            <a:noFill/>
            <a:miter lim="800000"/>
            <a:headEnd/>
            <a:tailEnd/>
          </a:ln>
        </p:spPr>
      </p:pic>
      <p:pic>
        <p:nvPicPr>
          <p:cNvPr id="21513" name="图片 24" descr="t016aac11b1ded4966f.jpg"/>
          <p:cNvPicPr>
            <a:picLocks noChangeAspect="1"/>
          </p:cNvPicPr>
          <p:nvPr/>
        </p:nvPicPr>
        <p:blipFill>
          <a:blip r:embed="rId8"/>
          <a:srcRect/>
          <a:stretch>
            <a:fillRect/>
          </a:stretch>
        </p:blipFill>
        <p:spPr bwMode="auto">
          <a:xfrm>
            <a:off x="642938" y="5072063"/>
            <a:ext cx="2571750" cy="1571625"/>
          </a:xfrm>
          <a:prstGeom prst="rect">
            <a:avLst/>
          </a:prstGeom>
          <a:noFill/>
          <a:ln w="9525">
            <a:noFill/>
            <a:miter lim="800000"/>
            <a:headEnd/>
            <a:tailEnd/>
          </a:ln>
        </p:spPr>
      </p:pic>
      <p:pic>
        <p:nvPicPr>
          <p:cNvPr id="21514" name="图片 25" descr="20160108165442080008.jpg"/>
          <p:cNvPicPr>
            <a:picLocks noChangeAspect="1"/>
          </p:cNvPicPr>
          <p:nvPr/>
        </p:nvPicPr>
        <p:blipFill>
          <a:blip r:embed="rId9"/>
          <a:srcRect/>
          <a:stretch>
            <a:fillRect/>
          </a:stretch>
        </p:blipFill>
        <p:spPr bwMode="auto">
          <a:xfrm>
            <a:off x="3571875" y="5072063"/>
            <a:ext cx="2460625" cy="156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
        <p:nvSpPr>
          <p:cNvPr id="281" name="矩形 280"/>
          <p:cNvSpPr/>
          <p:nvPr/>
        </p:nvSpPr>
        <p:spPr>
          <a:xfrm>
            <a:off x="781050" y="1146175"/>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grpSp>
        <p:nvGrpSpPr>
          <p:cNvPr id="22532" name="组合 24"/>
          <p:cNvGrpSpPr>
            <a:grpSpLocks/>
          </p:cNvGrpSpPr>
          <p:nvPr/>
        </p:nvGrpSpPr>
        <p:grpSpPr bwMode="auto">
          <a:xfrm>
            <a:off x="684213" y="1196975"/>
            <a:ext cx="6551612" cy="647700"/>
            <a:chOff x="251520" y="1024067"/>
            <a:chExt cx="8569631" cy="903952"/>
          </a:xfrm>
        </p:grpSpPr>
        <p:sp>
          <p:nvSpPr>
            <p:cNvPr id="22576" name="AutoShape 3"/>
            <p:cNvSpPr>
              <a:spLocks noChangeArrowheads="1"/>
            </p:cNvSpPr>
            <p:nvPr/>
          </p:nvSpPr>
          <p:spPr bwMode="auto">
            <a:xfrm>
              <a:off x="770634" y="1197768"/>
              <a:ext cx="8050517" cy="666750"/>
            </a:xfrm>
            <a:prstGeom prst="roundRect">
              <a:avLst>
                <a:gd name="adj" fmla="val 16667"/>
              </a:avLst>
            </a:prstGeom>
            <a:gradFill rotWithShape="1">
              <a:gsLst>
                <a:gs pos="0">
                  <a:schemeClr val="bg1"/>
                </a:gs>
                <a:gs pos="100000">
                  <a:schemeClr val="bg2"/>
                </a:gs>
              </a:gsLst>
              <a:lin ang="2700000" scaled="1"/>
            </a:gradFill>
            <a:ln w="9525">
              <a:solidFill>
                <a:schemeClr val="bg2"/>
              </a:solidFill>
              <a:round/>
              <a:headEnd/>
              <a:tailEnd/>
            </a:ln>
          </p:spPr>
          <p:txBody>
            <a:bodyPr wrap="none" anchor="ctr"/>
            <a:lstStyle/>
            <a:p>
              <a:endParaRPr lang="zh-CN" altLang="en-US">
                <a:ea typeface="华文细黑" pitchFamily="2" charset="-122"/>
              </a:endParaRPr>
            </a:p>
          </p:txBody>
        </p:sp>
        <p:sp>
          <p:nvSpPr>
            <p:cNvPr id="22577" name="Rectangle 4"/>
            <p:cNvSpPr>
              <a:spLocks noChangeArrowheads="1"/>
            </p:cNvSpPr>
            <p:nvPr/>
          </p:nvSpPr>
          <p:spPr bwMode="auto">
            <a:xfrm>
              <a:off x="1163080" y="1225603"/>
              <a:ext cx="7516036" cy="569913"/>
            </a:xfrm>
            <a:prstGeom prst="rect">
              <a:avLst/>
            </a:prstGeom>
            <a:noFill/>
            <a:ln w="9525">
              <a:noFill/>
              <a:miter lim="800000"/>
              <a:headEnd/>
              <a:tailEnd/>
            </a:ln>
          </p:spPr>
          <p:txBody>
            <a:bodyPr anchor="ctr"/>
            <a:lstStyle/>
            <a:p>
              <a:pPr eaLnBrk="0" hangingPunct="0"/>
              <a:r>
                <a:rPr lang="zh-CN" altLang="zh-CN">
                  <a:solidFill>
                    <a:srgbClr val="C00000"/>
                  </a:solidFill>
                  <a:latin typeface="黑体" pitchFamily="49" charset="-122"/>
                  <a:ea typeface="黑体" pitchFamily="49" charset="-122"/>
                </a:rPr>
                <a:t>专家常驻农村，为贫困户发展产业提供精准的科技帮扶</a:t>
              </a:r>
              <a:endParaRPr lang="zh-CN" altLang="en-US">
                <a:solidFill>
                  <a:srgbClr val="C00000"/>
                </a:solidFill>
                <a:latin typeface="黑体" pitchFamily="49" charset="-122"/>
                <a:ea typeface="黑体" pitchFamily="49" charset="-122"/>
              </a:endParaRPr>
            </a:p>
          </p:txBody>
        </p:sp>
        <p:grpSp>
          <p:nvGrpSpPr>
            <p:cNvPr id="22578" name="Group 11"/>
            <p:cNvGrpSpPr>
              <a:grpSpLocks/>
            </p:cNvGrpSpPr>
            <p:nvPr/>
          </p:nvGrpSpPr>
          <p:grpSpPr bwMode="auto">
            <a:xfrm>
              <a:off x="251520" y="1024067"/>
              <a:ext cx="825500" cy="903952"/>
              <a:chOff x="0" y="-47"/>
              <a:chExt cx="384" cy="422"/>
            </a:xfrm>
          </p:grpSpPr>
          <p:grpSp>
            <p:nvGrpSpPr>
              <p:cNvPr id="22579" name="Group 12"/>
              <p:cNvGrpSpPr>
                <a:grpSpLocks/>
              </p:cNvGrpSpPr>
              <p:nvPr/>
            </p:nvGrpSpPr>
            <p:grpSpPr bwMode="auto">
              <a:xfrm>
                <a:off x="0" y="-47"/>
                <a:ext cx="384" cy="422"/>
                <a:chOff x="0" y="-127"/>
                <a:chExt cx="1042" cy="1146"/>
              </a:xfrm>
            </p:grpSpPr>
            <p:grpSp>
              <p:nvGrpSpPr>
                <p:cNvPr id="22581" name="Group 13"/>
                <p:cNvGrpSpPr>
                  <a:grpSpLocks/>
                </p:cNvGrpSpPr>
                <p:nvPr/>
              </p:nvGrpSpPr>
              <p:grpSpPr bwMode="auto">
                <a:xfrm>
                  <a:off x="0" y="-127"/>
                  <a:ext cx="1042" cy="1146"/>
                  <a:chOff x="0" y="-127"/>
                  <a:chExt cx="1042" cy="1146"/>
                </a:xfrm>
              </p:grpSpPr>
              <p:pic>
                <p:nvPicPr>
                  <p:cNvPr id="22583" name="Picture 14" descr="circuler_1"/>
                  <p:cNvPicPr>
                    <a:picLocks noChangeAspect="1"/>
                  </p:cNvPicPr>
                  <p:nvPr/>
                </p:nvPicPr>
                <p:blipFill>
                  <a:blip r:embed="rId3"/>
                  <a:srcRect/>
                  <a:stretch>
                    <a:fillRect/>
                  </a:stretch>
                </p:blipFill>
                <p:spPr bwMode="auto">
                  <a:xfrm>
                    <a:off x="0" y="0"/>
                    <a:ext cx="1042" cy="1016"/>
                  </a:xfrm>
                  <a:prstGeom prst="rect">
                    <a:avLst/>
                  </a:prstGeom>
                  <a:noFill/>
                  <a:ln w="9525">
                    <a:noFill/>
                    <a:miter lim="800000"/>
                    <a:headEnd/>
                    <a:tailEnd/>
                  </a:ln>
                </p:spPr>
              </p:pic>
              <p:sp>
                <p:nvSpPr>
                  <p:cNvPr id="22584" name="Oval 15"/>
                  <p:cNvSpPr>
                    <a:spLocks noChangeArrowheads="1"/>
                  </p:cNvSpPr>
                  <p:nvPr/>
                </p:nvSpPr>
                <p:spPr bwMode="auto">
                  <a:xfrm>
                    <a:off x="0" y="-127"/>
                    <a:ext cx="1041" cy="1146"/>
                  </a:xfrm>
                  <a:prstGeom prst="ellipse">
                    <a:avLst/>
                  </a:prstGeom>
                  <a:gradFill rotWithShape="1">
                    <a:gsLst>
                      <a:gs pos="0">
                        <a:schemeClr val="accent1"/>
                      </a:gs>
                      <a:gs pos="100000">
                        <a:schemeClr val="accent2"/>
                      </a:gs>
                    </a:gsLst>
                    <a:lin ang="5400000" scaled="1"/>
                  </a:gradFill>
                  <a:ln w="19050">
                    <a:solidFill>
                      <a:schemeClr val="bg1"/>
                    </a:solidFill>
                    <a:round/>
                    <a:headEnd/>
                    <a:tailEnd/>
                  </a:ln>
                </p:spPr>
                <p:txBody>
                  <a:bodyPr wrap="none" anchor="ctr"/>
                  <a:lstStyle/>
                  <a:p>
                    <a:endParaRPr lang="zh-CN" altLang="en-US">
                      <a:ea typeface="华文细黑" pitchFamily="2" charset="-122"/>
                    </a:endParaRPr>
                  </a:p>
                </p:txBody>
              </p:sp>
            </p:grpSp>
            <p:pic>
              <p:nvPicPr>
                <p:cNvPr id="22582" name="Picture 16" descr="Picture2"/>
                <p:cNvPicPr>
                  <a:picLocks noChangeAspect="1"/>
                </p:cNvPicPr>
                <p:nvPr/>
              </p:nvPicPr>
              <p:blipFill>
                <a:blip r:embed="rId4"/>
                <a:srcRect/>
                <a:stretch>
                  <a:fillRect/>
                </a:stretch>
              </p:blipFill>
              <p:spPr bwMode="auto">
                <a:xfrm>
                  <a:off x="104" y="-127"/>
                  <a:ext cx="823" cy="497"/>
                </a:xfrm>
                <a:prstGeom prst="rect">
                  <a:avLst/>
                </a:prstGeom>
                <a:noFill/>
                <a:ln w="9525">
                  <a:noFill/>
                  <a:miter lim="800000"/>
                  <a:headEnd/>
                  <a:tailEnd/>
                </a:ln>
              </p:spPr>
            </p:pic>
          </p:grpSp>
          <p:sp>
            <p:nvSpPr>
              <p:cNvPr id="22580" name="WordArt 17"/>
              <p:cNvSpPr>
                <a:spLocks noChangeArrowheads="1" noChangeShapeType="1" noTextEdit="1"/>
              </p:cNvSpPr>
              <p:nvPr/>
            </p:nvSpPr>
            <p:spPr bwMode="auto">
              <a:xfrm>
                <a:off x="123" y="109"/>
                <a:ext cx="147" cy="133"/>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solidFill>
                      <a:schemeClr val="bg1"/>
                    </a:solidFill>
                    <a:latin typeface="仿宋"/>
                    <a:ea typeface="仿宋"/>
                  </a:rPr>
                  <a:t>2</a:t>
                </a:r>
                <a:endParaRPr lang="zh-CN" altLang="en-US" sz="2400" kern="10">
                  <a:ln w="9525">
                    <a:solidFill>
                      <a:schemeClr val="bg1"/>
                    </a:solidFill>
                    <a:round/>
                    <a:headEnd/>
                    <a:tailEnd/>
                  </a:ln>
                  <a:solidFill>
                    <a:schemeClr val="bg1"/>
                  </a:solidFill>
                  <a:latin typeface="仿宋"/>
                  <a:ea typeface="仿宋"/>
                </a:endParaRPr>
              </a:p>
            </p:txBody>
          </p:sp>
        </p:grpSp>
      </p:grpSp>
      <p:pic>
        <p:nvPicPr>
          <p:cNvPr id="22533" name="Picture 19" descr="C:\Users\HOUPEI\AppData\Roaming\Tencent\Users\87804799\QQ\WinTemp\RichOle\HBTAD%91XQ]LN_[CID4IM)U.png"/>
          <p:cNvPicPr>
            <a:picLocks noChangeAspect="1" noChangeArrowheads="1"/>
          </p:cNvPicPr>
          <p:nvPr/>
        </p:nvPicPr>
        <p:blipFill>
          <a:blip r:embed="rId5"/>
          <a:srcRect r="578"/>
          <a:stretch>
            <a:fillRect/>
          </a:stretch>
        </p:blipFill>
        <p:spPr bwMode="auto">
          <a:xfrm>
            <a:off x="5786438" y="5000625"/>
            <a:ext cx="2568575" cy="1616075"/>
          </a:xfrm>
          <a:prstGeom prst="rect">
            <a:avLst/>
          </a:prstGeom>
          <a:noFill/>
          <a:ln w="9525">
            <a:noFill/>
            <a:miter lim="800000"/>
            <a:headEnd/>
            <a:tailEnd/>
          </a:ln>
        </p:spPr>
      </p:pic>
      <p:sp>
        <p:nvSpPr>
          <p:cNvPr id="22534" name="矩形 19"/>
          <p:cNvSpPr>
            <a:spLocks noChangeArrowheads="1"/>
          </p:cNvSpPr>
          <p:nvPr/>
        </p:nvSpPr>
        <p:spPr bwMode="auto">
          <a:xfrm>
            <a:off x="571500" y="1857375"/>
            <a:ext cx="8072438" cy="1200150"/>
          </a:xfrm>
          <a:prstGeom prst="rect">
            <a:avLst/>
          </a:prstGeom>
          <a:noFill/>
          <a:ln w="9525">
            <a:noFill/>
            <a:miter lim="800000"/>
            <a:headEnd/>
            <a:tailEnd/>
          </a:ln>
        </p:spPr>
        <p:txBody>
          <a:bodyPr>
            <a:spAutoFit/>
          </a:bodyPr>
          <a:lstStyle/>
          <a:p>
            <a:pPr eaLnBrk="0" hangingPunct="0">
              <a:lnSpc>
                <a:spcPts val="3000"/>
              </a:lnSpc>
            </a:pPr>
            <a:r>
              <a:rPr lang="zh-CN" altLang="en-US"/>
              <a:t>        </a:t>
            </a:r>
            <a:r>
              <a:rPr lang="zh-CN" altLang="en-US">
                <a:solidFill>
                  <a:srgbClr val="006134"/>
                </a:solidFill>
                <a:latin typeface="黑体" pitchFamily="49" charset="-122"/>
                <a:ea typeface="黑体" pitchFamily="49" charset="-122"/>
              </a:rPr>
              <a:t>山阳核桃试验示范站团队在国家级贫困县商山阳县开展核桃新品种、新技术研究与示范，科技示范不落一户，技术指导不少一人，走遍商山洛水，带动山阳核桃产业实现了面积翻一番，产量翻两番，产值和人均核桃收入翻三番。</a:t>
            </a:r>
            <a:endParaRPr lang="zh-CN" altLang="en-US"/>
          </a:p>
        </p:txBody>
      </p:sp>
      <p:grpSp>
        <p:nvGrpSpPr>
          <p:cNvPr id="22535" name="组合 24"/>
          <p:cNvGrpSpPr>
            <a:grpSpLocks/>
          </p:cNvGrpSpPr>
          <p:nvPr/>
        </p:nvGrpSpPr>
        <p:grpSpPr bwMode="auto">
          <a:xfrm>
            <a:off x="0" y="3786188"/>
            <a:ext cx="6858000" cy="3071812"/>
            <a:chOff x="2850913" y="2207094"/>
            <a:chExt cx="4961447" cy="2628660"/>
          </a:xfrm>
        </p:grpSpPr>
        <p:grpSp>
          <p:nvGrpSpPr>
            <p:cNvPr id="22540" name="组合 148"/>
            <p:cNvGrpSpPr>
              <a:grpSpLocks/>
            </p:cNvGrpSpPr>
            <p:nvPr/>
          </p:nvGrpSpPr>
          <p:grpSpPr bwMode="auto">
            <a:xfrm>
              <a:off x="3808501" y="2207094"/>
              <a:ext cx="2952832" cy="2628660"/>
              <a:chOff x="3782433" y="1072891"/>
              <a:chExt cx="2952832" cy="2628660"/>
            </a:xfrm>
          </p:grpSpPr>
          <p:grpSp>
            <p:nvGrpSpPr>
              <p:cNvPr id="22544" name="组合 150"/>
              <p:cNvGrpSpPr>
                <a:grpSpLocks/>
              </p:cNvGrpSpPr>
              <p:nvPr/>
            </p:nvGrpSpPr>
            <p:grpSpPr bwMode="auto">
              <a:xfrm rot="373283">
                <a:off x="3802939" y="1072891"/>
                <a:ext cx="2804171" cy="1890313"/>
                <a:chOff x="2649669" y="1272496"/>
                <a:chExt cx="4741343" cy="3158161"/>
              </a:xfrm>
            </p:grpSpPr>
            <p:sp>
              <p:nvSpPr>
                <p:cNvPr id="41" name="下弧形箭头 1"/>
                <p:cNvSpPr/>
                <p:nvPr/>
              </p:nvSpPr>
              <p:spPr>
                <a:xfrm rot="20932722" flipH="1">
                  <a:off x="3308676" y="1552612"/>
                  <a:ext cx="4029393" cy="2852918"/>
                </a:xfrm>
                <a:custGeom>
                  <a:avLst/>
                  <a:gdLst>
                    <a:gd name="connsiteX0" fmla="*/ 1582804 w 2318271"/>
                    <a:gd name="connsiteY0" fmla="*/ 1177 h 1644098"/>
                    <a:gd name="connsiteX1" fmla="*/ 1570351 w 2318271"/>
                    <a:gd name="connsiteY1" fmla="*/ 0 h 1644098"/>
                    <a:gd name="connsiteX2" fmla="*/ 1569015 w 2318271"/>
                    <a:gd name="connsiteY2" fmla="*/ 1177 h 1644098"/>
                    <a:gd name="connsiteX3" fmla="*/ 1582804 w 2318271"/>
                    <a:gd name="connsiteY3" fmla="*/ 1177 h 1644098"/>
                    <a:gd name="connsiteX4" fmla="*/ 1916888 w 2318271"/>
                    <a:gd name="connsiteY4" fmla="*/ 84760 h 1644098"/>
                    <a:gd name="connsiteX5" fmla="*/ 0 w 2318271"/>
                    <a:gd name="connsiteY5" fmla="*/ 1603387 h 1644098"/>
                    <a:gd name="connsiteX6" fmla="*/ 0 w 2318271"/>
                    <a:gd name="connsiteY6" fmla="*/ 1644098 h 1644098"/>
                    <a:gd name="connsiteX7" fmla="*/ 136910 w 2318271"/>
                    <a:gd name="connsiteY7" fmla="*/ 1644098 h 1644098"/>
                    <a:gd name="connsiteX8" fmla="*/ 111634 w 2318271"/>
                    <a:gd name="connsiteY8" fmla="*/ 1642896 h 1644098"/>
                    <a:gd name="connsiteX9" fmla="*/ 2318271 w 2318271"/>
                    <a:gd name="connsiteY9" fmla="*/ 209023 h 1644098"/>
                    <a:gd name="connsiteX10" fmla="*/ 1916888 w 2318271"/>
                    <a:gd name="connsiteY10" fmla="*/ 84760 h 1644098"/>
                    <a:gd name="connsiteX0" fmla="*/ 1582804 w 2318271"/>
                    <a:gd name="connsiteY0" fmla="*/ 1177 h 1644098"/>
                    <a:gd name="connsiteX1" fmla="*/ 1570351 w 2318271"/>
                    <a:gd name="connsiteY1" fmla="*/ 0 h 1644098"/>
                    <a:gd name="connsiteX2" fmla="*/ 1569015 w 2318271"/>
                    <a:gd name="connsiteY2" fmla="*/ 1177 h 1644098"/>
                    <a:gd name="connsiteX3" fmla="*/ 1582804 w 2318271"/>
                    <a:gd name="connsiteY3" fmla="*/ 1177 h 1644098"/>
                    <a:gd name="connsiteX4" fmla="*/ 1916888 w 2318271"/>
                    <a:gd name="connsiteY4" fmla="*/ 84760 h 1644098"/>
                    <a:gd name="connsiteX5" fmla="*/ 12742 w 2318271"/>
                    <a:gd name="connsiteY5" fmla="*/ 1639870 h 1644098"/>
                    <a:gd name="connsiteX6" fmla="*/ 0 w 2318271"/>
                    <a:gd name="connsiteY6" fmla="*/ 1644098 h 1644098"/>
                    <a:gd name="connsiteX7" fmla="*/ 136910 w 2318271"/>
                    <a:gd name="connsiteY7" fmla="*/ 1644098 h 1644098"/>
                    <a:gd name="connsiteX8" fmla="*/ 111634 w 2318271"/>
                    <a:gd name="connsiteY8" fmla="*/ 1642896 h 1644098"/>
                    <a:gd name="connsiteX9" fmla="*/ 2318271 w 2318271"/>
                    <a:gd name="connsiteY9" fmla="*/ 209023 h 1644098"/>
                    <a:gd name="connsiteX10" fmla="*/ 1916888 w 2318271"/>
                    <a:gd name="connsiteY10" fmla="*/ 84760 h 164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8271" h="1644098">
                      <a:moveTo>
                        <a:pt x="1582804" y="1177"/>
                      </a:moveTo>
                      <a:lnTo>
                        <a:pt x="1570351" y="0"/>
                      </a:lnTo>
                      <a:lnTo>
                        <a:pt x="1569015" y="1177"/>
                      </a:lnTo>
                      <a:lnTo>
                        <a:pt x="1582804" y="1177"/>
                      </a:lnTo>
                      <a:close/>
                      <a:moveTo>
                        <a:pt x="1916888" y="84760"/>
                      </a:moveTo>
                      <a:cubicBezTo>
                        <a:pt x="1678018" y="897655"/>
                        <a:pt x="890264" y="1497916"/>
                        <a:pt x="12742" y="1639870"/>
                      </a:cubicBezTo>
                      <a:lnTo>
                        <a:pt x="0" y="1644098"/>
                      </a:lnTo>
                      <a:lnTo>
                        <a:pt x="136910" y="1644098"/>
                      </a:lnTo>
                      <a:cubicBezTo>
                        <a:pt x="128470" y="1644098"/>
                        <a:pt x="120042" y="1644056"/>
                        <a:pt x="111634" y="1642896"/>
                      </a:cubicBezTo>
                      <a:cubicBezTo>
                        <a:pt x="1094352" y="1654795"/>
                        <a:pt x="1982224" y="1079419"/>
                        <a:pt x="2318271" y="209023"/>
                      </a:cubicBezTo>
                      <a:cubicBezTo>
                        <a:pt x="2155587" y="152859"/>
                        <a:pt x="2079572" y="140924"/>
                        <a:pt x="1916888" y="84760"/>
                      </a:cubicBezTo>
                      <a:close/>
                    </a:path>
                  </a:pathLst>
                </a:custGeom>
                <a:gradFill flip="none" rotWithShape="1">
                  <a:gsLst>
                    <a:gs pos="0">
                      <a:srgbClr val="17638F"/>
                    </a:gs>
                    <a:gs pos="100000">
                      <a:srgbClr val="00B0F0"/>
                    </a:gs>
                  </a:gsLst>
                  <a:lin ang="18000000" scaled="0"/>
                  <a:tileRect/>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black"/>
                    </a:solidFill>
                    <a:latin typeface="Calibri"/>
                    <a:ea typeface="宋体"/>
                  </a:endParaRPr>
                </a:p>
              </p:txBody>
            </p:sp>
            <p:sp>
              <p:nvSpPr>
                <p:cNvPr id="42" name="等腰三角形 35"/>
                <p:cNvSpPr/>
                <p:nvPr/>
              </p:nvSpPr>
              <p:spPr>
                <a:xfrm rot="19789942">
                  <a:off x="2639461" y="1259106"/>
                  <a:ext cx="1291348" cy="1075802"/>
                </a:xfrm>
                <a:custGeom>
                  <a:avLst/>
                  <a:gdLst>
                    <a:gd name="connsiteX0" fmla="*/ 0 w 1878742"/>
                    <a:gd name="connsiteY0" fmla="*/ 1122274 h 1122274"/>
                    <a:gd name="connsiteX1" fmla="*/ 939371 w 1878742"/>
                    <a:gd name="connsiteY1" fmla="*/ 0 h 1122274"/>
                    <a:gd name="connsiteX2" fmla="*/ 1878742 w 1878742"/>
                    <a:gd name="connsiteY2" fmla="*/ 1122274 h 1122274"/>
                    <a:gd name="connsiteX3" fmla="*/ 0 w 1878742"/>
                    <a:gd name="connsiteY3" fmla="*/ 1122274 h 1122274"/>
                    <a:gd name="connsiteX0" fmla="*/ 0 w 1530850"/>
                    <a:gd name="connsiteY0" fmla="*/ 1122274 h 1122274"/>
                    <a:gd name="connsiteX1" fmla="*/ 939371 w 1530850"/>
                    <a:gd name="connsiteY1" fmla="*/ 0 h 1122274"/>
                    <a:gd name="connsiteX2" fmla="*/ 1530850 w 1530850"/>
                    <a:gd name="connsiteY2" fmla="*/ 1088989 h 1122274"/>
                    <a:gd name="connsiteX3" fmla="*/ 0 w 1530850"/>
                    <a:gd name="connsiteY3" fmla="*/ 1122274 h 1122274"/>
                    <a:gd name="connsiteX0" fmla="*/ 0 w 1291351"/>
                    <a:gd name="connsiteY0" fmla="*/ 1114589 h 1114589"/>
                    <a:gd name="connsiteX1" fmla="*/ 699872 w 1291351"/>
                    <a:gd name="connsiteY1" fmla="*/ 0 h 1114589"/>
                    <a:gd name="connsiteX2" fmla="*/ 1291351 w 1291351"/>
                    <a:gd name="connsiteY2" fmla="*/ 1088989 h 1114589"/>
                    <a:gd name="connsiteX3" fmla="*/ 0 w 1291351"/>
                    <a:gd name="connsiteY3" fmla="*/ 1114589 h 1114589"/>
                    <a:gd name="connsiteX0" fmla="*/ 0 w 1291351"/>
                    <a:gd name="connsiteY0" fmla="*/ 1088787 h 1088787"/>
                    <a:gd name="connsiteX1" fmla="*/ 567358 w 1291351"/>
                    <a:gd name="connsiteY1" fmla="*/ 0 h 1088787"/>
                    <a:gd name="connsiteX2" fmla="*/ 1291351 w 1291351"/>
                    <a:gd name="connsiteY2" fmla="*/ 1063187 h 1088787"/>
                    <a:gd name="connsiteX3" fmla="*/ 0 w 1291351"/>
                    <a:gd name="connsiteY3" fmla="*/ 1088787 h 1088787"/>
                    <a:gd name="connsiteX0" fmla="*/ 0 w 1291351"/>
                    <a:gd name="connsiteY0" fmla="*/ 1077428 h 1077428"/>
                    <a:gd name="connsiteX1" fmla="*/ 612170 w 1291351"/>
                    <a:gd name="connsiteY1" fmla="*/ 0 h 1077428"/>
                    <a:gd name="connsiteX2" fmla="*/ 1291351 w 1291351"/>
                    <a:gd name="connsiteY2" fmla="*/ 1051828 h 1077428"/>
                    <a:gd name="connsiteX3" fmla="*/ 0 w 1291351"/>
                    <a:gd name="connsiteY3" fmla="*/ 1077428 h 1077428"/>
                  </a:gdLst>
                  <a:ahLst/>
                  <a:cxnLst>
                    <a:cxn ang="0">
                      <a:pos x="connsiteX0" y="connsiteY0"/>
                    </a:cxn>
                    <a:cxn ang="0">
                      <a:pos x="connsiteX1" y="connsiteY1"/>
                    </a:cxn>
                    <a:cxn ang="0">
                      <a:pos x="connsiteX2" y="connsiteY2"/>
                    </a:cxn>
                    <a:cxn ang="0">
                      <a:pos x="connsiteX3" y="connsiteY3"/>
                    </a:cxn>
                  </a:cxnLst>
                  <a:rect l="l" t="t" r="r" b="b"/>
                  <a:pathLst>
                    <a:path w="1291351" h="1077428">
                      <a:moveTo>
                        <a:pt x="0" y="1077428"/>
                      </a:moveTo>
                      <a:lnTo>
                        <a:pt x="612170" y="0"/>
                      </a:lnTo>
                      <a:lnTo>
                        <a:pt x="1291351" y="1051828"/>
                      </a:lnTo>
                      <a:lnTo>
                        <a:pt x="0" y="1077428"/>
                      </a:lnTo>
                      <a:close/>
                    </a:path>
                  </a:pathLst>
                </a:custGeom>
                <a:gradFill flip="none" rotWithShape="1">
                  <a:gsLst>
                    <a:gs pos="0">
                      <a:srgbClr val="00B0F0"/>
                    </a:gs>
                    <a:gs pos="100000">
                      <a:srgbClr val="00B0F0">
                        <a:lumMod val="60000"/>
                        <a:lumOff val="40000"/>
                      </a:srgbClr>
                    </a:gs>
                  </a:gsLst>
                  <a:lin ang="18900000" scaled="1"/>
                  <a:tileRect/>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Calibri"/>
                    <a:ea typeface="宋体"/>
                  </a:endParaRPr>
                </a:p>
              </p:txBody>
            </p:sp>
            <p:sp>
              <p:nvSpPr>
                <p:cNvPr id="43" name="矩形 42"/>
                <p:cNvSpPr/>
                <p:nvPr/>
              </p:nvSpPr>
              <p:spPr>
                <a:xfrm rot="1620000">
                  <a:off x="2967391" y="1466750"/>
                  <a:ext cx="1253543" cy="188252"/>
                </a:xfrm>
                <a:prstGeom prst="rect">
                  <a:avLst/>
                </a:prstGeom>
                <a:gradFill>
                  <a:gsLst>
                    <a:gs pos="0">
                      <a:srgbClr val="17638F"/>
                    </a:gs>
                    <a:gs pos="100000">
                      <a:srgbClr val="00B0F0"/>
                    </a:gs>
                  </a:gsLst>
                  <a:lin ang="21000000" scaled="0"/>
                </a:gradFill>
                <a:ln w="9525" cap="flat" cmpd="sng" algn="ctr">
                  <a:gradFill>
                    <a:gsLst>
                      <a:gs pos="26000">
                        <a:srgbClr val="FFFFFF">
                          <a:alpha val="0"/>
                        </a:srgbClr>
                      </a:gs>
                      <a:gs pos="0">
                        <a:sysClr val="window" lastClr="FFFFFF">
                          <a:alpha val="0"/>
                        </a:sysClr>
                      </a:gs>
                      <a:gs pos="45000">
                        <a:sysClr val="window" lastClr="FFFFFF"/>
                      </a:gs>
                      <a:gs pos="57000">
                        <a:sysClr val="window" lastClr="FFFFFF"/>
                      </a:gs>
                      <a:gs pos="100000">
                        <a:sysClr val="window" lastClr="FFFFFF">
                          <a:alpha val="0"/>
                        </a:sysClr>
                      </a:gs>
                    </a:gsLst>
                    <a:lin ang="2400000" scaled="0"/>
                  </a:gradFill>
                  <a:prstDash val="solid"/>
                </a:ln>
                <a:effectLst/>
              </p:spPr>
              <p:txBody>
                <a:bodyPr anchor="ctr"/>
                <a:lstStyle/>
                <a:p>
                  <a:pPr algn="ctr" fontAlgn="auto">
                    <a:spcBef>
                      <a:spcPts val="0"/>
                    </a:spcBef>
                    <a:spcAft>
                      <a:spcPts val="0"/>
                    </a:spcAft>
                    <a:defRPr/>
                  </a:pPr>
                  <a:endParaRPr lang="zh-CN" altLang="en-US" kern="0">
                    <a:solidFill>
                      <a:prstClr val="white"/>
                    </a:solidFill>
                    <a:latin typeface="Calibri"/>
                    <a:ea typeface="宋体"/>
                  </a:endParaRPr>
                </a:p>
              </p:txBody>
            </p:sp>
            <p:sp>
              <p:nvSpPr>
                <p:cNvPr id="44" name="下弧形箭头 1"/>
                <p:cNvSpPr/>
                <p:nvPr/>
              </p:nvSpPr>
              <p:spPr>
                <a:xfrm rot="21528179" flipH="1">
                  <a:off x="3838787" y="1977201"/>
                  <a:ext cx="3552225" cy="2077915"/>
                </a:xfrm>
                <a:custGeom>
                  <a:avLst/>
                  <a:gdLst>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82804 w 2388272"/>
                    <a:gd name="connsiteY2" fmla="*/ 1177 h 1644098"/>
                    <a:gd name="connsiteX3" fmla="*/ 1830218 w 2388272"/>
                    <a:gd name="connsiteY3" fmla="*/ 40531 h 1644098"/>
                    <a:gd name="connsiteX4" fmla="*/ 0 w 2388272"/>
                    <a:gd name="connsiteY4" fmla="*/ 1603387 h 1644098"/>
                    <a:gd name="connsiteX5" fmla="*/ 0 w 2388272"/>
                    <a:gd name="connsiteY5" fmla="*/ 1644098 h 1644098"/>
                    <a:gd name="connsiteX6" fmla="*/ 136910 w 2388272"/>
                    <a:gd name="connsiteY6" fmla="*/ 1644098 h 1644098"/>
                    <a:gd name="connsiteX7" fmla="*/ 111634 w 2388272"/>
                    <a:gd name="connsiteY7" fmla="*/ 1642896 h 1644098"/>
                    <a:gd name="connsiteX8" fmla="*/ 2388272 w 2388272"/>
                    <a:gd name="connsiteY8" fmla="*/ 297376 h 1644098"/>
                    <a:gd name="connsiteX9" fmla="*/ 1830218 w 2388272"/>
                    <a:gd name="connsiteY9" fmla="*/ 40531 h 1644098"/>
                    <a:gd name="connsiteX0" fmla="*/ 1830218 w 2388272"/>
                    <a:gd name="connsiteY0" fmla="*/ 0 h 1603567"/>
                    <a:gd name="connsiteX1" fmla="*/ 0 w 2388272"/>
                    <a:gd name="connsiteY1" fmla="*/ 1562856 h 1603567"/>
                    <a:gd name="connsiteX2" fmla="*/ 0 w 2388272"/>
                    <a:gd name="connsiteY2" fmla="*/ 1603567 h 1603567"/>
                    <a:gd name="connsiteX3" fmla="*/ 136910 w 2388272"/>
                    <a:gd name="connsiteY3" fmla="*/ 1603567 h 1603567"/>
                    <a:gd name="connsiteX4" fmla="*/ 111634 w 2388272"/>
                    <a:gd name="connsiteY4" fmla="*/ 1602365 h 1603567"/>
                    <a:gd name="connsiteX5" fmla="*/ 2388272 w 2388272"/>
                    <a:gd name="connsiteY5" fmla="*/ 256845 h 1603567"/>
                    <a:gd name="connsiteX6" fmla="*/ 1830218 w 2388272"/>
                    <a:gd name="connsiteY6" fmla="*/ 0 h 1603567"/>
                    <a:gd name="connsiteX0" fmla="*/ 2016446 w 2388272"/>
                    <a:gd name="connsiteY0" fmla="*/ 1 h 1553024"/>
                    <a:gd name="connsiteX1" fmla="*/ 0 w 2388272"/>
                    <a:gd name="connsiteY1" fmla="*/ 1512313 h 1553024"/>
                    <a:gd name="connsiteX2" fmla="*/ 0 w 2388272"/>
                    <a:gd name="connsiteY2" fmla="*/ 1553024 h 1553024"/>
                    <a:gd name="connsiteX3" fmla="*/ 136910 w 2388272"/>
                    <a:gd name="connsiteY3" fmla="*/ 1553024 h 1553024"/>
                    <a:gd name="connsiteX4" fmla="*/ 111634 w 2388272"/>
                    <a:gd name="connsiteY4" fmla="*/ 1551822 h 1553024"/>
                    <a:gd name="connsiteX5" fmla="*/ 2388272 w 2388272"/>
                    <a:gd name="connsiteY5" fmla="*/ 206302 h 1553024"/>
                    <a:gd name="connsiteX6" fmla="*/ 2016446 w 2388272"/>
                    <a:gd name="connsiteY6" fmla="*/ 1 h 1553024"/>
                    <a:gd name="connsiteX0" fmla="*/ 2016446 w 2388272"/>
                    <a:gd name="connsiteY0" fmla="*/ 0 h 1553023"/>
                    <a:gd name="connsiteX1" fmla="*/ 0 w 2388272"/>
                    <a:gd name="connsiteY1" fmla="*/ 1512312 h 1553023"/>
                    <a:gd name="connsiteX2" fmla="*/ 0 w 2388272"/>
                    <a:gd name="connsiteY2" fmla="*/ 1553023 h 1553023"/>
                    <a:gd name="connsiteX3" fmla="*/ 136910 w 2388272"/>
                    <a:gd name="connsiteY3" fmla="*/ 1553023 h 1553023"/>
                    <a:gd name="connsiteX4" fmla="*/ 111634 w 2388272"/>
                    <a:gd name="connsiteY4" fmla="*/ 1551821 h 1553023"/>
                    <a:gd name="connsiteX5" fmla="*/ 2388272 w 2388272"/>
                    <a:gd name="connsiteY5" fmla="*/ 206301 h 1553023"/>
                    <a:gd name="connsiteX6" fmla="*/ 2016446 w 2388272"/>
                    <a:gd name="connsiteY6" fmla="*/ 0 h 1553023"/>
                    <a:gd name="connsiteX0" fmla="*/ 2213271 w 2388272"/>
                    <a:gd name="connsiteY0" fmla="*/ 0 h 1426719"/>
                    <a:gd name="connsiteX1" fmla="*/ 0 w 2388272"/>
                    <a:gd name="connsiteY1" fmla="*/ 1386008 h 1426719"/>
                    <a:gd name="connsiteX2" fmla="*/ 0 w 2388272"/>
                    <a:gd name="connsiteY2" fmla="*/ 1426719 h 1426719"/>
                    <a:gd name="connsiteX3" fmla="*/ 136910 w 2388272"/>
                    <a:gd name="connsiteY3" fmla="*/ 1426719 h 1426719"/>
                    <a:gd name="connsiteX4" fmla="*/ 111634 w 2388272"/>
                    <a:gd name="connsiteY4" fmla="*/ 1425517 h 1426719"/>
                    <a:gd name="connsiteX5" fmla="*/ 2388272 w 2388272"/>
                    <a:gd name="connsiteY5" fmla="*/ 79997 h 1426719"/>
                    <a:gd name="connsiteX6" fmla="*/ 2213271 w 2388272"/>
                    <a:gd name="connsiteY6" fmla="*/ 0 h 1426719"/>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6033 w 2388272"/>
                    <a:gd name="connsiteY1" fmla="*/ 1387646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93709"/>
                    <a:gd name="connsiteY0" fmla="*/ 0 h 1392201"/>
                    <a:gd name="connsiteX1" fmla="*/ 6033 w 2393709"/>
                    <a:gd name="connsiteY1" fmla="*/ 1387646 h 1392201"/>
                    <a:gd name="connsiteX2" fmla="*/ 0 w 2393709"/>
                    <a:gd name="connsiteY2" fmla="*/ 1392201 h 1392201"/>
                    <a:gd name="connsiteX3" fmla="*/ 136910 w 2393709"/>
                    <a:gd name="connsiteY3" fmla="*/ 1392201 h 1392201"/>
                    <a:gd name="connsiteX4" fmla="*/ 111634 w 2393709"/>
                    <a:gd name="connsiteY4" fmla="*/ 1390999 h 1392201"/>
                    <a:gd name="connsiteX5" fmla="*/ 2393709 w 2393709"/>
                    <a:gd name="connsiteY5" fmla="*/ 51859 h 1392201"/>
                    <a:gd name="connsiteX6" fmla="*/ 2265809 w 2393709"/>
                    <a:gd name="connsiteY6" fmla="*/ 0 h 1392201"/>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406255"/>
                    <a:gd name="connsiteY0" fmla="*/ 0 h 1407567"/>
                    <a:gd name="connsiteX1" fmla="*/ 6033 w 2406255"/>
                    <a:gd name="connsiteY1" fmla="*/ 1403012 h 1407567"/>
                    <a:gd name="connsiteX2" fmla="*/ 0 w 2406255"/>
                    <a:gd name="connsiteY2" fmla="*/ 1407567 h 1407567"/>
                    <a:gd name="connsiteX3" fmla="*/ 136910 w 2406255"/>
                    <a:gd name="connsiteY3" fmla="*/ 1407567 h 1407567"/>
                    <a:gd name="connsiteX4" fmla="*/ 111634 w 2406255"/>
                    <a:gd name="connsiteY4" fmla="*/ 1406365 h 1407567"/>
                    <a:gd name="connsiteX5" fmla="*/ 2406256 w 2406255"/>
                    <a:gd name="connsiteY5" fmla="*/ 66444 h 1407567"/>
                    <a:gd name="connsiteX6" fmla="*/ 2296763 w 2406255"/>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6256" h="1407567">
                      <a:moveTo>
                        <a:pt x="2296763" y="0"/>
                      </a:moveTo>
                      <a:cubicBezTo>
                        <a:pt x="1905601" y="754362"/>
                        <a:pt x="987513" y="1433458"/>
                        <a:pt x="6033" y="1403012"/>
                      </a:cubicBezTo>
                      <a:lnTo>
                        <a:pt x="0" y="1407567"/>
                      </a:lnTo>
                      <a:lnTo>
                        <a:pt x="136910" y="1407567"/>
                      </a:lnTo>
                      <a:cubicBezTo>
                        <a:pt x="128470" y="1407567"/>
                        <a:pt x="120042" y="1407525"/>
                        <a:pt x="111634" y="1406365"/>
                      </a:cubicBezTo>
                      <a:cubicBezTo>
                        <a:pt x="1094352" y="1418264"/>
                        <a:pt x="1929299" y="896574"/>
                        <a:pt x="2406256" y="66444"/>
                      </a:cubicBezTo>
                      <a:cubicBezTo>
                        <a:pt x="2242330" y="-36307"/>
                        <a:pt x="2437900" y="87740"/>
                        <a:pt x="2296763" y="0"/>
                      </a:cubicBezTo>
                      <a:close/>
                    </a:path>
                  </a:pathLst>
                </a:custGeom>
                <a:gradFill>
                  <a:gsLst>
                    <a:gs pos="0">
                      <a:srgbClr val="17638F"/>
                    </a:gs>
                    <a:gs pos="100000">
                      <a:srgbClr val="00B0F0"/>
                    </a:gs>
                  </a:gsLst>
                  <a:lin ang="12000000" scaled="0"/>
                </a:gradFill>
                <a:ln w="9525" cap="flat" cmpd="sng" algn="ctr">
                  <a:gradFill>
                    <a:gsLst>
                      <a:gs pos="51000">
                        <a:srgbClr val="FFFFFF">
                          <a:alpha val="0"/>
                        </a:srgbClr>
                      </a:gs>
                      <a:gs pos="25000">
                        <a:sysClr val="window" lastClr="FFFFFF">
                          <a:alpha val="0"/>
                        </a:sysClr>
                      </a:gs>
                      <a:gs pos="32000">
                        <a:sysClr val="window" lastClr="FFFFFF"/>
                      </a:gs>
                      <a:gs pos="48000">
                        <a:srgbClr val="FFFFFF">
                          <a:alpha val="0"/>
                        </a:srgbClr>
                      </a:gs>
                      <a:gs pos="37000">
                        <a:sysClr val="window" lastClr="FFFFFF">
                          <a:alpha val="0"/>
                        </a:sysClr>
                      </a:gs>
                      <a:gs pos="77492">
                        <a:srgbClr val="FFFFFF">
                          <a:alpha val="0"/>
                        </a:srgbClr>
                      </a:gs>
                      <a:gs pos="70000">
                        <a:srgbClr val="FFFFFF"/>
                      </a:gs>
                      <a:gs pos="60000">
                        <a:sysClr val="window" lastClr="FFFFFF"/>
                      </a:gs>
                      <a:gs pos="99000">
                        <a:sysClr val="window" lastClr="FFFFFF">
                          <a:alpha val="0"/>
                        </a:sysClr>
                      </a:gs>
                    </a:gsLst>
                    <a:lin ang="4800000" scaled="0"/>
                  </a:gradFill>
                  <a:prstDash val="solid"/>
                </a:ln>
                <a:effectLst/>
              </p:spPr>
              <p:txBody>
                <a:bodyPr anchor="ctr"/>
                <a:lstStyle/>
                <a:p>
                  <a:pPr algn="ctr" fontAlgn="auto">
                    <a:spcBef>
                      <a:spcPts val="0"/>
                    </a:spcBef>
                    <a:spcAft>
                      <a:spcPts val="0"/>
                    </a:spcAft>
                    <a:defRPr/>
                  </a:pPr>
                  <a:endParaRPr lang="zh-CN" altLang="en-US" kern="0">
                    <a:solidFill>
                      <a:prstClr val="black"/>
                    </a:solidFill>
                    <a:latin typeface="Calibri"/>
                    <a:ea typeface="宋体"/>
                  </a:endParaRPr>
                </a:p>
              </p:txBody>
            </p:sp>
            <p:sp>
              <p:nvSpPr>
                <p:cNvPr id="45" name="椭圆 41"/>
                <p:cNvSpPr/>
                <p:nvPr/>
              </p:nvSpPr>
              <p:spPr>
                <a:xfrm>
                  <a:off x="2988308" y="1353193"/>
                  <a:ext cx="1112696" cy="839761"/>
                </a:xfrm>
                <a:custGeom>
                  <a:avLst/>
                  <a:gdLst/>
                  <a:ahLst/>
                  <a:cxnLst/>
                  <a:rect l="l" t="t" r="r" b="b"/>
                  <a:pathLst>
                    <a:path w="1114901" h="840422">
                      <a:moveTo>
                        <a:pt x="25942" y="0"/>
                      </a:moveTo>
                      <a:lnTo>
                        <a:pt x="1114901" y="554408"/>
                      </a:lnTo>
                      <a:lnTo>
                        <a:pt x="644552" y="840422"/>
                      </a:lnTo>
                      <a:cubicBezTo>
                        <a:pt x="336341" y="834261"/>
                        <a:pt x="78810" y="645946"/>
                        <a:pt x="3108" y="390599"/>
                      </a:cubicBezTo>
                      <a:lnTo>
                        <a:pt x="0" y="74543"/>
                      </a:lnTo>
                      <a:close/>
                    </a:path>
                  </a:pathLst>
                </a:custGeom>
                <a:gradFill>
                  <a:gsLst>
                    <a:gs pos="0">
                      <a:sysClr val="window" lastClr="FFFFFF">
                        <a:alpha val="40000"/>
                      </a:sysClr>
                    </a:gs>
                    <a:gs pos="100000">
                      <a:sysClr val="window" lastClr="FFFFFF">
                        <a:alpha val="0"/>
                      </a:sysClr>
                    </a:gs>
                  </a:gsLst>
                  <a:lin ang="6600000" scaled="0"/>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Calibri"/>
                    <a:ea typeface="宋体"/>
                  </a:endParaRPr>
                </a:p>
              </p:txBody>
            </p:sp>
          </p:grpSp>
          <p:grpSp>
            <p:nvGrpSpPr>
              <p:cNvPr id="22545" name="组合 151"/>
              <p:cNvGrpSpPr>
                <a:grpSpLocks/>
              </p:cNvGrpSpPr>
              <p:nvPr/>
            </p:nvGrpSpPr>
            <p:grpSpPr bwMode="auto">
              <a:xfrm>
                <a:off x="5167836" y="1333327"/>
                <a:ext cx="1567429" cy="1456407"/>
                <a:chOff x="5317107" y="1603810"/>
                <a:chExt cx="2454889" cy="2281010"/>
              </a:xfrm>
            </p:grpSpPr>
            <p:sp>
              <p:nvSpPr>
                <p:cNvPr id="36" name="下弧形箭头 1"/>
                <p:cNvSpPr/>
                <p:nvPr/>
              </p:nvSpPr>
              <p:spPr>
                <a:xfrm rot="415403" flipH="1">
                  <a:off x="5464469" y="2240587"/>
                  <a:ext cx="2307785" cy="1644666"/>
                </a:xfrm>
                <a:custGeom>
                  <a:avLst/>
                  <a:gdLst>
                    <a:gd name="connsiteX0" fmla="*/ 1582804 w 2318271"/>
                    <a:gd name="connsiteY0" fmla="*/ 1177 h 1644098"/>
                    <a:gd name="connsiteX1" fmla="*/ 1570351 w 2318271"/>
                    <a:gd name="connsiteY1" fmla="*/ 0 h 1644098"/>
                    <a:gd name="connsiteX2" fmla="*/ 1569015 w 2318271"/>
                    <a:gd name="connsiteY2" fmla="*/ 1177 h 1644098"/>
                    <a:gd name="connsiteX3" fmla="*/ 1582804 w 2318271"/>
                    <a:gd name="connsiteY3" fmla="*/ 1177 h 1644098"/>
                    <a:gd name="connsiteX4" fmla="*/ 1830218 w 2318271"/>
                    <a:gd name="connsiteY4" fmla="*/ 40531 h 1644098"/>
                    <a:gd name="connsiteX5" fmla="*/ 14319 w 2318271"/>
                    <a:gd name="connsiteY5" fmla="*/ 1643505 h 1644098"/>
                    <a:gd name="connsiteX6" fmla="*/ 0 w 2318271"/>
                    <a:gd name="connsiteY6" fmla="*/ 1644098 h 1644098"/>
                    <a:gd name="connsiteX7" fmla="*/ 136910 w 2318271"/>
                    <a:gd name="connsiteY7" fmla="*/ 1644098 h 1644098"/>
                    <a:gd name="connsiteX8" fmla="*/ 111634 w 2318271"/>
                    <a:gd name="connsiteY8" fmla="*/ 1642896 h 1644098"/>
                    <a:gd name="connsiteX9" fmla="*/ 2318271 w 2318271"/>
                    <a:gd name="connsiteY9" fmla="*/ 209023 h 1644098"/>
                    <a:gd name="connsiteX10" fmla="*/ 1830218 w 2318271"/>
                    <a:gd name="connsiteY10" fmla="*/ 40531 h 1644098"/>
                    <a:gd name="connsiteX0" fmla="*/ 1582804 w 2318271"/>
                    <a:gd name="connsiteY0" fmla="*/ 1177 h 1644098"/>
                    <a:gd name="connsiteX1" fmla="*/ 1570351 w 2318271"/>
                    <a:gd name="connsiteY1" fmla="*/ 0 h 1644098"/>
                    <a:gd name="connsiteX2" fmla="*/ 1569015 w 2318271"/>
                    <a:gd name="connsiteY2" fmla="*/ 1177 h 1644098"/>
                    <a:gd name="connsiteX3" fmla="*/ 1582804 w 2318271"/>
                    <a:gd name="connsiteY3" fmla="*/ 1177 h 1644098"/>
                    <a:gd name="connsiteX4" fmla="*/ 1967459 w 2318271"/>
                    <a:gd name="connsiteY4" fmla="*/ 95576 h 1644098"/>
                    <a:gd name="connsiteX5" fmla="*/ 14319 w 2318271"/>
                    <a:gd name="connsiteY5" fmla="*/ 1643505 h 1644098"/>
                    <a:gd name="connsiteX6" fmla="*/ 0 w 2318271"/>
                    <a:gd name="connsiteY6" fmla="*/ 1644098 h 1644098"/>
                    <a:gd name="connsiteX7" fmla="*/ 136910 w 2318271"/>
                    <a:gd name="connsiteY7" fmla="*/ 1644098 h 1644098"/>
                    <a:gd name="connsiteX8" fmla="*/ 111634 w 2318271"/>
                    <a:gd name="connsiteY8" fmla="*/ 1642896 h 1644098"/>
                    <a:gd name="connsiteX9" fmla="*/ 2318271 w 2318271"/>
                    <a:gd name="connsiteY9" fmla="*/ 209023 h 1644098"/>
                    <a:gd name="connsiteX10" fmla="*/ 1967459 w 2318271"/>
                    <a:gd name="connsiteY10" fmla="*/ 95576 h 1644098"/>
                    <a:gd name="connsiteX0" fmla="*/ 1582804 w 2306520"/>
                    <a:gd name="connsiteY0" fmla="*/ 1177 h 1644098"/>
                    <a:gd name="connsiteX1" fmla="*/ 1570351 w 2306520"/>
                    <a:gd name="connsiteY1" fmla="*/ 0 h 1644098"/>
                    <a:gd name="connsiteX2" fmla="*/ 1569015 w 2306520"/>
                    <a:gd name="connsiteY2" fmla="*/ 1177 h 1644098"/>
                    <a:gd name="connsiteX3" fmla="*/ 1582804 w 2306520"/>
                    <a:gd name="connsiteY3" fmla="*/ 1177 h 1644098"/>
                    <a:gd name="connsiteX4" fmla="*/ 1967459 w 2306520"/>
                    <a:gd name="connsiteY4" fmla="*/ 95576 h 1644098"/>
                    <a:gd name="connsiteX5" fmla="*/ 14319 w 2306520"/>
                    <a:gd name="connsiteY5" fmla="*/ 1643505 h 1644098"/>
                    <a:gd name="connsiteX6" fmla="*/ 0 w 2306520"/>
                    <a:gd name="connsiteY6" fmla="*/ 1644098 h 1644098"/>
                    <a:gd name="connsiteX7" fmla="*/ 136910 w 2306520"/>
                    <a:gd name="connsiteY7" fmla="*/ 1644098 h 1644098"/>
                    <a:gd name="connsiteX8" fmla="*/ 111634 w 2306520"/>
                    <a:gd name="connsiteY8" fmla="*/ 1642896 h 1644098"/>
                    <a:gd name="connsiteX9" fmla="*/ 2306520 w 2306520"/>
                    <a:gd name="connsiteY9" fmla="*/ 226786 h 1644098"/>
                    <a:gd name="connsiteX10" fmla="*/ 1967459 w 2306520"/>
                    <a:gd name="connsiteY10" fmla="*/ 95576 h 164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6520" h="1644098">
                      <a:moveTo>
                        <a:pt x="1582804" y="1177"/>
                      </a:moveTo>
                      <a:lnTo>
                        <a:pt x="1570351" y="0"/>
                      </a:lnTo>
                      <a:lnTo>
                        <a:pt x="1569015" y="1177"/>
                      </a:lnTo>
                      <a:lnTo>
                        <a:pt x="1582804" y="1177"/>
                      </a:lnTo>
                      <a:close/>
                      <a:moveTo>
                        <a:pt x="1967459" y="95576"/>
                      </a:moveTo>
                      <a:cubicBezTo>
                        <a:pt x="1728589" y="908471"/>
                        <a:pt x="891841" y="1501551"/>
                        <a:pt x="14319" y="1643505"/>
                      </a:cubicBezTo>
                      <a:lnTo>
                        <a:pt x="0" y="1644098"/>
                      </a:lnTo>
                      <a:lnTo>
                        <a:pt x="136910" y="1644098"/>
                      </a:lnTo>
                      <a:cubicBezTo>
                        <a:pt x="128470" y="1644098"/>
                        <a:pt x="120042" y="1644056"/>
                        <a:pt x="111634" y="1642896"/>
                      </a:cubicBezTo>
                      <a:cubicBezTo>
                        <a:pt x="1094352" y="1654795"/>
                        <a:pt x="1970473" y="1097182"/>
                        <a:pt x="2306520" y="226786"/>
                      </a:cubicBezTo>
                      <a:lnTo>
                        <a:pt x="1967459" y="95576"/>
                      </a:lnTo>
                      <a:close/>
                    </a:path>
                  </a:pathLst>
                </a:custGeom>
                <a:gradFill flip="none" rotWithShape="1">
                  <a:gsLst>
                    <a:gs pos="0">
                      <a:srgbClr val="E46C0A"/>
                    </a:gs>
                    <a:gs pos="100000">
                      <a:srgbClr val="FFC000"/>
                    </a:gs>
                  </a:gsLst>
                  <a:lin ang="18000000" scaled="0"/>
                  <a:tileRect/>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black"/>
                    </a:solidFill>
                    <a:latin typeface="Calibri"/>
                    <a:ea typeface="宋体"/>
                  </a:endParaRPr>
                </a:p>
              </p:txBody>
            </p:sp>
            <p:sp>
              <p:nvSpPr>
                <p:cNvPr id="37" name="矩形 36"/>
                <p:cNvSpPr/>
                <p:nvPr/>
              </p:nvSpPr>
              <p:spPr>
                <a:xfrm rot="2760000">
                  <a:off x="5549579" y="1918804"/>
                  <a:ext cx="738000" cy="108012"/>
                </a:xfrm>
                <a:prstGeom prst="rect">
                  <a:avLst/>
                </a:prstGeom>
                <a:gradFill flip="none" rotWithShape="1">
                  <a:gsLst>
                    <a:gs pos="0">
                      <a:srgbClr val="E46C0A"/>
                    </a:gs>
                    <a:gs pos="100000">
                      <a:srgbClr val="FFC000"/>
                    </a:gs>
                  </a:gsLst>
                  <a:lin ang="2400000" scaled="0"/>
                  <a:tileRect/>
                </a:gradFill>
                <a:ln w="9525" cap="flat" cmpd="sng" algn="ctr">
                  <a:gradFill>
                    <a:gsLst>
                      <a:gs pos="26000">
                        <a:srgbClr val="FFFFFF">
                          <a:alpha val="0"/>
                        </a:srgbClr>
                      </a:gs>
                      <a:gs pos="0">
                        <a:sysClr val="window" lastClr="FFFFFF">
                          <a:alpha val="0"/>
                        </a:sysClr>
                      </a:gs>
                      <a:gs pos="45000">
                        <a:sysClr val="window" lastClr="FFFFFF"/>
                      </a:gs>
                      <a:gs pos="57000">
                        <a:sysClr val="window" lastClr="FFFFFF"/>
                      </a:gs>
                      <a:gs pos="100000">
                        <a:sysClr val="window" lastClr="FFFFFF">
                          <a:alpha val="0"/>
                        </a:sysClr>
                      </a:gs>
                    </a:gsLst>
                    <a:lin ang="2400000" scaled="0"/>
                  </a:gradFill>
                  <a:prstDash val="solid"/>
                </a:ln>
                <a:effectLst/>
              </p:spPr>
              <p:txBody>
                <a:bodyPr anchor="ctr"/>
                <a:lstStyle/>
                <a:p>
                  <a:pPr algn="ctr" fontAlgn="auto">
                    <a:spcBef>
                      <a:spcPts val="0"/>
                    </a:spcBef>
                    <a:spcAft>
                      <a:spcPts val="0"/>
                    </a:spcAft>
                    <a:defRPr/>
                  </a:pPr>
                  <a:endParaRPr lang="zh-CN" altLang="en-US" kern="0">
                    <a:solidFill>
                      <a:prstClr val="white"/>
                    </a:solidFill>
                    <a:latin typeface="Calibri"/>
                    <a:ea typeface="宋体"/>
                  </a:endParaRPr>
                </a:p>
              </p:txBody>
            </p:sp>
            <p:sp>
              <p:nvSpPr>
                <p:cNvPr id="38" name="下弧形箭头 1"/>
                <p:cNvSpPr/>
                <p:nvPr/>
              </p:nvSpPr>
              <p:spPr>
                <a:xfrm rot="1010860" flipH="1">
                  <a:off x="5708013" y="2523632"/>
                  <a:ext cx="2038131" cy="1184428"/>
                </a:xfrm>
                <a:custGeom>
                  <a:avLst/>
                  <a:gdLst>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82804 w 2388272"/>
                    <a:gd name="connsiteY2" fmla="*/ 1177 h 1644098"/>
                    <a:gd name="connsiteX3" fmla="*/ 1830218 w 2388272"/>
                    <a:gd name="connsiteY3" fmla="*/ 40531 h 1644098"/>
                    <a:gd name="connsiteX4" fmla="*/ 0 w 2388272"/>
                    <a:gd name="connsiteY4" fmla="*/ 1603387 h 1644098"/>
                    <a:gd name="connsiteX5" fmla="*/ 0 w 2388272"/>
                    <a:gd name="connsiteY5" fmla="*/ 1644098 h 1644098"/>
                    <a:gd name="connsiteX6" fmla="*/ 136910 w 2388272"/>
                    <a:gd name="connsiteY6" fmla="*/ 1644098 h 1644098"/>
                    <a:gd name="connsiteX7" fmla="*/ 111634 w 2388272"/>
                    <a:gd name="connsiteY7" fmla="*/ 1642896 h 1644098"/>
                    <a:gd name="connsiteX8" fmla="*/ 2388272 w 2388272"/>
                    <a:gd name="connsiteY8" fmla="*/ 297376 h 1644098"/>
                    <a:gd name="connsiteX9" fmla="*/ 1830218 w 2388272"/>
                    <a:gd name="connsiteY9" fmla="*/ 40531 h 1644098"/>
                    <a:gd name="connsiteX0" fmla="*/ 1830218 w 2388272"/>
                    <a:gd name="connsiteY0" fmla="*/ 0 h 1603567"/>
                    <a:gd name="connsiteX1" fmla="*/ 0 w 2388272"/>
                    <a:gd name="connsiteY1" fmla="*/ 1562856 h 1603567"/>
                    <a:gd name="connsiteX2" fmla="*/ 0 w 2388272"/>
                    <a:gd name="connsiteY2" fmla="*/ 1603567 h 1603567"/>
                    <a:gd name="connsiteX3" fmla="*/ 136910 w 2388272"/>
                    <a:gd name="connsiteY3" fmla="*/ 1603567 h 1603567"/>
                    <a:gd name="connsiteX4" fmla="*/ 111634 w 2388272"/>
                    <a:gd name="connsiteY4" fmla="*/ 1602365 h 1603567"/>
                    <a:gd name="connsiteX5" fmla="*/ 2388272 w 2388272"/>
                    <a:gd name="connsiteY5" fmla="*/ 256845 h 1603567"/>
                    <a:gd name="connsiteX6" fmla="*/ 1830218 w 2388272"/>
                    <a:gd name="connsiteY6" fmla="*/ 0 h 1603567"/>
                    <a:gd name="connsiteX0" fmla="*/ 2016446 w 2388272"/>
                    <a:gd name="connsiteY0" fmla="*/ 1 h 1553024"/>
                    <a:gd name="connsiteX1" fmla="*/ 0 w 2388272"/>
                    <a:gd name="connsiteY1" fmla="*/ 1512313 h 1553024"/>
                    <a:gd name="connsiteX2" fmla="*/ 0 w 2388272"/>
                    <a:gd name="connsiteY2" fmla="*/ 1553024 h 1553024"/>
                    <a:gd name="connsiteX3" fmla="*/ 136910 w 2388272"/>
                    <a:gd name="connsiteY3" fmla="*/ 1553024 h 1553024"/>
                    <a:gd name="connsiteX4" fmla="*/ 111634 w 2388272"/>
                    <a:gd name="connsiteY4" fmla="*/ 1551822 h 1553024"/>
                    <a:gd name="connsiteX5" fmla="*/ 2388272 w 2388272"/>
                    <a:gd name="connsiteY5" fmla="*/ 206302 h 1553024"/>
                    <a:gd name="connsiteX6" fmla="*/ 2016446 w 2388272"/>
                    <a:gd name="connsiteY6" fmla="*/ 1 h 1553024"/>
                    <a:gd name="connsiteX0" fmla="*/ 2016446 w 2388272"/>
                    <a:gd name="connsiteY0" fmla="*/ 0 h 1553023"/>
                    <a:gd name="connsiteX1" fmla="*/ 0 w 2388272"/>
                    <a:gd name="connsiteY1" fmla="*/ 1512312 h 1553023"/>
                    <a:gd name="connsiteX2" fmla="*/ 0 w 2388272"/>
                    <a:gd name="connsiteY2" fmla="*/ 1553023 h 1553023"/>
                    <a:gd name="connsiteX3" fmla="*/ 136910 w 2388272"/>
                    <a:gd name="connsiteY3" fmla="*/ 1553023 h 1553023"/>
                    <a:gd name="connsiteX4" fmla="*/ 111634 w 2388272"/>
                    <a:gd name="connsiteY4" fmla="*/ 1551821 h 1553023"/>
                    <a:gd name="connsiteX5" fmla="*/ 2388272 w 2388272"/>
                    <a:gd name="connsiteY5" fmla="*/ 206301 h 1553023"/>
                    <a:gd name="connsiteX6" fmla="*/ 2016446 w 2388272"/>
                    <a:gd name="connsiteY6" fmla="*/ 0 h 1553023"/>
                    <a:gd name="connsiteX0" fmla="*/ 2213271 w 2388272"/>
                    <a:gd name="connsiteY0" fmla="*/ 0 h 1426719"/>
                    <a:gd name="connsiteX1" fmla="*/ 0 w 2388272"/>
                    <a:gd name="connsiteY1" fmla="*/ 1386008 h 1426719"/>
                    <a:gd name="connsiteX2" fmla="*/ 0 w 2388272"/>
                    <a:gd name="connsiteY2" fmla="*/ 1426719 h 1426719"/>
                    <a:gd name="connsiteX3" fmla="*/ 136910 w 2388272"/>
                    <a:gd name="connsiteY3" fmla="*/ 1426719 h 1426719"/>
                    <a:gd name="connsiteX4" fmla="*/ 111634 w 2388272"/>
                    <a:gd name="connsiteY4" fmla="*/ 1425517 h 1426719"/>
                    <a:gd name="connsiteX5" fmla="*/ 2388272 w 2388272"/>
                    <a:gd name="connsiteY5" fmla="*/ 79997 h 1426719"/>
                    <a:gd name="connsiteX6" fmla="*/ 2213271 w 2388272"/>
                    <a:gd name="connsiteY6" fmla="*/ 0 h 1426719"/>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6033 w 2388272"/>
                    <a:gd name="connsiteY1" fmla="*/ 1387646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93709"/>
                    <a:gd name="connsiteY0" fmla="*/ 0 h 1392201"/>
                    <a:gd name="connsiteX1" fmla="*/ 6033 w 2393709"/>
                    <a:gd name="connsiteY1" fmla="*/ 1387646 h 1392201"/>
                    <a:gd name="connsiteX2" fmla="*/ 0 w 2393709"/>
                    <a:gd name="connsiteY2" fmla="*/ 1392201 h 1392201"/>
                    <a:gd name="connsiteX3" fmla="*/ 136910 w 2393709"/>
                    <a:gd name="connsiteY3" fmla="*/ 1392201 h 1392201"/>
                    <a:gd name="connsiteX4" fmla="*/ 111634 w 2393709"/>
                    <a:gd name="connsiteY4" fmla="*/ 1390999 h 1392201"/>
                    <a:gd name="connsiteX5" fmla="*/ 2393709 w 2393709"/>
                    <a:gd name="connsiteY5" fmla="*/ 51859 h 1392201"/>
                    <a:gd name="connsiteX6" fmla="*/ 2265809 w 2393709"/>
                    <a:gd name="connsiteY6" fmla="*/ 0 h 1392201"/>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406255"/>
                    <a:gd name="connsiteY0" fmla="*/ 0 h 1407567"/>
                    <a:gd name="connsiteX1" fmla="*/ 6033 w 2406255"/>
                    <a:gd name="connsiteY1" fmla="*/ 1403012 h 1407567"/>
                    <a:gd name="connsiteX2" fmla="*/ 0 w 2406255"/>
                    <a:gd name="connsiteY2" fmla="*/ 1407567 h 1407567"/>
                    <a:gd name="connsiteX3" fmla="*/ 136910 w 2406255"/>
                    <a:gd name="connsiteY3" fmla="*/ 1407567 h 1407567"/>
                    <a:gd name="connsiteX4" fmla="*/ 111634 w 2406255"/>
                    <a:gd name="connsiteY4" fmla="*/ 1406365 h 1407567"/>
                    <a:gd name="connsiteX5" fmla="*/ 2406256 w 2406255"/>
                    <a:gd name="connsiteY5" fmla="*/ 66444 h 1407567"/>
                    <a:gd name="connsiteX6" fmla="*/ 2296763 w 2406255"/>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317475 w 2406256"/>
                    <a:gd name="connsiteY0" fmla="*/ 0 h 1398358"/>
                    <a:gd name="connsiteX1" fmla="*/ 6033 w 2406256"/>
                    <a:gd name="connsiteY1" fmla="*/ 1393803 h 1398358"/>
                    <a:gd name="connsiteX2" fmla="*/ 0 w 2406256"/>
                    <a:gd name="connsiteY2" fmla="*/ 1398358 h 1398358"/>
                    <a:gd name="connsiteX3" fmla="*/ 136910 w 2406256"/>
                    <a:gd name="connsiteY3" fmla="*/ 1398358 h 1398358"/>
                    <a:gd name="connsiteX4" fmla="*/ 111634 w 2406256"/>
                    <a:gd name="connsiteY4" fmla="*/ 1397156 h 1398358"/>
                    <a:gd name="connsiteX5" fmla="*/ 2406256 w 2406256"/>
                    <a:gd name="connsiteY5" fmla="*/ 57235 h 1398358"/>
                    <a:gd name="connsiteX6" fmla="*/ 2317475 w 2406256"/>
                    <a:gd name="connsiteY6" fmla="*/ 0 h 1398358"/>
                    <a:gd name="connsiteX0" fmla="*/ 2317475 w 2406256"/>
                    <a:gd name="connsiteY0" fmla="*/ 0 h 1398358"/>
                    <a:gd name="connsiteX1" fmla="*/ 6033 w 2406256"/>
                    <a:gd name="connsiteY1" fmla="*/ 1393803 h 1398358"/>
                    <a:gd name="connsiteX2" fmla="*/ 0 w 2406256"/>
                    <a:gd name="connsiteY2" fmla="*/ 1398358 h 1398358"/>
                    <a:gd name="connsiteX3" fmla="*/ 136910 w 2406256"/>
                    <a:gd name="connsiteY3" fmla="*/ 1398358 h 1398358"/>
                    <a:gd name="connsiteX4" fmla="*/ 111634 w 2406256"/>
                    <a:gd name="connsiteY4" fmla="*/ 1397156 h 1398358"/>
                    <a:gd name="connsiteX5" fmla="*/ 2406256 w 2406256"/>
                    <a:gd name="connsiteY5" fmla="*/ 57235 h 1398358"/>
                    <a:gd name="connsiteX6" fmla="*/ 2317475 w 2406256"/>
                    <a:gd name="connsiteY6" fmla="*/ 0 h 139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6256" h="1398358">
                      <a:moveTo>
                        <a:pt x="2317475" y="0"/>
                      </a:moveTo>
                      <a:cubicBezTo>
                        <a:pt x="1948084" y="769768"/>
                        <a:pt x="987513" y="1424249"/>
                        <a:pt x="6033" y="1393803"/>
                      </a:cubicBezTo>
                      <a:lnTo>
                        <a:pt x="0" y="1398358"/>
                      </a:lnTo>
                      <a:lnTo>
                        <a:pt x="136910" y="1398358"/>
                      </a:lnTo>
                      <a:cubicBezTo>
                        <a:pt x="128470" y="1398358"/>
                        <a:pt x="120042" y="1398316"/>
                        <a:pt x="111634" y="1397156"/>
                      </a:cubicBezTo>
                      <a:cubicBezTo>
                        <a:pt x="1094352" y="1409055"/>
                        <a:pt x="1929299" y="887365"/>
                        <a:pt x="2406256" y="57235"/>
                      </a:cubicBezTo>
                      <a:cubicBezTo>
                        <a:pt x="2242467" y="-49097"/>
                        <a:pt x="2458612" y="87740"/>
                        <a:pt x="2317475" y="0"/>
                      </a:cubicBezTo>
                      <a:close/>
                    </a:path>
                  </a:pathLst>
                </a:custGeom>
                <a:gradFill>
                  <a:gsLst>
                    <a:gs pos="0">
                      <a:srgbClr val="E46C0A"/>
                    </a:gs>
                    <a:gs pos="100000">
                      <a:srgbClr val="FFC000"/>
                    </a:gs>
                  </a:gsLst>
                  <a:lin ang="4800000" scaled="0"/>
                </a:gradFill>
                <a:ln w="9525" cap="flat" cmpd="sng" algn="ctr">
                  <a:gradFill>
                    <a:gsLst>
                      <a:gs pos="51000">
                        <a:srgbClr val="FFFFFF">
                          <a:alpha val="0"/>
                        </a:srgbClr>
                      </a:gs>
                      <a:gs pos="25000">
                        <a:sysClr val="window" lastClr="FFFFFF">
                          <a:alpha val="0"/>
                        </a:sysClr>
                      </a:gs>
                      <a:gs pos="32000">
                        <a:sysClr val="window" lastClr="FFFFFF"/>
                      </a:gs>
                      <a:gs pos="48000">
                        <a:srgbClr val="FFFFFF">
                          <a:alpha val="0"/>
                        </a:srgbClr>
                      </a:gs>
                      <a:gs pos="37000">
                        <a:sysClr val="window" lastClr="FFFFFF">
                          <a:alpha val="0"/>
                        </a:sysClr>
                      </a:gs>
                      <a:gs pos="77492">
                        <a:srgbClr val="FFFFFF">
                          <a:alpha val="0"/>
                        </a:srgbClr>
                      </a:gs>
                      <a:gs pos="70000">
                        <a:srgbClr val="FFFFFF"/>
                      </a:gs>
                      <a:gs pos="60000">
                        <a:sysClr val="window" lastClr="FFFFFF"/>
                      </a:gs>
                      <a:gs pos="99000">
                        <a:sysClr val="window" lastClr="FFFFFF">
                          <a:alpha val="0"/>
                        </a:sysClr>
                      </a:gs>
                    </a:gsLst>
                    <a:lin ang="4800000" scaled="0"/>
                  </a:gradFill>
                  <a:prstDash val="solid"/>
                </a:ln>
                <a:effectLst/>
              </p:spPr>
              <p:txBody>
                <a:bodyPr anchor="ctr"/>
                <a:lstStyle/>
                <a:p>
                  <a:pPr algn="ctr" fontAlgn="auto">
                    <a:spcBef>
                      <a:spcPts val="0"/>
                    </a:spcBef>
                    <a:spcAft>
                      <a:spcPts val="0"/>
                    </a:spcAft>
                    <a:defRPr/>
                  </a:pPr>
                  <a:endParaRPr lang="zh-CN" altLang="en-US" kern="0">
                    <a:solidFill>
                      <a:prstClr val="black"/>
                    </a:solidFill>
                    <a:latin typeface="Calibri"/>
                    <a:ea typeface="宋体"/>
                  </a:endParaRPr>
                </a:p>
              </p:txBody>
            </p:sp>
            <p:sp>
              <p:nvSpPr>
                <p:cNvPr id="39" name="等腰三角形 14"/>
                <p:cNvSpPr/>
                <p:nvPr/>
              </p:nvSpPr>
              <p:spPr>
                <a:xfrm rot="20872623">
                  <a:off x="5316972" y="1738464"/>
                  <a:ext cx="757271" cy="625526"/>
                </a:xfrm>
                <a:custGeom>
                  <a:avLst/>
                  <a:gdLst>
                    <a:gd name="connsiteX0" fmla="*/ 0 w 1077950"/>
                    <a:gd name="connsiteY0" fmla="*/ 643918 h 643918"/>
                    <a:gd name="connsiteX1" fmla="*/ 538975 w 1077950"/>
                    <a:gd name="connsiteY1" fmla="*/ 0 h 643918"/>
                    <a:gd name="connsiteX2" fmla="*/ 1077950 w 1077950"/>
                    <a:gd name="connsiteY2" fmla="*/ 643918 h 643918"/>
                    <a:gd name="connsiteX3" fmla="*/ 0 w 1077950"/>
                    <a:gd name="connsiteY3" fmla="*/ 643918 h 643918"/>
                    <a:gd name="connsiteX0" fmla="*/ 0 w 855759"/>
                    <a:gd name="connsiteY0" fmla="*/ 643918 h 643918"/>
                    <a:gd name="connsiteX1" fmla="*/ 538975 w 855759"/>
                    <a:gd name="connsiteY1" fmla="*/ 0 h 643918"/>
                    <a:gd name="connsiteX2" fmla="*/ 855759 w 855759"/>
                    <a:gd name="connsiteY2" fmla="*/ 635160 h 643918"/>
                    <a:gd name="connsiteX3" fmla="*/ 0 w 855759"/>
                    <a:gd name="connsiteY3" fmla="*/ 643918 h 643918"/>
                    <a:gd name="connsiteX0" fmla="*/ 0 w 761288"/>
                    <a:gd name="connsiteY0" fmla="*/ 634984 h 635160"/>
                    <a:gd name="connsiteX1" fmla="*/ 444504 w 761288"/>
                    <a:gd name="connsiteY1" fmla="*/ 0 h 635160"/>
                    <a:gd name="connsiteX2" fmla="*/ 761288 w 761288"/>
                    <a:gd name="connsiteY2" fmla="*/ 635160 h 635160"/>
                    <a:gd name="connsiteX3" fmla="*/ 0 w 761288"/>
                    <a:gd name="connsiteY3" fmla="*/ 634984 h 635160"/>
                    <a:gd name="connsiteX0" fmla="*/ 0 w 761288"/>
                    <a:gd name="connsiteY0" fmla="*/ 625704 h 625880"/>
                    <a:gd name="connsiteX1" fmla="*/ 374315 w 761288"/>
                    <a:gd name="connsiteY1" fmla="*/ 0 h 625880"/>
                    <a:gd name="connsiteX2" fmla="*/ 761288 w 761288"/>
                    <a:gd name="connsiteY2" fmla="*/ 625880 h 625880"/>
                    <a:gd name="connsiteX3" fmla="*/ 0 w 761288"/>
                    <a:gd name="connsiteY3" fmla="*/ 625704 h 625880"/>
                    <a:gd name="connsiteX0" fmla="*/ 0 w 764829"/>
                    <a:gd name="connsiteY0" fmla="*/ 625704 h 639630"/>
                    <a:gd name="connsiteX1" fmla="*/ 374315 w 764829"/>
                    <a:gd name="connsiteY1" fmla="*/ 0 h 639630"/>
                    <a:gd name="connsiteX2" fmla="*/ 764829 w 764829"/>
                    <a:gd name="connsiteY2" fmla="*/ 639630 h 639630"/>
                    <a:gd name="connsiteX3" fmla="*/ 0 w 764829"/>
                    <a:gd name="connsiteY3" fmla="*/ 625704 h 639630"/>
                    <a:gd name="connsiteX0" fmla="*/ 0 w 749536"/>
                    <a:gd name="connsiteY0" fmla="*/ 625704 h 625704"/>
                    <a:gd name="connsiteX1" fmla="*/ 374315 w 749536"/>
                    <a:gd name="connsiteY1" fmla="*/ 0 h 625704"/>
                    <a:gd name="connsiteX2" fmla="*/ 749536 w 749536"/>
                    <a:gd name="connsiteY2" fmla="*/ 620108 h 625704"/>
                    <a:gd name="connsiteX3" fmla="*/ 0 w 749536"/>
                    <a:gd name="connsiteY3" fmla="*/ 625704 h 625704"/>
                    <a:gd name="connsiteX0" fmla="*/ 0 w 755744"/>
                    <a:gd name="connsiteY0" fmla="*/ 625704 h 625704"/>
                    <a:gd name="connsiteX1" fmla="*/ 374315 w 755744"/>
                    <a:gd name="connsiteY1" fmla="*/ 0 h 625704"/>
                    <a:gd name="connsiteX2" fmla="*/ 755744 w 755744"/>
                    <a:gd name="connsiteY2" fmla="*/ 621442 h 625704"/>
                    <a:gd name="connsiteX3" fmla="*/ 0 w 755744"/>
                    <a:gd name="connsiteY3" fmla="*/ 625704 h 625704"/>
                    <a:gd name="connsiteX0" fmla="*/ 0 w 757572"/>
                    <a:gd name="connsiteY0" fmla="*/ 625704 h 625704"/>
                    <a:gd name="connsiteX1" fmla="*/ 374315 w 757572"/>
                    <a:gd name="connsiteY1" fmla="*/ 0 h 625704"/>
                    <a:gd name="connsiteX2" fmla="*/ 757572 w 757572"/>
                    <a:gd name="connsiteY2" fmla="*/ 624270 h 625704"/>
                    <a:gd name="connsiteX3" fmla="*/ 0 w 757572"/>
                    <a:gd name="connsiteY3" fmla="*/ 625704 h 625704"/>
                  </a:gdLst>
                  <a:ahLst/>
                  <a:cxnLst>
                    <a:cxn ang="0">
                      <a:pos x="connsiteX0" y="connsiteY0"/>
                    </a:cxn>
                    <a:cxn ang="0">
                      <a:pos x="connsiteX1" y="connsiteY1"/>
                    </a:cxn>
                    <a:cxn ang="0">
                      <a:pos x="connsiteX2" y="connsiteY2"/>
                    </a:cxn>
                    <a:cxn ang="0">
                      <a:pos x="connsiteX3" y="connsiteY3"/>
                    </a:cxn>
                  </a:cxnLst>
                  <a:rect l="l" t="t" r="r" b="b"/>
                  <a:pathLst>
                    <a:path w="757572" h="625704">
                      <a:moveTo>
                        <a:pt x="0" y="625704"/>
                      </a:moveTo>
                      <a:lnTo>
                        <a:pt x="374315" y="0"/>
                      </a:lnTo>
                      <a:lnTo>
                        <a:pt x="757572" y="624270"/>
                      </a:lnTo>
                      <a:lnTo>
                        <a:pt x="0" y="625704"/>
                      </a:lnTo>
                      <a:close/>
                    </a:path>
                  </a:pathLst>
                </a:custGeom>
                <a:gradFill flip="none" rotWithShape="1">
                  <a:gsLst>
                    <a:gs pos="0">
                      <a:srgbClr val="FFC000"/>
                    </a:gs>
                    <a:gs pos="100000">
                      <a:srgbClr val="FFC000">
                        <a:lumMod val="60000"/>
                        <a:lumOff val="40000"/>
                      </a:srgbClr>
                    </a:gs>
                  </a:gsLst>
                  <a:lin ang="16200000" scaled="0"/>
                  <a:tileRect/>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Calibri"/>
                    <a:ea typeface="宋体"/>
                  </a:endParaRPr>
                </a:p>
              </p:txBody>
            </p:sp>
            <p:sp>
              <p:nvSpPr>
                <p:cNvPr id="40" name="椭圆 44"/>
                <p:cNvSpPr/>
                <p:nvPr/>
              </p:nvSpPr>
              <p:spPr>
                <a:xfrm>
                  <a:off x="5549010" y="1751230"/>
                  <a:ext cx="588188" cy="608505"/>
                </a:xfrm>
                <a:custGeom>
                  <a:avLst/>
                  <a:gdLst/>
                  <a:ahLst/>
                  <a:cxnLst/>
                  <a:rect l="l" t="t" r="r" b="b"/>
                  <a:pathLst>
                    <a:path w="588321" h="609385">
                      <a:moveTo>
                        <a:pt x="82508" y="0"/>
                      </a:moveTo>
                      <a:lnTo>
                        <a:pt x="588321" y="529860"/>
                      </a:lnTo>
                      <a:lnTo>
                        <a:pt x="221480" y="609385"/>
                      </a:lnTo>
                      <a:cubicBezTo>
                        <a:pt x="105737" y="531241"/>
                        <a:pt x="22918" y="398549"/>
                        <a:pt x="0" y="242836"/>
                      </a:cubicBezTo>
                      <a:close/>
                    </a:path>
                  </a:pathLst>
                </a:custGeom>
                <a:gradFill>
                  <a:gsLst>
                    <a:gs pos="0">
                      <a:sysClr val="window" lastClr="FFFFFF">
                        <a:alpha val="40000"/>
                      </a:sysClr>
                    </a:gs>
                    <a:gs pos="100000">
                      <a:sysClr val="window" lastClr="FFFFFF">
                        <a:alpha val="0"/>
                      </a:sysClr>
                    </a:gs>
                  </a:gsLst>
                  <a:lin ang="8400000" scaled="0"/>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Calibri"/>
                    <a:ea typeface="宋体"/>
                  </a:endParaRPr>
                </a:p>
              </p:txBody>
            </p:sp>
          </p:grpSp>
          <p:grpSp>
            <p:nvGrpSpPr>
              <p:cNvPr id="22546" name="组合 152"/>
              <p:cNvGrpSpPr>
                <a:grpSpLocks/>
              </p:cNvGrpSpPr>
              <p:nvPr/>
            </p:nvGrpSpPr>
            <p:grpSpPr bwMode="auto">
              <a:xfrm rot="-1380000">
                <a:off x="3782433" y="1946419"/>
                <a:ext cx="2620994" cy="1755132"/>
                <a:chOff x="2649669" y="1272496"/>
                <a:chExt cx="4742630" cy="3175873"/>
              </a:xfrm>
            </p:grpSpPr>
            <p:sp>
              <p:nvSpPr>
                <p:cNvPr id="31" name="下弧形箭头 1"/>
                <p:cNvSpPr/>
                <p:nvPr/>
              </p:nvSpPr>
              <p:spPr>
                <a:xfrm rot="20932722" flipH="1">
                  <a:off x="3309816" y="1574343"/>
                  <a:ext cx="4039932" cy="2866194"/>
                </a:xfrm>
                <a:custGeom>
                  <a:avLst/>
                  <a:gdLst>
                    <a:gd name="connsiteX0" fmla="*/ 1582804 w 2318271"/>
                    <a:gd name="connsiteY0" fmla="*/ 1177 h 1644098"/>
                    <a:gd name="connsiteX1" fmla="*/ 1570351 w 2318271"/>
                    <a:gd name="connsiteY1" fmla="*/ 0 h 1644098"/>
                    <a:gd name="connsiteX2" fmla="*/ 1569015 w 2318271"/>
                    <a:gd name="connsiteY2" fmla="*/ 1177 h 1644098"/>
                    <a:gd name="connsiteX3" fmla="*/ 1582804 w 2318271"/>
                    <a:gd name="connsiteY3" fmla="*/ 1177 h 1644098"/>
                    <a:gd name="connsiteX4" fmla="*/ 1916888 w 2318271"/>
                    <a:gd name="connsiteY4" fmla="*/ 84760 h 1644098"/>
                    <a:gd name="connsiteX5" fmla="*/ 0 w 2318271"/>
                    <a:gd name="connsiteY5" fmla="*/ 1603387 h 1644098"/>
                    <a:gd name="connsiteX6" fmla="*/ 0 w 2318271"/>
                    <a:gd name="connsiteY6" fmla="*/ 1644098 h 1644098"/>
                    <a:gd name="connsiteX7" fmla="*/ 136910 w 2318271"/>
                    <a:gd name="connsiteY7" fmla="*/ 1644098 h 1644098"/>
                    <a:gd name="connsiteX8" fmla="*/ 111634 w 2318271"/>
                    <a:gd name="connsiteY8" fmla="*/ 1642896 h 1644098"/>
                    <a:gd name="connsiteX9" fmla="*/ 2318271 w 2318271"/>
                    <a:gd name="connsiteY9" fmla="*/ 209023 h 1644098"/>
                    <a:gd name="connsiteX10" fmla="*/ 1916888 w 2318271"/>
                    <a:gd name="connsiteY10" fmla="*/ 84760 h 1644098"/>
                    <a:gd name="connsiteX0" fmla="*/ 1582804 w 2318271"/>
                    <a:gd name="connsiteY0" fmla="*/ 1177 h 1644098"/>
                    <a:gd name="connsiteX1" fmla="*/ 1570351 w 2318271"/>
                    <a:gd name="connsiteY1" fmla="*/ 0 h 1644098"/>
                    <a:gd name="connsiteX2" fmla="*/ 1569015 w 2318271"/>
                    <a:gd name="connsiteY2" fmla="*/ 1177 h 1644098"/>
                    <a:gd name="connsiteX3" fmla="*/ 1582804 w 2318271"/>
                    <a:gd name="connsiteY3" fmla="*/ 1177 h 1644098"/>
                    <a:gd name="connsiteX4" fmla="*/ 1916888 w 2318271"/>
                    <a:gd name="connsiteY4" fmla="*/ 84760 h 1644098"/>
                    <a:gd name="connsiteX5" fmla="*/ 12742 w 2318271"/>
                    <a:gd name="connsiteY5" fmla="*/ 1639870 h 1644098"/>
                    <a:gd name="connsiteX6" fmla="*/ 0 w 2318271"/>
                    <a:gd name="connsiteY6" fmla="*/ 1644098 h 1644098"/>
                    <a:gd name="connsiteX7" fmla="*/ 136910 w 2318271"/>
                    <a:gd name="connsiteY7" fmla="*/ 1644098 h 1644098"/>
                    <a:gd name="connsiteX8" fmla="*/ 111634 w 2318271"/>
                    <a:gd name="connsiteY8" fmla="*/ 1642896 h 1644098"/>
                    <a:gd name="connsiteX9" fmla="*/ 2318271 w 2318271"/>
                    <a:gd name="connsiteY9" fmla="*/ 209023 h 1644098"/>
                    <a:gd name="connsiteX10" fmla="*/ 1916888 w 2318271"/>
                    <a:gd name="connsiteY10" fmla="*/ 84760 h 164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8271" h="1644098">
                      <a:moveTo>
                        <a:pt x="1582804" y="1177"/>
                      </a:moveTo>
                      <a:lnTo>
                        <a:pt x="1570351" y="0"/>
                      </a:lnTo>
                      <a:lnTo>
                        <a:pt x="1569015" y="1177"/>
                      </a:lnTo>
                      <a:lnTo>
                        <a:pt x="1582804" y="1177"/>
                      </a:lnTo>
                      <a:close/>
                      <a:moveTo>
                        <a:pt x="1916888" y="84760"/>
                      </a:moveTo>
                      <a:cubicBezTo>
                        <a:pt x="1678018" y="897655"/>
                        <a:pt x="890264" y="1497916"/>
                        <a:pt x="12742" y="1639870"/>
                      </a:cubicBezTo>
                      <a:lnTo>
                        <a:pt x="0" y="1644098"/>
                      </a:lnTo>
                      <a:lnTo>
                        <a:pt x="136910" y="1644098"/>
                      </a:lnTo>
                      <a:cubicBezTo>
                        <a:pt x="128470" y="1644098"/>
                        <a:pt x="120042" y="1644056"/>
                        <a:pt x="111634" y="1642896"/>
                      </a:cubicBezTo>
                      <a:cubicBezTo>
                        <a:pt x="1094352" y="1654795"/>
                        <a:pt x="1982224" y="1079419"/>
                        <a:pt x="2318271" y="209023"/>
                      </a:cubicBezTo>
                      <a:cubicBezTo>
                        <a:pt x="2155587" y="152859"/>
                        <a:pt x="2079572" y="140924"/>
                        <a:pt x="1916888" y="84760"/>
                      </a:cubicBezTo>
                      <a:close/>
                    </a:path>
                  </a:pathLst>
                </a:custGeom>
                <a:gradFill flip="none" rotWithShape="1">
                  <a:gsLst>
                    <a:gs pos="0">
                      <a:srgbClr val="78B932"/>
                    </a:gs>
                    <a:gs pos="100000">
                      <a:srgbClr val="92D050">
                        <a:lumMod val="75000"/>
                      </a:srgbClr>
                    </a:gs>
                  </a:gsLst>
                  <a:lin ang="10800000" scaled="1"/>
                  <a:tileRect/>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black"/>
                    </a:solidFill>
                    <a:latin typeface="Calibri"/>
                    <a:ea typeface="宋体"/>
                  </a:endParaRPr>
                </a:p>
              </p:txBody>
            </p:sp>
            <p:sp>
              <p:nvSpPr>
                <p:cNvPr id="32" name="等腰三角形 35"/>
                <p:cNvSpPr/>
                <p:nvPr/>
              </p:nvSpPr>
              <p:spPr>
                <a:xfrm rot="19789942">
                  <a:off x="2664764" y="1240042"/>
                  <a:ext cx="1290535" cy="1076666"/>
                </a:xfrm>
                <a:custGeom>
                  <a:avLst/>
                  <a:gdLst>
                    <a:gd name="connsiteX0" fmla="*/ 0 w 1878742"/>
                    <a:gd name="connsiteY0" fmla="*/ 1122274 h 1122274"/>
                    <a:gd name="connsiteX1" fmla="*/ 939371 w 1878742"/>
                    <a:gd name="connsiteY1" fmla="*/ 0 h 1122274"/>
                    <a:gd name="connsiteX2" fmla="*/ 1878742 w 1878742"/>
                    <a:gd name="connsiteY2" fmla="*/ 1122274 h 1122274"/>
                    <a:gd name="connsiteX3" fmla="*/ 0 w 1878742"/>
                    <a:gd name="connsiteY3" fmla="*/ 1122274 h 1122274"/>
                    <a:gd name="connsiteX0" fmla="*/ 0 w 1530850"/>
                    <a:gd name="connsiteY0" fmla="*/ 1122274 h 1122274"/>
                    <a:gd name="connsiteX1" fmla="*/ 939371 w 1530850"/>
                    <a:gd name="connsiteY1" fmla="*/ 0 h 1122274"/>
                    <a:gd name="connsiteX2" fmla="*/ 1530850 w 1530850"/>
                    <a:gd name="connsiteY2" fmla="*/ 1088989 h 1122274"/>
                    <a:gd name="connsiteX3" fmla="*/ 0 w 1530850"/>
                    <a:gd name="connsiteY3" fmla="*/ 1122274 h 1122274"/>
                    <a:gd name="connsiteX0" fmla="*/ 0 w 1291351"/>
                    <a:gd name="connsiteY0" fmla="*/ 1114589 h 1114589"/>
                    <a:gd name="connsiteX1" fmla="*/ 699872 w 1291351"/>
                    <a:gd name="connsiteY1" fmla="*/ 0 h 1114589"/>
                    <a:gd name="connsiteX2" fmla="*/ 1291351 w 1291351"/>
                    <a:gd name="connsiteY2" fmla="*/ 1088989 h 1114589"/>
                    <a:gd name="connsiteX3" fmla="*/ 0 w 1291351"/>
                    <a:gd name="connsiteY3" fmla="*/ 1114589 h 1114589"/>
                    <a:gd name="connsiteX0" fmla="*/ 0 w 1291351"/>
                    <a:gd name="connsiteY0" fmla="*/ 1088787 h 1088787"/>
                    <a:gd name="connsiteX1" fmla="*/ 567358 w 1291351"/>
                    <a:gd name="connsiteY1" fmla="*/ 0 h 1088787"/>
                    <a:gd name="connsiteX2" fmla="*/ 1291351 w 1291351"/>
                    <a:gd name="connsiteY2" fmla="*/ 1063187 h 1088787"/>
                    <a:gd name="connsiteX3" fmla="*/ 0 w 1291351"/>
                    <a:gd name="connsiteY3" fmla="*/ 1088787 h 1088787"/>
                    <a:gd name="connsiteX0" fmla="*/ 0 w 1291351"/>
                    <a:gd name="connsiteY0" fmla="*/ 1077428 h 1077428"/>
                    <a:gd name="connsiteX1" fmla="*/ 612170 w 1291351"/>
                    <a:gd name="connsiteY1" fmla="*/ 0 h 1077428"/>
                    <a:gd name="connsiteX2" fmla="*/ 1291351 w 1291351"/>
                    <a:gd name="connsiteY2" fmla="*/ 1051828 h 1077428"/>
                    <a:gd name="connsiteX3" fmla="*/ 0 w 1291351"/>
                    <a:gd name="connsiteY3" fmla="*/ 1077428 h 1077428"/>
                  </a:gdLst>
                  <a:ahLst/>
                  <a:cxnLst>
                    <a:cxn ang="0">
                      <a:pos x="connsiteX0" y="connsiteY0"/>
                    </a:cxn>
                    <a:cxn ang="0">
                      <a:pos x="connsiteX1" y="connsiteY1"/>
                    </a:cxn>
                    <a:cxn ang="0">
                      <a:pos x="connsiteX2" y="connsiteY2"/>
                    </a:cxn>
                    <a:cxn ang="0">
                      <a:pos x="connsiteX3" y="connsiteY3"/>
                    </a:cxn>
                  </a:cxnLst>
                  <a:rect l="l" t="t" r="r" b="b"/>
                  <a:pathLst>
                    <a:path w="1291351" h="1077428">
                      <a:moveTo>
                        <a:pt x="0" y="1077428"/>
                      </a:moveTo>
                      <a:lnTo>
                        <a:pt x="612170" y="0"/>
                      </a:lnTo>
                      <a:lnTo>
                        <a:pt x="1291351" y="1051828"/>
                      </a:lnTo>
                      <a:lnTo>
                        <a:pt x="0" y="1077428"/>
                      </a:lnTo>
                      <a:close/>
                    </a:path>
                  </a:pathLst>
                </a:custGeom>
                <a:gradFill flip="none" rotWithShape="1">
                  <a:gsLst>
                    <a:gs pos="0">
                      <a:srgbClr val="78B932"/>
                    </a:gs>
                    <a:gs pos="100000">
                      <a:srgbClr val="92D050">
                        <a:lumMod val="75000"/>
                      </a:srgbClr>
                    </a:gs>
                  </a:gsLst>
                  <a:lin ang="18900000" scaled="1"/>
                  <a:tileRect/>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Calibri"/>
                    <a:ea typeface="宋体"/>
                  </a:endParaRPr>
                </a:p>
              </p:txBody>
            </p:sp>
            <p:sp>
              <p:nvSpPr>
                <p:cNvPr id="33" name="矩形 32"/>
                <p:cNvSpPr/>
                <p:nvPr/>
              </p:nvSpPr>
              <p:spPr>
                <a:xfrm rot="1620000">
                  <a:off x="2967391" y="1466750"/>
                  <a:ext cx="1253543" cy="188252"/>
                </a:xfrm>
                <a:prstGeom prst="rect">
                  <a:avLst/>
                </a:prstGeom>
                <a:gradFill flip="none" rotWithShape="1">
                  <a:gsLst>
                    <a:gs pos="0">
                      <a:srgbClr val="92D050">
                        <a:lumMod val="60000"/>
                        <a:lumOff val="40000"/>
                      </a:srgbClr>
                    </a:gs>
                    <a:gs pos="100000">
                      <a:srgbClr val="92D050"/>
                    </a:gs>
                  </a:gsLst>
                  <a:lin ang="0" scaled="1"/>
                  <a:tileRect/>
                </a:gradFill>
                <a:ln w="9525" cap="flat" cmpd="sng" algn="ctr">
                  <a:gradFill>
                    <a:gsLst>
                      <a:gs pos="26000">
                        <a:srgbClr val="FFFFFF">
                          <a:alpha val="0"/>
                        </a:srgbClr>
                      </a:gs>
                      <a:gs pos="0">
                        <a:sysClr val="window" lastClr="FFFFFF">
                          <a:alpha val="0"/>
                        </a:sysClr>
                      </a:gs>
                      <a:gs pos="45000">
                        <a:sysClr val="window" lastClr="FFFFFF"/>
                      </a:gs>
                      <a:gs pos="57000">
                        <a:sysClr val="window" lastClr="FFFFFF"/>
                      </a:gs>
                      <a:gs pos="100000">
                        <a:sysClr val="window" lastClr="FFFFFF">
                          <a:alpha val="0"/>
                        </a:sysClr>
                      </a:gs>
                    </a:gsLst>
                    <a:lin ang="2400000" scaled="0"/>
                  </a:gradFill>
                  <a:prstDash val="solid"/>
                </a:ln>
                <a:effectLst/>
              </p:spPr>
              <p:txBody>
                <a:bodyPr anchor="ctr"/>
                <a:lstStyle/>
                <a:p>
                  <a:pPr algn="ctr" fontAlgn="auto">
                    <a:spcBef>
                      <a:spcPts val="0"/>
                    </a:spcBef>
                    <a:spcAft>
                      <a:spcPts val="0"/>
                    </a:spcAft>
                    <a:defRPr/>
                  </a:pPr>
                  <a:endParaRPr lang="zh-CN" altLang="en-US" kern="0">
                    <a:solidFill>
                      <a:prstClr val="white"/>
                    </a:solidFill>
                    <a:latin typeface="Calibri"/>
                    <a:ea typeface="宋体"/>
                  </a:endParaRPr>
                </a:p>
              </p:txBody>
            </p:sp>
            <p:sp>
              <p:nvSpPr>
                <p:cNvPr id="34" name="下弧形箭头 1"/>
                <p:cNvSpPr/>
                <p:nvPr/>
              </p:nvSpPr>
              <p:spPr>
                <a:xfrm rot="21528179" flipH="1">
                  <a:off x="3838928" y="1977272"/>
                  <a:ext cx="3545563" cy="2091505"/>
                </a:xfrm>
                <a:custGeom>
                  <a:avLst/>
                  <a:gdLst>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82804 w 2388272"/>
                    <a:gd name="connsiteY2" fmla="*/ 1177 h 1644098"/>
                    <a:gd name="connsiteX3" fmla="*/ 1830218 w 2388272"/>
                    <a:gd name="connsiteY3" fmla="*/ 40531 h 1644098"/>
                    <a:gd name="connsiteX4" fmla="*/ 0 w 2388272"/>
                    <a:gd name="connsiteY4" fmla="*/ 1603387 h 1644098"/>
                    <a:gd name="connsiteX5" fmla="*/ 0 w 2388272"/>
                    <a:gd name="connsiteY5" fmla="*/ 1644098 h 1644098"/>
                    <a:gd name="connsiteX6" fmla="*/ 136910 w 2388272"/>
                    <a:gd name="connsiteY6" fmla="*/ 1644098 h 1644098"/>
                    <a:gd name="connsiteX7" fmla="*/ 111634 w 2388272"/>
                    <a:gd name="connsiteY7" fmla="*/ 1642896 h 1644098"/>
                    <a:gd name="connsiteX8" fmla="*/ 2388272 w 2388272"/>
                    <a:gd name="connsiteY8" fmla="*/ 297376 h 1644098"/>
                    <a:gd name="connsiteX9" fmla="*/ 1830218 w 2388272"/>
                    <a:gd name="connsiteY9" fmla="*/ 40531 h 1644098"/>
                    <a:gd name="connsiteX0" fmla="*/ 1830218 w 2388272"/>
                    <a:gd name="connsiteY0" fmla="*/ 0 h 1603567"/>
                    <a:gd name="connsiteX1" fmla="*/ 0 w 2388272"/>
                    <a:gd name="connsiteY1" fmla="*/ 1562856 h 1603567"/>
                    <a:gd name="connsiteX2" fmla="*/ 0 w 2388272"/>
                    <a:gd name="connsiteY2" fmla="*/ 1603567 h 1603567"/>
                    <a:gd name="connsiteX3" fmla="*/ 136910 w 2388272"/>
                    <a:gd name="connsiteY3" fmla="*/ 1603567 h 1603567"/>
                    <a:gd name="connsiteX4" fmla="*/ 111634 w 2388272"/>
                    <a:gd name="connsiteY4" fmla="*/ 1602365 h 1603567"/>
                    <a:gd name="connsiteX5" fmla="*/ 2388272 w 2388272"/>
                    <a:gd name="connsiteY5" fmla="*/ 256845 h 1603567"/>
                    <a:gd name="connsiteX6" fmla="*/ 1830218 w 2388272"/>
                    <a:gd name="connsiteY6" fmla="*/ 0 h 1603567"/>
                    <a:gd name="connsiteX0" fmla="*/ 2016446 w 2388272"/>
                    <a:gd name="connsiteY0" fmla="*/ 1 h 1553024"/>
                    <a:gd name="connsiteX1" fmla="*/ 0 w 2388272"/>
                    <a:gd name="connsiteY1" fmla="*/ 1512313 h 1553024"/>
                    <a:gd name="connsiteX2" fmla="*/ 0 w 2388272"/>
                    <a:gd name="connsiteY2" fmla="*/ 1553024 h 1553024"/>
                    <a:gd name="connsiteX3" fmla="*/ 136910 w 2388272"/>
                    <a:gd name="connsiteY3" fmla="*/ 1553024 h 1553024"/>
                    <a:gd name="connsiteX4" fmla="*/ 111634 w 2388272"/>
                    <a:gd name="connsiteY4" fmla="*/ 1551822 h 1553024"/>
                    <a:gd name="connsiteX5" fmla="*/ 2388272 w 2388272"/>
                    <a:gd name="connsiteY5" fmla="*/ 206302 h 1553024"/>
                    <a:gd name="connsiteX6" fmla="*/ 2016446 w 2388272"/>
                    <a:gd name="connsiteY6" fmla="*/ 1 h 1553024"/>
                    <a:gd name="connsiteX0" fmla="*/ 2016446 w 2388272"/>
                    <a:gd name="connsiteY0" fmla="*/ 0 h 1553023"/>
                    <a:gd name="connsiteX1" fmla="*/ 0 w 2388272"/>
                    <a:gd name="connsiteY1" fmla="*/ 1512312 h 1553023"/>
                    <a:gd name="connsiteX2" fmla="*/ 0 w 2388272"/>
                    <a:gd name="connsiteY2" fmla="*/ 1553023 h 1553023"/>
                    <a:gd name="connsiteX3" fmla="*/ 136910 w 2388272"/>
                    <a:gd name="connsiteY3" fmla="*/ 1553023 h 1553023"/>
                    <a:gd name="connsiteX4" fmla="*/ 111634 w 2388272"/>
                    <a:gd name="connsiteY4" fmla="*/ 1551821 h 1553023"/>
                    <a:gd name="connsiteX5" fmla="*/ 2388272 w 2388272"/>
                    <a:gd name="connsiteY5" fmla="*/ 206301 h 1553023"/>
                    <a:gd name="connsiteX6" fmla="*/ 2016446 w 2388272"/>
                    <a:gd name="connsiteY6" fmla="*/ 0 h 1553023"/>
                    <a:gd name="connsiteX0" fmla="*/ 2213271 w 2388272"/>
                    <a:gd name="connsiteY0" fmla="*/ 0 h 1426719"/>
                    <a:gd name="connsiteX1" fmla="*/ 0 w 2388272"/>
                    <a:gd name="connsiteY1" fmla="*/ 1386008 h 1426719"/>
                    <a:gd name="connsiteX2" fmla="*/ 0 w 2388272"/>
                    <a:gd name="connsiteY2" fmla="*/ 1426719 h 1426719"/>
                    <a:gd name="connsiteX3" fmla="*/ 136910 w 2388272"/>
                    <a:gd name="connsiteY3" fmla="*/ 1426719 h 1426719"/>
                    <a:gd name="connsiteX4" fmla="*/ 111634 w 2388272"/>
                    <a:gd name="connsiteY4" fmla="*/ 1425517 h 1426719"/>
                    <a:gd name="connsiteX5" fmla="*/ 2388272 w 2388272"/>
                    <a:gd name="connsiteY5" fmla="*/ 79997 h 1426719"/>
                    <a:gd name="connsiteX6" fmla="*/ 2213271 w 2388272"/>
                    <a:gd name="connsiteY6" fmla="*/ 0 h 1426719"/>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6033 w 2388272"/>
                    <a:gd name="connsiteY1" fmla="*/ 1387646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93709"/>
                    <a:gd name="connsiteY0" fmla="*/ 0 h 1392201"/>
                    <a:gd name="connsiteX1" fmla="*/ 6033 w 2393709"/>
                    <a:gd name="connsiteY1" fmla="*/ 1387646 h 1392201"/>
                    <a:gd name="connsiteX2" fmla="*/ 0 w 2393709"/>
                    <a:gd name="connsiteY2" fmla="*/ 1392201 h 1392201"/>
                    <a:gd name="connsiteX3" fmla="*/ 136910 w 2393709"/>
                    <a:gd name="connsiteY3" fmla="*/ 1392201 h 1392201"/>
                    <a:gd name="connsiteX4" fmla="*/ 111634 w 2393709"/>
                    <a:gd name="connsiteY4" fmla="*/ 1390999 h 1392201"/>
                    <a:gd name="connsiteX5" fmla="*/ 2393709 w 2393709"/>
                    <a:gd name="connsiteY5" fmla="*/ 51859 h 1392201"/>
                    <a:gd name="connsiteX6" fmla="*/ 2265809 w 2393709"/>
                    <a:gd name="connsiteY6" fmla="*/ 0 h 1392201"/>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406255"/>
                    <a:gd name="connsiteY0" fmla="*/ 0 h 1407567"/>
                    <a:gd name="connsiteX1" fmla="*/ 6033 w 2406255"/>
                    <a:gd name="connsiteY1" fmla="*/ 1403012 h 1407567"/>
                    <a:gd name="connsiteX2" fmla="*/ 0 w 2406255"/>
                    <a:gd name="connsiteY2" fmla="*/ 1407567 h 1407567"/>
                    <a:gd name="connsiteX3" fmla="*/ 136910 w 2406255"/>
                    <a:gd name="connsiteY3" fmla="*/ 1407567 h 1407567"/>
                    <a:gd name="connsiteX4" fmla="*/ 111634 w 2406255"/>
                    <a:gd name="connsiteY4" fmla="*/ 1406365 h 1407567"/>
                    <a:gd name="connsiteX5" fmla="*/ 2406256 w 2406255"/>
                    <a:gd name="connsiteY5" fmla="*/ 66444 h 1407567"/>
                    <a:gd name="connsiteX6" fmla="*/ 2296763 w 2406255"/>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290730 w 2400223"/>
                    <a:gd name="connsiteY0" fmla="*/ 0 h 1407567"/>
                    <a:gd name="connsiteX1" fmla="*/ 0 w 2400223"/>
                    <a:gd name="connsiteY1" fmla="*/ 1403012 h 1407567"/>
                    <a:gd name="connsiteX2" fmla="*/ 130877 w 2400223"/>
                    <a:gd name="connsiteY2" fmla="*/ 1407567 h 1407567"/>
                    <a:gd name="connsiteX3" fmla="*/ 105601 w 2400223"/>
                    <a:gd name="connsiteY3" fmla="*/ 1406365 h 1407567"/>
                    <a:gd name="connsiteX4" fmla="*/ 2400223 w 2400223"/>
                    <a:gd name="connsiteY4" fmla="*/ 66444 h 1407567"/>
                    <a:gd name="connsiteX5" fmla="*/ 2290730 w 2400223"/>
                    <a:gd name="connsiteY5" fmla="*/ 0 h 1407567"/>
                    <a:gd name="connsiteX0" fmla="*/ 2292250 w 2401743"/>
                    <a:gd name="connsiteY0" fmla="*/ 0 h 1416772"/>
                    <a:gd name="connsiteX1" fmla="*/ 0 w 2401743"/>
                    <a:gd name="connsiteY1" fmla="*/ 1415804 h 1416772"/>
                    <a:gd name="connsiteX2" fmla="*/ 132397 w 2401743"/>
                    <a:gd name="connsiteY2" fmla="*/ 1407567 h 1416772"/>
                    <a:gd name="connsiteX3" fmla="*/ 107121 w 2401743"/>
                    <a:gd name="connsiteY3" fmla="*/ 1406365 h 1416772"/>
                    <a:gd name="connsiteX4" fmla="*/ 2401743 w 2401743"/>
                    <a:gd name="connsiteY4" fmla="*/ 66444 h 1416772"/>
                    <a:gd name="connsiteX5" fmla="*/ 2292250 w 2401743"/>
                    <a:gd name="connsiteY5" fmla="*/ 0 h 14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1743" h="1416772">
                      <a:moveTo>
                        <a:pt x="2292250" y="0"/>
                      </a:moveTo>
                      <a:cubicBezTo>
                        <a:pt x="1901088" y="754362"/>
                        <a:pt x="981480" y="1446250"/>
                        <a:pt x="0" y="1415804"/>
                      </a:cubicBezTo>
                      <a:lnTo>
                        <a:pt x="132397" y="1407567"/>
                      </a:lnTo>
                      <a:cubicBezTo>
                        <a:pt x="123957" y="1407567"/>
                        <a:pt x="115529" y="1407525"/>
                        <a:pt x="107121" y="1406365"/>
                      </a:cubicBezTo>
                      <a:cubicBezTo>
                        <a:pt x="1089839" y="1418264"/>
                        <a:pt x="1924786" y="896574"/>
                        <a:pt x="2401743" y="66444"/>
                      </a:cubicBezTo>
                      <a:cubicBezTo>
                        <a:pt x="2237817" y="-36307"/>
                        <a:pt x="2433387" y="87740"/>
                        <a:pt x="2292250" y="0"/>
                      </a:cubicBezTo>
                      <a:close/>
                    </a:path>
                  </a:pathLst>
                </a:custGeom>
                <a:gradFill flip="none" rotWithShape="1">
                  <a:gsLst>
                    <a:gs pos="36000">
                      <a:srgbClr val="78B932">
                        <a:lumMod val="20000"/>
                        <a:lumOff val="80000"/>
                      </a:srgbClr>
                    </a:gs>
                    <a:gs pos="100000">
                      <a:srgbClr val="92D050">
                        <a:lumMod val="75000"/>
                      </a:srgbClr>
                    </a:gs>
                  </a:gsLst>
                  <a:lin ang="0" scaled="1"/>
                  <a:tileRect/>
                </a:gradFill>
                <a:ln w="9525" cap="flat" cmpd="sng" algn="ctr">
                  <a:gradFill>
                    <a:gsLst>
                      <a:gs pos="51000">
                        <a:srgbClr val="FFFFFF">
                          <a:alpha val="0"/>
                        </a:srgbClr>
                      </a:gs>
                      <a:gs pos="25000">
                        <a:sysClr val="window" lastClr="FFFFFF">
                          <a:alpha val="0"/>
                        </a:sysClr>
                      </a:gs>
                      <a:gs pos="32000">
                        <a:sysClr val="window" lastClr="FFFFFF"/>
                      </a:gs>
                      <a:gs pos="48000">
                        <a:srgbClr val="FFFFFF">
                          <a:alpha val="0"/>
                        </a:srgbClr>
                      </a:gs>
                      <a:gs pos="37000">
                        <a:sysClr val="window" lastClr="FFFFFF">
                          <a:alpha val="0"/>
                        </a:sysClr>
                      </a:gs>
                      <a:gs pos="77492">
                        <a:srgbClr val="FFFFFF">
                          <a:alpha val="0"/>
                        </a:srgbClr>
                      </a:gs>
                      <a:gs pos="70000">
                        <a:srgbClr val="FFFFFF"/>
                      </a:gs>
                      <a:gs pos="60000">
                        <a:sysClr val="window" lastClr="FFFFFF"/>
                      </a:gs>
                      <a:gs pos="99000">
                        <a:sysClr val="window" lastClr="FFFFFF">
                          <a:alpha val="0"/>
                        </a:sysClr>
                      </a:gs>
                    </a:gsLst>
                    <a:lin ang="4800000" scaled="0"/>
                  </a:gradFill>
                  <a:prstDash val="solid"/>
                </a:ln>
                <a:effectLst/>
              </p:spPr>
              <p:txBody>
                <a:bodyPr anchor="ctr"/>
                <a:lstStyle/>
                <a:p>
                  <a:pPr algn="ctr" fontAlgn="auto">
                    <a:spcBef>
                      <a:spcPts val="0"/>
                    </a:spcBef>
                    <a:spcAft>
                      <a:spcPts val="0"/>
                    </a:spcAft>
                    <a:defRPr/>
                  </a:pPr>
                  <a:endParaRPr lang="zh-CN" altLang="en-US" kern="0">
                    <a:solidFill>
                      <a:prstClr val="black"/>
                    </a:solidFill>
                    <a:latin typeface="Calibri"/>
                    <a:ea typeface="宋体"/>
                  </a:endParaRPr>
                </a:p>
              </p:txBody>
            </p:sp>
            <p:sp>
              <p:nvSpPr>
                <p:cNvPr id="35" name="下弧形箭头 1"/>
                <p:cNvSpPr/>
                <p:nvPr/>
              </p:nvSpPr>
              <p:spPr>
                <a:xfrm rot="21528179" flipH="1">
                  <a:off x="3846735" y="1980587"/>
                  <a:ext cx="3545564" cy="2091505"/>
                </a:xfrm>
                <a:custGeom>
                  <a:avLst/>
                  <a:gdLst>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82804 w 2388272"/>
                    <a:gd name="connsiteY2" fmla="*/ 1177 h 1644098"/>
                    <a:gd name="connsiteX3" fmla="*/ 1830218 w 2388272"/>
                    <a:gd name="connsiteY3" fmla="*/ 40531 h 1644098"/>
                    <a:gd name="connsiteX4" fmla="*/ 0 w 2388272"/>
                    <a:gd name="connsiteY4" fmla="*/ 1603387 h 1644098"/>
                    <a:gd name="connsiteX5" fmla="*/ 0 w 2388272"/>
                    <a:gd name="connsiteY5" fmla="*/ 1644098 h 1644098"/>
                    <a:gd name="connsiteX6" fmla="*/ 136910 w 2388272"/>
                    <a:gd name="connsiteY6" fmla="*/ 1644098 h 1644098"/>
                    <a:gd name="connsiteX7" fmla="*/ 111634 w 2388272"/>
                    <a:gd name="connsiteY7" fmla="*/ 1642896 h 1644098"/>
                    <a:gd name="connsiteX8" fmla="*/ 2388272 w 2388272"/>
                    <a:gd name="connsiteY8" fmla="*/ 297376 h 1644098"/>
                    <a:gd name="connsiteX9" fmla="*/ 1830218 w 2388272"/>
                    <a:gd name="connsiteY9" fmla="*/ 40531 h 1644098"/>
                    <a:gd name="connsiteX0" fmla="*/ 1830218 w 2388272"/>
                    <a:gd name="connsiteY0" fmla="*/ 0 h 1603567"/>
                    <a:gd name="connsiteX1" fmla="*/ 0 w 2388272"/>
                    <a:gd name="connsiteY1" fmla="*/ 1562856 h 1603567"/>
                    <a:gd name="connsiteX2" fmla="*/ 0 w 2388272"/>
                    <a:gd name="connsiteY2" fmla="*/ 1603567 h 1603567"/>
                    <a:gd name="connsiteX3" fmla="*/ 136910 w 2388272"/>
                    <a:gd name="connsiteY3" fmla="*/ 1603567 h 1603567"/>
                    <a:gd name="connsiteX4" fmla="*/ 111634 w 2388272"/>
                    <a:gd name="connsiteY4" fmla="*/ 1602365 h 1603567"/>
                    <a:gd name="connsiteX5" fmla="*/ 2388272 w 2388272"/>
                    <a:gd name="connsiteY5" fmla="*/ 256845 h 1603567"/>
                    <a:gd name="connsiteX6" fmla="*/ 1830218 w 2388272"/>
                    <a:gd name="connsiteY6" fmla="*/ 0 h 1603567"/>
                    <a:gd name="connsiteX0" fmla="*/ 2016446 w 2388272"/>
                    <a:gd name="connsiteY0" fmla="*/ 1 h 1553024"/>
                    <a:gd name="connsiteX1" fmla="*/ 0 w 2388272"/>
                    <a:gd name="connsiteY1" fmla="*/ 1512313 h 1553024"/>
                    <a:gd name="connsiteX2" fmla="*/ 0 w 2388272"/>
                    <a:gd name="connsiteY2" fmla="*/ 1553024 h 1553024"/>
                    <a:gd name="connsiteX3" fmla="*/ 136910 w 2388272"/>
                    <a:gd name="connsiteY3" fmla="*/ 1553024 h 1553024"/>
                    <a:gd name="connsiteX4" fmla="*/ 111634 w 2388272"/>
                    <a:gd name="connsiteY4" fmla="*/ 1551822 h 1553024"/>
                    <a:gd name="connsiteX5" fmla="*/ 2388272 w 2388272"/>
                    <a:gd name="connsiteY5" fmla="*/ 206302 h 1553024"/>
                    <a:gd name="connsiteX6" fmla="*/ 2016446 w 2388272"/>
                    <a:gd name="connsiteY6" fmla="*/ 1 h 1553024"/>
                    <a:gd name="connsiteX0" fmla="*/ 2016446 w 2388272"/>
                    <a:gd name="connsiteY0" fmla="*/ 0 h 1553023"/>
                    <a:gd name="connsiteX1" fmla="*/ 0 w 2388272"/>
                    <a:gd name="connsiteY1" fmla="*/ 1512312 h 1553023"/>
                    <a:gd name="connsiteX2" fmla="*/ 0 w 2388272"/>
                    <a:gd name="connsiteY2" fmla="*/ 1553023 h 1553023"/>
                    <a:gd name="connsiteX3" fmla="*/ 136910 w 2388272"/>
                    <a:gd name="connsiteY3" fmla="*/ 1553023 h 1553023"/>
                    <a:gd name="connsiteX4" fmla="*/ 111634 w 2388272"/>
                    <a:gd name="connsiteY4" fmla="*/ 1551821 h 1553023"/>
                    <a:gd name="connsiteX5" fmla="*/ 2388272 w 2388272"/>
                    <a:gd name="connsiteY5" fmla="*/ 206301 h 1553023"/>
                    <a:gd name="connsiteX6" fmla="*/ 2016446 w 2388272"/>
                    <a:gd name="connsiteY6" fmla="*/ 0 h 1553023"/>
                    <a:gd name="connsiteX0" fmla="*/ 2213271 w 2388272"/>
                    <a:gd name="connsiteY0" fmla="*/ 0 h 1426719"/>
                    <a:gd name="connsiteX1" fmla="*/ 0 w 2388272"/>
                    <a:gd name="connsiteY1" fmla="*/ 1386008 h 1426719"/>
                    <a:gd name="connsiteX2" fmla="*/ 0 w 2388272"/>
                    <a:gd name="connsiteY2" fmla="*/ 1426719 h 1426719"/>
                    <a:gd name="connsiteX3" fmla="*/ 136910 w 2388272"/>
                    <a:gd name="connsiteY3" fmla="*/ 1426719 h 1426719"/>
                    <a:gd name="connsiteX4" fmla="*/ 111634 w 2388272"/>
                    <a:gd name="connsiteY4" fmla="*/ 1425517 h 1426719"/>
                    <a:gd name="connsiteX5" fmla="*/ 2388272 w 2388272"/>
                    <a:gd name="connsiteY5" fmla="*/ 79997 h 1426719"/>
                    <a:gd name="connsiteX6" fmla="*/ 2213271 w 2388272"/>
                    <a:gd name="connsiteY6" fmla="*/ 0 h 1426719"/>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6033 w 2388272"/>
                    <a:gd name="connsiteY1" fmla="*/ 1387646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93709"/>
                    <a:gd name="connsiteY0" fmla="*/ 0 h 1392201"/>
                    <a:gd name="connsiteX1" fmla="*/ 6033 w 2393709"/>
                    <a:gd name="connsiteY1" fmla="*/ 1387646 h 1392201"/>
                    <a:gd name="connsiteX2" fmla="*/ 0 w 2393709"/>
                    <a:gd name="connsiteY2" fmla="*/ 1392201 h 1392201"/>
                    <a:gd name="connsiteX3" fmla="*/ 136910 w 2393709"/>
                    <a:gd name="connsiteY3" fmla="*/ 1392201 h 1392201"/>
                    <a:gd name="connsiteX4" fmla="*/ 111634 w 2393709"/>
                    <a:gd name="connsiteY4" fmla="*/ 1390999 h 1392201"/>
                    <a:gd name="connsiteX5" fmla="*/ 2393709 w 2393709"/>
                    <a:gd name="connsiteY5" fmla="*/ 51859 h 1392201"/>
                    <a:gd name="connsiteX6" fmla="*/ 2265809 w 2393709"/>
                    <a:gd name="connsiteY6" fmla="*/ 0 h 1392201"/>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406255"/>
                    <a:gd name="connsiteY0" fmla="*/ 0 h 1407567"/>
                    <a:gd name="connsiteX1" fmla="*/ 6033 w 2406255"/>
                    <a:gd name="connsiteY1" fmla="*/ 1403012 h 1407567"/>
                    <a:gd name="connsiteX2" fmla="*/ 0 w 2406255"/>
                    <a:gd name="connsiteY2" fmla="*/ 1407567 h 1407567"/>
                    <a:gd name="connsiteX3" fmla="*/ 136910 w 2406255"/>
                    <a:gd name="connsiteY3" fmla="*/ 1407567 h 1407567"/>
                    <a:gd name="connsiteX4" fmla="*/ 111634 w 2406255"/>
                    <a:gd name="connsiteY4" fmla="*/ 1406365 h 1407567"/>
                    <a:gd name="connsiteX5" fmla="*/ 2406256 w 2406255"/>
                    <a:gd name="connsiteY5" fmla="*/ 66444 h 1407567"/>
                    <a:gd name="connsiteX6" fmla="*/ 2296763 w 2406255"/>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290730 w 2400223"/>
                    <a:gd name="connsiteY0" fmla="*/ 0 h 1407567"/>
                    <a:gd name="connsiteX1" fmla="*/ 0 w 2400223"/>
                    <a:gd name="connsiteY1" fmla="*/ 1403012 h 1407567"/>
                    <a:gd name="connsiteX2" fmla="*/ 130877 w 2400223"/>
                    <a:gd name="connsiteY2" fmla="*/ 1407567 h 1407567"/>
                    <a:gd name="connsiteX3" fmla="*/ 105601 w 2400223"/>
                    <a:gd name="connsiteY3" fmla="*/ 1406365 h 1407567"/>
                    <a:gd name="connsiteX4" fmla="*/ 2400223 w 2400223"/>
                    <a:gd name="connsiteY4" fmla="*/ 66444 h 1407567"/>
                    <a:gd name="connsiteX5" fmla="*/ 2290730 w 2400223"/>
                    <a:gd name="connsiteY5" fmla="*/ 0 h 1407567"/>
                    <a:gd name="connsiteX0" fmla="*/ 2292250 w 2401743"/>
                    <a:gd name="connsiteY0" fmla="*/ 0 h 1416772"/>
                    <a:gd name="connsiteX1" fmla="*/ 0 w 2401743"/>
                    <a:gd name="connsiteY1" fmla="*/ 1415804 h 1416772"/>
                    <a:gd name="connsiteX2" fmla="*/ 132397 w 2401743"/>
                    <a:gd name="connsiteY2" fmla="*/ 1407567 h 1416772"/>
                    <a:gd name="connsiteX3" fmla="*/ 107121 w 2401743"/>
                    <a:gd name="connsiteY3" fmla="*/ 1406365 h 1416772"/>
                    <a:gd name="connsiteX4" fmla="*/ 2401743 w 2401743"/>
                    <a:gd name="connsiteY4" fmla="*/ 66444 h 1416772"/>
                    <a:gd name="connsiteX5" fmla="*/ 2292250 w 2401743"/>
                    <a:gd name="connsiteY5" fmla="*/ 0 h 14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1743" h="1416772">
                      <a:moveTo>
                        <a:pt x="2292250" y="0"/>
                      </a:moveTo>
                      <a:cubicBezTo>
                        <a:pt x="1901088" y="754362"/>
                        <a:pt x="981480" y="1446250"/>
                        <a:pt x="0" y="1415804"/>
                      </a:cubicBezTo>
                      <a:lnTo>
                        <a:pt x="132397" y="1407567"/>
                      </a:lnTo>
                      <a:cubicBezTo>
                        <a:pt x="123957" y="1407567"/>
                        <a:pt x="115529" y="1407525"/>
                        <a:pt x="107121" y="1406365"/>
                      </a:cubicBezTo>
                      <a:cubicBezTo>
                        <a:pt x="1089839" y="1418264"/>
                        <a:pt x="1924786" y="896574"/>
                        <a:pt x="2401743" y="66444"/>
                      </a:cubicBezTo>
                      <a:cubicBezTo>
                        <a:pt x="2237817" y="-36307"/>
                        <a:pt x="2433387" y="87740"/>
                        <a:pt x="2292250" y="0"/>
                      </a:cubicBezTo>
                      <a:close/>
                    </a:path>
                  </a:pathLst>
                </a:custGeom>
                <a:gradFill flip="none" rotWithShape="1">
                  <a:gsLst>
                    <a:gs pos="0">
                      <a:sysClr val="window" lastClr="FFFFFF">
                        <a:alpha val="0"/>
                      </a:sysClr>
                    </a:gs>
                    <a:gs pos="50800">
                      <a:srgbClr val="FFFFFF">
                        <a:alpha val="0"/>
                      </a:srgbClr>
                    </a:gs>
                    <a:gs pos="100000">
                      <a:sysClr val="window" lastClr="FFFFFF">
                        <a:alpha val="6000"/>
                      </a:sysClr>
                    </a:gs>
                  </a:gsLst>
                  <a:lin ang="0" scaled="1"/>
                  <a:tileRect/>
                </a:gradFill>
                <a:ln w="9525" cap="flat" cmpd="sng" algn="ctr">
                  <a:gradFill>
                    <a:gsLst>
                      <a:gs pos="51000">
                        <a:srgbClr val="FFFFFF">
                          <a:alpha val="0"/>
                        </a:srgbClr>
                      </a:gs>
                      <a:gs pos="25000">
                        <a:sysClr val="window" lastClr="FFFFFF">
                          <a:alpha val="0"/>
                        </a:sysClr>
                      </a:gs>
                      <a:gs pos="32000">
                        <a:sysClr val="window" lastClr="FFFFFF"/>
                      </a:gs>
                      <a:gs pos="48000">
                        <a:srgbClr val="FFFFFF">
                          <a:alpha val="0"/>
                        </a:srgbClr>
                      </a:gs>
                      <a:gs pos="37000">
                        <a:sysClr val="window" lastClr="FFFFFF">
                          <a:alpha val="0"/>
                        </a:sysClr>
                      </a:gs>
                      <a:gs pos="77492">
                        <a:srgbClr val="FFFFFF">
                          <a:alpha val="0"/>
                        </a:srgbClr>
                      </a:gs>
                      <a:gs pos="70000">
                        <a:srgbClr val="FFFFFF"/>
                      </a:gs>
                      <a:gs pos="60000">
                        <a:sysClr val="window" lastClr="FFFFFF"/>
                      </a:gs>
                      <a:gs pos="99000">
                        <a:sysClr val="window" lastClr="FFFFFF">
                          <a:alpha val="0"/>
                        </a:sysClr>
                      </a:gs>
                    </a:gsLst>
                    <a:lin ang="4800000" scaled="0"/>
                  </a:gradFill>
                  <a:prstDash val="solid"/>
                </a:ln>
                <a:effectLst/>
              </p:spPr>
              <p:txBody>
                <a:bodyPr anchor="ctr"/>
                <a:lstStyle/>
                <a:p>
                  <a:pPr algn="ctr" fontAlgn="auto">
                    <a:spcBef>
                      <a:spcPts val="0"/>
                    </a:spcBef>
                    <a:spcAft>
                      <a:spcPts val="0"/>
                    </a:spcAft>
                    <a:defRPr/>
                  </a:pPr>
                  <a:endParaRPr lang="zh-CN" altLang="en-US" kern="0">
                    <a:solidFill>
                      <a:prstClr val="black"/>
                    </a:solidFill>
                    <a:latin typeface="Calibri"/>
                    <a:ea typeface="宋体"/>
                  </a:endParaRPr>
                </a:p>
              </p:txBody>
            </p:sp>
          </p:grpSp>
        </p:grpSp>
        <p:sp>
          <p:nvSpPr>
            <p:cNvPr id="27" name="椭圆 26"/>
            <p:cNvSpPr/>
            <p:nvPr/>
          </p:nvSpPr>
          <p:spPr>
            <a:xfrm>
              <a:off x="2850913" y="4371950"/>
              <a:ext cx="4961447" cy="288790"/>
            </a:xfrm>
            <a:prstGeom prst="ellipse">
              <a:avLst/>
            </a:prstGeom>
            <a:gradFill>
              <a:gsLst>
                <a:gs pos="36000">
                  <a:sysClr val="window" lastClr="FFFFFF">
                    <a:lumMod val="50000"/>
                    <a:alpha val="55000"/>
                  </a:sysClr>
                </a:gs>
                <a:gs pos="60000">
                  <a:sysClr val="window" lastClr="FFFFFF">
                    <a:lumMod val="95000"/>
                    <a:alpha val="5000"/>
                  </a:sysClr>
                </a:gs>
                <a:gs pos="100000">
                  <a:sysClr val="window" lastClr="FFFFFF">
                    <a:alpha val="0"/>
                  </a:sysClr>
                </a:gs>
                <a:gs pos="0">
                  <a:sysClr val="windowText" lastClr="000000">
                    <a:lumMod val="75000"/>
                    <a:lumOff val="25000"/>
                  </a:sysClr>
                </a:gs>
              </a:gsLst>
              <a:path path="shape">
                <a:fillToRect l="50000" t="50000" r="50000" b="50000"/>
              </a:path>
            </a:gradFill>
            <a:ln w="25400" cap="flat" cmpd="sng" algn="ctr">
              <a:noFill/>
              <a:prstDash val="solid"/>
            </a:ln>
            <a:effectLst>
              <a:softEdge rad="38100"/>
            </a:effectLst>
          </p:spPr>
          <p:txBody>
            <a:bodyPr anchor="ctr"/>
            <a:lstStyle/>
            <a:p>
              <a:pPr algn="ctr" fontAlgn="auto">
                <a:spcBef>
                  <a:spcPts val="0"/>
                </a:spcBef>
                <a:spcAft>
                  <a:spcPts val="0"/>
                </a:spcAft>
                <a:defRPr/>
              </a:pPr>
              <a:endParaRPr lang="zh-CN" altLang="en-US" kern="0">
                <a:solidFill>
                  <a:prstClr val="white"/>
                </a:solidFill>
                <a:latin typeface="Calibri"/>
                <a:ea typeface="宋体"/>
              </a:endParaRPr>
            </a:p>
          </p:txBody>
        </p:sp>
      </p:grpSp>
      <p:sp>
        <p:nvSpPr>
          <p:cNvPr id="22536" name="TextBox 46"/>
          <p:cNvSpPr txBox="1">
            <a:spLocks noChangeArrowheads="1"/>
          </p:cNvSpPr>
          <p:nvPr/>
        </p:nvSpPr>
        <p:spPr bwMode="auto">
          <a:xfrm>
            <a:off x="785813" y="4500563"/>
            <a:ext cx="461962" cy="1862137"/>
          </a:xfrm>
          <a:prstGeom prst="rect">
            <a:avLst/>
          </a:prstGeom>
          <a:noFill/>
          <a:ln w="9525">
            <a:noFill/>
            <a:miter lim="800000"/>
            <a:headEnd/>
            <a:tailEnd/>
          </a:ln>
        </p:spPr>
        <p:txBody>
          <a:bodyPr vert="eaVert">
            <a:spAutoFit/>
          </a:bodyPr>
          <a:lstStyle/>
          <a:p>
            <a:pPr eaLnBrk="0" hangingPunct="0"/>
            <a:r>
              <a:rPr lang="zh-CN" altLang="en-US" b="1"/>
              <a:t>面积增加</a:t>
            </a:r>
            <a:r>
              <a:rPr lang="en-US" altLang="zh-CN" b="1"/>
              <a:t>172</a:t>
            </a:r>
            <a:r>
              <a:rPr lang="zh-CN" altLang="en-US" b="1"/>
              <a:t>万亩</a:t>
            </a:r>
          </a:p>
        </p:txBody>
      </p:sp>
      <p:sp>
        <p:nvSpPr>
          <p:cNvPr id="22537" name="TextBox 47"/>
          <p:cNvSpPr txBox="1">
            <a:spLocks noChangeArrowheads="1"/>
          </p:cNvSpPr>
          <p:nvPr/>
        </p:nvSpPr>
        <p:spPr bwMode="auto">
          <a:xfrm>
            <a:off x="1214438" y="3429000"/>
            <a:ext cx="461962" cy="1906588"/>
          </a:xfrm>
          <a:prstGeom prst="rect">
            <a:avLst/>
          </a:prstGeom>
          <a:noFill/>
          <a:ln w="9525">
            <a:noFill/>
            <a:miter lim="800000"/>
            <a:headEnd/>
            <a:tailEnd/>
          </a:ln>
        </p:spPr>
        <p:txBody>
          <a:bodyPr vert="eaVert" wrap="none">
            <a:spAutoFit/>
          </a:bodyPr>
          <a:lstStyle/>
          <a:p>
            <a:pPr eaLnBrk="0" hangingPunct="0"/>
            <a:r>
              <a:rPr lang="zh-CN" altLang="en-US" b="1"/>
              <a:t>产值增加</a:t>
            </a:r>
            <a:r>
              <a:rPr lang="en-US" altLang="zh-CN" b="1"/>
              <a:t>18.5</a:t>
            </a:r>
            <a:r>
              <a:rPr lang="zh-CN" altLang="en-US" b="1"/>
              <a:t>亿元</a:t>
            </a:r>
          </a:p>
        </p:txBody>
      </p:sp>
      <p:sp>
        <p:nvSpPr>
          <p:cNvPr id="22538" name="TextBox 49"/>
          <p:cNvSpPr txBox="1">
            <a:spLocks noChangeArrowheads="1"/>
          </p:cNvSpPr>
          <p:nvPr/>
        </p:nvSpPr>
        <p:spPr bwMode="auto">
          <a:xfrm>
            <a:off x="4000500" y="3500438"/>
            <a:ext cx="461963" cy="2198687"/>
          </a:xfrm>
          <a:prstGeom prst="rect">
            <a:avLst/>
          </a:prstGeom>
          <a:noFill/>
          <a:ln w="9525">
            <a:noFill/>
            <a:miter lim="800000"/>
            <a:headEnd/>
            <a:tailEnd/>
          </a:ln>
        </p:spPr>
        <p:txBody>
          <a:bodyPr vert="eaVert" wrap="none">
            <a:spAutoFit/>
          </a:bodyPr>
          <a:lstStyle/>
          <a:p>
            <a:pPr eaLnBrk="0" hangingPunct="0"/>
            <a:r>
              <a:rPr lang="zh-CN" altLang="en-US" b="1"/>
              <a:t>人均收入增加</a:t>
            </a:r>
            <a:r>
              <a:rPr lang="en-US" altLang="zh-CN" b="1"/>
              <a:t>1454</a:t>
            </a:r>
            <a:r>
              <a:rPr lang="zh-CN" altLang="en-US" b="1"/>
              <a:t>元</a:t>
            </a:r>
          </a:p>
        </p:txBody>
      </p:sp>
      <p:pic>
        <p:nvPicPr>
          <p:cNvPr id="22539" name="图片 28" descr="http://news.nwsuaf.edu.cn/images/content/2017-01/20170124093718719207.jpg"/>
          <p:cNvPicPr>
            <a:picLocks noChangeAspect="1" noChangeArrowheads="1"/>
          </p:cNvPicPr>
          <p:nvPr/>
        </p:nvPicPr>
        <p:blipFill>
          <a:blip r:embed="rId6"/>
          <a:srcRect/>
          <a:stretch>
            <a:fillRect/>
          </a:stretch>
        </p:blipFill>
        <p:spPr bwMode="auto">
          <a:xfrm>
            <a:off x="5786438" y="3286125"/>
            <a:ext cx="2571750"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标题 1"/>
          <p:cNvSpPr>
            <a:spLocks noGrp="1"/>
          </p:cNvSpPr>
          <p:nvPr>
            <p:ph type="title"/>
          </p:nvPr>
        </p:nvSpPr>
        <p:spPr/>
        <p:txBody>
          <a:bodyPr/>
          <a:lstStyle/>
          <a:p>
            <a:r>
              <a:rPr lang="zh-CN" altLang="en-US" smtClean="0"/>
              <a:t>十九大报告关于扶贫的论述</a:t>
            </a:r>
          </a:p>
        </p:txBody>
      </p:sp>
      <p:sp>
        <p:nvSpPr>
          <p:cNvPr id="6147" name="内容占位符 2"/>
          <p:cNvSpPr>
            <a:spLocks noGrp="1"/>
          </p:cNvSpPr>
          <p:nvPr>
            <p:ph idx="1"/>
          </p:nvPr>
        </p:nvSpPr>
        <p:spPr/>
        <p:txBody>
          <a:bodyPr/>
          <a:lstStyle/>
          <a:p>
            <a:pPr>
              <a:lnSpc>
                <a:spcPct val="150000"/>
              </a:lnSpc>
            </a:pPr>
            <a:r>
              <a:rPr lang="zh-CN" altLang="en-US" smtClean="0"/>
              <a:t>坚决打赢脱贫攻坚战。让贫困人口和贫困地区同全国一道进入全面小康社会是我们党的庄严承诺。要动员全党全国全社会力量，坚持精准扶贫、精准脱贫，坚持中央统筹省负总责市县抓落实的工作机制，强化党政一把手负总责的责任制，坚持大扶贫格局，注重扶贫同扶志、扶智相结合，深入实施东西部扶贫协作，重点攻克深度贫困地区脱贫任务，确保到二〇二〇年我国现行标准下农村贫困人口实现脱贫，贫困县全部摘帽，解决区域性整体贫困，做到脱真贫、真脱贫。</a:t>
            </a:r>
          </a:p>
        </p:txBody>
      </p:sp>
      <p:sp>
        <p:nvSpPr>
          <p:cNvPr id="6148" name="灯片编号占位符 3"/>
          <p:cNvSpPr>
            <a:spLocks noGrp="1"/>
          </p:cNvSpPr>
          <p:nvPr>
            <p:ph type="sldNum" sz="quarter" idx="10"/>
          </p:nvPr>
        </p:nvSpPr>
        <p:spPr>
          <a:noFill/>
        </p:spPr>
        <p:txBody>
          <a:bodyPr/>
          <a:lstStyle/>
          <a:p>
            <a:r>
              <a:rPr lang="de-DE" altLang="en-US" smtClean="0"/>
              <a:t>Page </a:t>
            </a:r>
            <a:r>
              <a:rPr lang="de-DE" altLang="en-US" smtClean="0">
                <a:sym typeface="MS UI Gothic" pitchFamily="34" charset="-128"/>
              </a:rPr>
              <a:t></a:t>
            </a:r>
            <a:r>
              <a:rPr lang="de-DE" altLang="en-US" smtClean="0"/>
              <a:t> </a:t>
            </a:r>
            <a:fld id="{DC98251B-BE1B-4A28-84D5-0A86B4D6A6A9}" type="slidenum">
              <a:rPr lang="zh-CN" altLang="en-US" smtClean="0"/>
              <a:pPr/>
              <a:t>2</a:t>
            </a:fld>
            <a:endParaRPr lang="en-US" altLang="zh-CN"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3" descr="DSCF1079"/>
          <p:cNvPicPr>
            <a:picLocks noChangeAspect="1" noChangeArrowheads="1"/>
          </p:cNvPicPr>
          <p:nvPr/>
        </p:nvPicPr>
        <p:blipFill>
          <a:blip r:embed="rId3"/>
          <a:srcRect l="6911" t="6165" r="5487" b="7791"/>
          <a:stretch>
            <a:fillRect/>
          </a:stretch>
        </p:blipFill>
        <p:spPr bwMode="auto">
          <a:xfrm>
            <a:off x="500063" y="4929188"/>
            <a:ext cx="2571750" cy="1643062"/>
          </a:xfrm>
          <a:prstGeom prst="rect">
            <a:avLst/>
          </a:prstGeom>
          <a:noFill/>
          <a:ln w="9525">
            <a:noFill/>
            <a:miter lim="800000"/>
            <a:headEnd/>
            <a:tailEnd/>
          </a:ln>
          <a:effectLst>
            <a:outerShdw dist="35921" dir="2700000" algn="ctr" rotWithShape="0">
              <a:schemeClr val="bg2"/>
            </a:outerShdw>
          </a:effectLst>
        </p:spPr>
      </p:pic>
      <p:pic>
        <p:nvPicPr>
          <p:cNvPr id="23555" name="图片 12" descr="222.png"/>
          <p:cNvPicPr>
            <a:picLocks noChangeAspect="1" noChangeArrowheads="1"/>
          </p:cNvPicPr>
          <p:nvPr/>
        </p:nvPicPr>
        <p:blipFill>
          <a:blip r:embed="rId4"/>
          <a:srcRect/>
          <a:stretch>
            <a:fillRect/>
          </a:stretch>
        </p:blipFill>
        <p:spPr bwMode="auto">
          <a:xfrm>
            <a:off x="3357563" y="2928938"/>
            <a:ext cx="2432050" cy="1714500"/>
          </a:xfrm>
          <a:prstGeom prst="rect">
            <a:avLst/>
          </a:prstGeom>
          <a:noFill/>
          <a:ln w="9525">
            <a:noFill/>
            <a:miter lim="800000"/>
            <a:headEnd/>
            <a:tailEnd/>
          </a:ln>
        </p:spPr>
      </p:pic>
      <p:sp>
        <p:nvSpPr>
          <p:cNvPr id="23556"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
        <p:nvSpPr>
          <p:cNvPr id="281" name="矩形 280"/>
          <p:cNvSpPr/>
          <p:nvPr/>
        </p:nvSpPr>
        <p:spPr>
          <a:xfrm>
            <a:off x="565150" y="981075"/>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grpSp>
        <p:nvGrpSpPr>
          <p:cNvPr id="23558" name="组合 24"/>
          <p:cNvGrpSpPr>
            <a:grpSpLocks/>
          </p:cNvGrpSpPr>
          <p:nvPr/>
        </p:nvGrpSpPr>
        <p:grpSpPr bwMode="auto">
          <a:xfrm>
            <a:off x="468313" y="1031875"/>
            <a:ext cx="6254750" cy="647700"/>
            <a:chOff x="251520" y="1024067"/>
            <a:chExt cx="8004600" cy="903952"/>
          </a:xfrm>
        </p:grpSpPr>
        <p:sp>
          <p:nvSpPr>
            <p:cNvPr id="23564" name="AutoShape 3"/>
            <p:cNvSpPr>
              <a:spLocks noChangeArrowheads="1"/>
            </p:cNvSpPr>
            <p:nvPr/>
          </p:nvSpPr>
          <p:spPr bwMode="auto">
            <a:xfrm>
              <a:off x="770634" y="1197768"/>
              <a:ext cx="7221198" cy="666750"/>
            </a:xfrm>
            <a:prstGeom prst="roundRect">
              <a:avLst>
                <a:gd name="adj" fmla="val 16667"/>
              </a:avLst>
            </a:prstGeom>
            <a:gradFill rotWithShape="1">
              <a:gsLst>
                <a:gs pos="0">
                  <a:schemeClr val="bg1"/>
                </a:gs>
                <a:gs pos="100000">
                  <a:schemeClr val="bg2"/>
                </a:gs>
              </a:gsLst>
              <a:lin ang="2700000" scaled="1"/>
            </a:gradFill>
            <a:ln w="9525">
              <a:solidFill>
                <a:schemeClr val="bg2"/>
              </a:solidFill>
              <a:round/>
              <a:headEnd/>
              <a:tailEnd/>
            </a:ln>
          </p:spPr>
          <p:txBody>
            <a:bodyPr wrap="none" anchor="ctr"/>
            <a:lstStyle/>
            <a:p>
              <a:endParaRPr lang="zh-CN" altLang="en-US">
                <a:solidFill>
                  <a:srgbClr val="C00000"/>
                </a:solidFill>
                <a:ea typeface="华文细黑" pitchFamily="2" charset="-122"/>
              </a:endParaRPr>
            </a:p>
          </p:txBody>
        </p:sp>
        <p:sp>
          <p:nvSpPr>
            <p:cNvPr id="23565" name="Rectangle 4"/>
            <p:cNvSpPr>
              <a:spLocks noChangeArrowheads="1"/>
            </p:cNvSpPr>
            <p:nvPr/>
          </p:nvSpPr>
          <p:spPr bwMode="auto">
            <a:xfrm>
              <a:off x="1163080" y="1225603"/>
              <a:ext cx="7093040" cy="569913"/>
            </a:xfrm>
            <a:prstGeom prst="rect">
              <a:avLst/>
            </a:prstGeom>
            <a:noFill/>
            <a:ln w="9525">
              <a:noFill/>
              <a:miter lim="800000"/>
              <a:headEnd/>
              <a:tailEnd/>
            </a:ln>
          </p:spPr>
          <p:txBody>
            <a:bodyPr anchor="ctr"/>
            <a:lstStyle/>
            <a:p>
              <a:pPr eaLnBrk="0" hangingPunct="0"/>
              <a:r>
                <a:rPr lang="zh-CN" altLang="zh-CN" b="1">
                  <a:solidFill>
                    <a:srgbClr val="C00000"/>
                  </a:solidFill>
                </a:rPr>
                <a:t>强化科技培训，为贫困地区培养产业发展领军人才</a:t>
              </a:r>
              <a:endParaRPr lang="zh-CN" altLang="en-US">
                <a:solidFill>
                  <a:srgbClr val="C00000"/>
                </a:solidFill>
                <a:latin typeface="黑体" pitchFamily="49" charset="-122"/>
                <a:ea typeface="黑体" pitchFamily="49" charset="-122"/>
              </a:endParaRPr>
            </a:p>
          </p:txBody>
        </p:sp>
        <p:grpSp>
          <p:nvGrpSpPr>
            <p:cNvPr id="23566" name="Group 11"/>
            <p:cNvGrpSpPr>
              <a:grpSpLocks/>
            </p:cNvGrpSpPr>
            <p:nvPr/>
          </p:nvGrpSpPr>
          <p:grpSpPr bwMode="auto">
            <a:xfrm>
              <a:off x="251520" y="1024067"/>
              <a:ext cx="825500" cy="903952"/>
              <a:chOff x="0" y="-47"/>
              <a:chExt cx="384" cy="422"/>
            </a:xfrm>
          </p:grpSpPr>
          <p:grpSp>
            <p:nvGrpSpPr>
              <p:cNvPr id="23567" name="Group 12"/>
              <p:cNvGrpSpPr>
                <a:grpSpLocks/>
              </p:cNvGrpSpPr>
              <p:nvPr/>
            </p:nvGrpSpPr>
            <p:grpSpPr bwMode="auto">
              <a:xfrm>
                <a:off x="0" y="-47"/>
                <a:ext cx="384" cy="422"/>
                <a:chOff x="0" y="-127"/>
                <a:chExt cx="1042" cy="1146"/>
              </a:xfrm>
            </p:grpSpPr>
            <p:grpSp>
              <p:nvGrpSpPr>
                <p:cNvPr id="23569" name="Group 13"/>
                <p:cNvGrpSpPr>
                  <a:grpSpLocks/>
                </p:cNvGrpSpPr>
                <p:nvPr/>
              </p:nvGrpSpPr>
              <p:grpSpPr bwMode="auto">
                <a:xfrm>
                  <a:off x="0" y="-127"/>
                  <a:ext cx="1042" cy="1146"/>
                  <a:chOff x="0" y="-127"/>
                  <a:chExt cx="1042" cy="1146"/>
                </a:xfrm>
              </p:grpSpPr>
              <p:pic>
                <p:nvPicPr>
                  <p:cNvPr id="23571" name="Picture 14" descr="circuler_1"/>
                  <p:cNvPicPr>
                    <a:picLocks noChangeAspect="1"/>
                  </p:cNvPicPr>
                  <p:nvPr/>
                </p:nvPicPr>
                <p:blipFill>
                  <a:blip r:embed="rId5"/>
                  <a:srcRect/>
                  <a:stretch>
                    <a:fillRect/>
                  </a:stretch>
                </p:blipFill>
                <p:spPr bwMode="auto">
                  <a:xfrm>
                    <a:off x="0" y="0"/>
                    <a:ext cx="1042" cy="1016"/>
                  </a:xfrm>
                  <a:prstGeom prst="rect">
                    <a:avLst/>
                  </a:prstGeom>
                  <a:noFill/>
                  <a:ln w="9525">
                    <a:noFill/>
                    <a:miter lim="800000"/>
                    <a:headEnd/>
                    <a:tailEnd/>
                  </a:ln>
                </p:spPr>
              </p:pic>
              <p:sp>
                <p:nvSpPr>
                  <p:cNvPr id="23572" name="Oval 15"/>
                  <p:cNvSpPr>
                    <a:spLocks noChangeArrowheads="1"/>
                  </p:cNvSpPr>
                  <p:nvPr/>
                </p:nvSpPr>
                <p:spPr bwMode="auto">
                  <a:xfrm>
                    <a:off x="0" y="-127"/>
                    <a:ext cx="1041" cy="1146"/>
                  </a:xfrm>
                  <a:prstGeom prst="ellipse">
                    <a:avLst/>
                  </a:prstGeom>
                  <a:gradFill rotWithShape="1">
                    <a:gsLst>
                      <a:gs pos="0">
                        <a:schemeClr val="accent1"/>
                      </a:gs>
                      <a:gs pos="100000">
                        <a:schemeClr val="accent2"/>
                      </a:gs>
                    </a:gsLst>
                    <a:lin ang="5400000" scaled="1"/>
                  </a:gradFill>
                  <a:ln w="19050">
                    <a:solidFill>
                      <a:schemeClr val="bg1"/>
                    </a:solidFill>
                    <a:round/>
                    <a:headEnd/>
                    <a:tailEnd/>
                  </a:ln>
                </p:spPr>
                <p:txBody>
                  <a:bodyPr wrap="none" anchor="ctr"/>
                  <a:lstStyle/>
                  <a:p>
                    <a:endParaRPr lang="zh-CN" altLang="en-US">
                      <a:ea typeface="华文细黑" pitchFamily="2" charset="-122"/>
                    </a:endParaRPr>
                  </a:p>
                </p:txBody>
              </p:sp>
            </p:grpSp>
            <p:pic>
              <p:nvPicPr>
                <p:cNvPr id="23570" name="Picture 16" descr="Picture2"/>
                <p:cNvPicPr>
                  <a:picLocks noChangeAspect="1"/>
                </p:cNvPicPr>
                <p:nvPr/>
              </p:nvPicPr>
              <p:blipFill>
                <a:blip r:embed="rId6"/>
                <a:srcRect/>
                <a:stretch>
                  <a:fillRect/>
                </a:stretch>
              </p:blipFill>
              <p:spPr bwMode="auto">
                <a:xfrm>
                  <a:off x="104" y="-127"/>
                  <a:ext cx="823" cy="497"/>
                </a:xfrm>
                <a:prstGeom prst="rect">
                  <a:avLst/>
                </a:prstGeom>
                <a:noFill/>
                <a:ln w="9525">
                  <a:noFill/>
                  <a:miter lim="800000"/>
                  <a:headEnd/>
                  <a:tailEnd/>
                </a:ln>
              </p:spPr>
            </p:pic>
          </p:grpSp>
          <p:sp>
            <p:nvSpPr>
              <p:cNvPr id="23568" name="WordArt 17"/>
              <p:cNvSpPr>
                <a:spLocks noChangeArrowheads="1" noChangeShapeType="1" noTextEdit="1"/>
              </p:cNvSpPr>
              <p:nvPr/>
            </p:nvSpPr>
            <p:spPr bwMode="auto">
              <a:xfrm>
                <a:off x="123" y="109"/>
                <a:ext cx="147" cy="133"/>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solidFill>
                      <a:schemeClr val="bg1"/>
                    </a:solidFill>
                    <a:latin typeface="仿宋"/>
                    <a:ea typeface="仿宋"/>
                  </a:rPr>
                  <a:t>3</a:t>
                </a:r>
                <a:endParaRPr lang="zh-CN" altLang="en-US" sz="2400" kern="10">
                  <a:ln w="9525">
                    <a:solidFill>
                      <a:schemeClr val="bg1"/>
                    </a:solidFill>
                    <a:round/>
                    <a:headEnd/>
                    <a:tailEnd/>
                  </a:ln>
                  <a:solidFill>
                    <a:schemeClr val="bg1"/>
                  </a:solidFill>
                  <a:latin typeface="仿宋"/>
                  <a:ea typeface="仿宋"/>
                </a:endParaRPr>
              </a:p>
            </p:txBody>
          </p:sp>
        </p:grpSp>
      </p:grpSp>
      <p:pic>
        <p:nvPicPr>
          <p:cNvPr id="23559" name="图片 3" descr="http://news.nwsuaf.edu.cn/images/content/2016-10/20161019123328081183.jpg"/>
          <p:cNvPicPr>
            <a:picLocks noChangeAspect="1"/>
          </p:cNvPicPr>
          <p:nvPr/>
        </p:nvPicPr>
        <p:blipFill>
          <a:blip r:embed="rId7"/>
          <a:srcRect l="10770" r="16006" b="4721"/>
          <a:stretch>
            <a:fillRect/>
          </a:stretch>
        </p:blipFill>
        <p:spPr bwMode="auto">
          <a:xfrm>
            <a:off x="500063" y="2928938"/>
            <a:ext cx="2571750" cy="1714500"/>
          </a:xfrm>
          <a:prstGeom prst="rect">
            <a:avLst/>
          </a:prstGeom>
          <a:noFill/>
          <a:ln w="9525">
            <a:noFill/>
            <a:miter lim="800000"/>
            <a:headEnd/>
            <a:tailEnd/>
          </a:ln>
        </p:spPr>
      </p:pic>
      <p:sp>
        <p:nvSpPr>
          <p:cNvPr id="23560" name="矩形 19"/>
          <p:cNvSpPr>
            <a:spLocks noChangeArrowheads="1"/>
          </p:cNvSpPr>
          <p:nvPr/>
        </p:nvSpPr>
        <p:spPr bwMode="auto">
          <a:xfrm>
            <a:off x="428625" y="1785938"/>
            <a:ext cx="8358188" cy="954087"/>
          </a:xfrm>
          <a:prstGeom prst="rect">
            <a:avLst/>
          </a:prstGeom>
          <a:noFill/>
          <a:ln w="9525">
            <a:noFill/>
            <a:miter lim="800000"/>
            <a:headEnd/>
            <a:tailEnd/>
          </a:ln>
        </p:spPr>
        <p:txBody>
          <a:bodyPr>
            <a:spAutoFit/>
          </a:bodyPr>
          <a:lstStyle/>
          <a:p>
            <a:pPr eaLnBrk="0" hangingPunct="0"/>
            <a:r>
              <a:rPr lang="zh-CN" altLang="en-US" sz="2000">
                <a:solidFill>
                  <a:srgbClr val="006134"/>
                </a:solidFill>
                <a:latin typeface="黑体" pitchFamily="49" charset="-122"/>
                <a:ea typeface="黑体" pitchFamily="49" charset="-122"/>
              </a:rPr>
              <a:t>    </a:t>
            </a:r>
            <a:r>
              <a:rPr lang="zh-CN" altLang="en-US">
                <a:solidFill>
                  <a:srgbClr val="006134"/>
                </a:solidFill>
                <a:latin typeface="黑体" pitchFamily="49" charset="-122"/>
                <a:ea typeface="黑体" pitchFamily="49" charset="-122"/>
              </a:rPr>
              <a:t>通过学校集中培训、县域分段培训两种方式，引导和帮助贫困户更新思想观念，选择适合自身发展的产业，提升产业发展能力、增强产业发展信心和脱贫致富决心，实现自主脱贫。</a:t>
            </a:r>
          </a:p>
        </p:txBody>
      </p:sp>
      <p:pic>
        <p:nvPicPr>
          <p:cNvPr id="23561" name="图片 20" descr="20120906180833468199.jpg"/>
          <p:cNvPicPr>
            <a:picLocks noChangeAspect="1"/>
          </p:cNvPicPr>
          <p:nvPr/>
        </p:nvPicPr>
        <p:blipFill>
          <a:blip r:embed="rId8"/>
          <a:srcRect/>
          <a:stretch>
            <a:fillRect/>
          </a:stretch>
        </p:blipFill>
        <p:spPr bwMode="auto">
          <a:xfrm>
            <a:off x="6072188" y="2928938"/>
            <a:ext cx="2500312" cy="1714500"/>
          </a:xfrm>
          <a:prstGeom prst="rect">
            <a:avLst/>
          </a:prstGeom>
          <a:noFill/>
          <a:ln w="9525">
            <a:noFill/>
            <a:miter lim="800000"/>
            <a:headEnd/>
            <a:tailEnd/>
          </a:ln>
        </p:spPr>
      </p:pic>
      <p:pic>
        <p:nvPicPr>
          <p:cNvPr id="23562" name="图片 22" descr="20170927154256355684.jpg"/>
          <p:cNvPicPr>
            <a:picLocks noChangeAspect="1"/>
          </p:cNvPicPr>
          <p:nvPr/>
        </p:nvPicPr>
        <p:blipFill>
          <a:blip r:embed="rId9"/>
          <a:srcRect/>
          <a:stretch>
            <a:fillRect/>
          </a:stretch>
        </p:blipFill>
        <p:spPr bwMode="auto">
          <a:xfrm>
            <a:off x="6072188" y="4929188"/>
            <a:ext cx="2500312" cy="1666875"/>
          </a:xfrm>
          <a:prstGeom prst="rect">
            <a:avLst/>
          </a:prstGeom>
          <a:noFill/>
          <a:ln w="9525">
            <a:noFill/>
            <a:miter lim="800000"/>
            <a:headEnd/>
            <a:tailEnd/>
          </a:ln>
        </p:spPr>
      </p:pic>
      <p:pic>
        <p:nvPicPr>
          <p:cNvPr id="23563" name="Picture 21" descr="C:\Users\TGC\Desktop\20151223115054053109.gif"/>
          <p:cNvPicPr>
            <a:picLocks noChangeAspect="1" noChangeArrowheads="1"/>
          </p:cNvPicPr>
          <p:nvPr/>
        </p:nvPicPr>
        <p:blipFill>
          <a:blip r:embed="rId10"/>
          <a:srcRect/>
          <a:stretch>
            <a:fillRect/>
          </a:stretch>
        </p:blipFill>
        <p:spPr bwMode="auto">
          <a:xfrm>
            <a:off x="3357563" y="4929188"/>
            <a:ext cx="2428875" cy="16430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
        <p:nvSpPr>
          <p:cNvPr id="281" name="矩形 280"/>
          <p:cNvSpPr/>
          <p:nvPr/>
        </p:nvSpPr>
        <p:spPr>
          <a:xfrm>
            <a:off x="565150" y="981075"/>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grpSp>
        <p:nvGrpSpPr>
          <p:cNvPr id="24580" name="组合 24"/>
          <p:cNvGrpSpPr>
            <a:grpSpLocks/>
          </p:cNvGrpSpPr>
          <p:nvPr/>
        </p:nvGrpSpPr>
        <p:grpSpPr bwMode="auto">
          <a:xfrm>
            <a:off x="468313" y="1031875"/>
            <a:ext cx="6254750" cy="647700"/>
            <a:chOff x="251520" y="1024067"/>
            <a:chExt cx="8004600" cy="903952"/>
          </a:xfrm>
        </p:grpSpPr>
        <p:sp>
          <p:nvSpPr>
            <p:cNvPr id="24588" name="AutoShape 3"/>
            <p:cNvSpPr>
              <a:spLocks noChangeArrowheads="1"/>
            </p:cNvSpPr>
            <p:nvPr/>
          </p:nvSpPr>
          <p:spPr bwMode="auto">
            <a:xfrm>
              <a:off x="770634" y="1197768"/>
              <a:ext cx="7221198" cy="666750"/>
            </a:xfrm>
            <a:prstGeom prst="roundRect">
              <a:avLst>
                <a:gd name="adj" fmla="val 16667"/>
              </a:avLst>
            </a:prstGeom>
            <a:gradFill rotWithShape="1">
              <a:gsLst>
                <a:gs pos="0">
                  <a:schemeClr val="bg1"/>
                </a:gs>
                <a:gs pos="100000">
                  <a:schemeClr val="bg2"/>
                </a:gs>
              </a:gsLst>
              <a:lin ang="2700000" scaled="1"/>
            </a:gradFill>
            <a:ln w="9525">
              <a:solidFill>
                <a:schemeClr val="bg2"/>
              </a:solidFill>
              <a:round/>
              <a:headEnd/>
              <a:tailEnd/>
            </a:ln>
          </p:spPr>
          <p:txBody>
            <a:bodyPr wrap="none" anchor="ctr"/>
            <a:lstStyle/>
            <a:p>
              <a:endParaRPr lang="zh-CN" altLang="en-US">
                <a:solidFill>
                  <a:srgbClr val="C00000"/>
                </a:solidFill>
                <a:ea typeface="华文细黑" pitchFamily="2" charset="-122"/>
              </a:endParaRPr>
            </a:p>
          </p:txBody>
        </p:sp>
        <p:sp>
          <p:nvSpPr>
            <p:cNvPr id="24589" name="Rectangle 4"/>
            <p:cNvSpPr>
              <a:spLocks noChangeArrowheads="1"/>
            </p:cNvSpPr>
            <p:nvPr/>
          </p:nvSpPr>
          <p:spPr bwMode="auto">
            <a:xfrm>
              <a:off x="1163080" y="1225603"/>
              <a:ext cx="7093040" cy="569913"/>
            </a:xfrm>
            <a:prstGeom prst="rect">
              <a:avLst/>
            </a:prstGeom>
            <a:noFill/>
            <a:ln w="9525">
              <a:noFill/>
              <a:miter lim="800000"/>
              <a:headEnd/>
              <a:tailEnd/>
            </a:ln>
          </p:spPr>
          <p:txBody>
            <a:bodyPr anchor="ctr"/>
            <a:lstStyle/>
            <a:p>
              <a:pPr eaLnBrk="0" hangingPunct="0"/>
              <a:r>
                <a:rPr lang="zh-CN" altLang="zh-CN" b="1">
                  <a:solidFill>
                    <a:srgbClr val="C00000"/>
                  </a:solidFill>
                </a:rPr>
                <a:t>强化科技培训，为贫困地区培养产业发展领军人才</a:t>
              </a:r>
              <a:endParaRPr lang="zh-CN" altLang="en-US">
                <a:solidFill>
                  <a:srgbClr val="C00000"/>
                </a:solidFill>
                <a:latin typeface="黑体" pitchFamily="49" charset="-122"/>
                <a:ea typeface="黑体" pitchFamily="49" charset="-122"/>
              </a:endParaRPr>
            </a:p>
          </p:txBody>
        </p:sp>
        <p:grpSp>
          <p:nvGrpSpPr>
            <p:cNvPr id="24590" name="Group 11"/>
            <p:cNvGrpSpPr>
              <a:grpSpLocks/>
            </p:cNvGrpSpPr>
            <p:nvPr/>
          </p:nvGrpSpPr>
          <p:grpSpPr bwMode="auto">
            <a:xfrm>
              <a:off x="251520" y="1024067"/>
              <a:ext cx="825500" cy="903952"/>
              <a:chOff x="0" y="-47"/>
              <a:chExt cx="384" cy="422"/>
            </a:xfrm>
          </p:grpSpPr>
          <p:grpSp>
            <p:nvGrpSpPr>
              <p:cNvPr id="24591" name="Group 12"/>
              <p:cNvGrpSpPr>
                <a:grpSpLocks/>
              </p:cNvGrpSpPr>
              <p:nvPr/>
            </p:nvGrpSpPr>
            <p:grpSpPr bwMode="auto">
              <a:xfrm>
                <a:off x="0" y="-47"/>
                <a:ext cx="384" cy="422"/>
                <a:chOff x="0" y="-127"/>
                <a:chExt cx="1042" cy="1146"/>
              </a:xfrm>
            </p:grpSpPr>
            <p:grpSp>
              <p:nvGrpSpPr>
                <p:cNvPr id="24593" name="Group 13"/>
                <p:cNvGrpSpPr>
                  <a:grpSpLocks/>
                </p:cNvGrpSpPr>
                <p:nvPr/>
              </p:nvGrpSpPr>
              <p:grpSpPr bwMode="auto">
                <a:xfrm>
                  <a:off x="0" y="-127"/>
                  <a:ext cx="1042" cy="1146"/>
                  <a:chOff x="0" y="-127"/>
                  <a:chExt cx="1042" cy="1146"/>
                </a:xfrm>
              </p:grpSpPr>
              <p:pic>
                <p:nvPicPr>
                  <p:cNvPr id="24595" name="Picture 14" descr="circuler_1"/>
                  <p:cNvPicPr>
                    <a:picLocks noChangeAspect="1"/>
                  </p:cNvPicPr>
                  <p:nvPr/>
                </p:nvPicPr>
                <p:blipFill>
                  <a:blip r:embed="rId3"/>
                  <a:srcRect/>
                  <a:stretch>
                    <a:fillRect/>
                  </a:stretch>
                </p:blipFill>
                <p:spPr bwMode="auto">
                  <a:xfrm>
                    <a:off x="0" y="0"/>
                    <a:ext cx="1042" cy="1016"/>
                  </a:xfrm>
                  <a:prstGeom prst="rect">
                    <a:avLst/>
                  </a:prstGeom>
                  <a:noFill/>
                  <a:ln w="9525">
                    <a:noFill/>
                    <a:miter lim="800000"/>
                    <a:headEnd/>
                    <a:tailEnd/>
                  </a:ln>
                </p:spPr>
              </p:pic>
              <p:sp>
                <p:nvSpPr>
                  <p:cNvPr id="24596" name="Oval 15"/>
                  <p:cNvSpPr>
                    <a:spLocks noChangeArrowheads="1"/>
                  </p:cNvSpPr>
                  <p:nvPr/>
                </p:nvSpPr>
                <p:spPr bwMode="auto">
                  <a:xfrm>
                    <a:off x="0" y="-127"/>
                    <a:ext cx="1041" cy="1146"/>
                  </a:xfrm>
                  <a:prstGeom prst="ellipse">
                    <a:avLst/>
                  </a:prstGeom>
                  <a:gradFill rotWithShape="1">
                    <a:gsLst>
                      <a:gs pos="0">
                        <a:schemeClr val="accent1"/>
                      </a:gs>
                      <a:gs pos="100000">
                        <a:schemeClr val="accent2"/>
                      </a:gs>
                    </a:gsLst>
                    <a:lin ang="5400000" scaled="1"/>
                  </a:gradFill>
                  <a:ln w="19050">
                    <a:solidFill>
                      <a:schemeClr val="bg1"/>
                    </a:solidFill>
                    <a:round/>
                    <a:headEnd/>
                    <a:tailEnd/>
                  </a:ln>
                </p:spPr>
                <p:txBody>
                  <a:bodyPr wrap="none" anchor="ctr"/>
                  <a:lstStyle/>
                  <a:p>
                    <a:endParaRPr lang="zh-CN" altLang="en-US">
                      <a:ea typeface="华文细黑" pitchFamily="2" charset="-122"/>
                    </a:endParaRPr>
                  </a:p>
                </p:txBody>
              </p:sp>
            </p:grpSp>
            <p:pic>
              <p:nvPicPr>
                <p:cNvPr id="24594" name="Picture 16" descr="Picture2"/>
                <p:cNvPicPr>
                  <a:picLocks noChangeAspect="1"/>
                </p:cNvPicPr>
                <p:nvPr/>
              </p:nvPicPr>
              <p:blipFill>
                <a:blip r:embed="rId4"/>
                <a:srcRect/>
                <a:stretch>
                  <a:fillRect/>
                </a:stretch>
              </p:blipFill>
              <p:spPr bwMode="auto">
                <a:xfrm>
                  <a:off x="104" y="-127"/>
                  <a:ext cx="823" cy="497"/>
                </a:xfrm>
                <a:prstGeom prst="rect">
                  <a:avLst/>
                </a:prstGeom>
                <a:noFill/>
                <a:ln w="9525">
                  <a:noFill/>
                  <a:miter lim="800000"/>
                  <a:headEnd/>
                  <a:tailEnd/>
                </a:ln>
              </p:spPr>
            </p:pic>
          </p:grpSp>
          <p:sp>
            <p:nvSpPr>
              <p:cNvPr id="24592" name="WordArt 17"/>
              <p:cNvSpPr>
                <a:spLocks noChangeArrowheads="1" noChangeShapeType="1" noTextEdit="1"/>
              </p:cNvSpPr>
              <p:nvPr/>
            </p:nvSpPr>
            <p:spPr bwMode="auto">
              <a:xfrm>
                <a:off x="123" y="109"/>
                <a:ext cx="147" cy="133"/>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solidFill>
                      <a:schemeClr val="bg1"/>
                    </a:solidFill>
                    <a:latin typeface="仿宋"/>
                    <a:ea typeface="仿宋"/>
                  </a:rPr>
                  <a:t>3</a:t>
                </a:r>
                <a:endParaRPr lang="zh-CN" altLang="en-US" sz="2400" kern="10">
                  <a:ln w="9525">
                    <a:solidFill>
                      <a:schemeClr val="bg1"/>
                    </a:solidFill>
                    <a:round/>
                    <a:headEnd/>
                    <a:tailEnd/>
                  </a:ln>
                  <a:solidFill>
                    <a:schemeClr val="bg1"/>
                  </a:solidFill>
                  <a:latin typeface="仿宋"/>
                  <a:ea typeface="仿宋"/>
                </a:endParaRPr>
              </a:p>
            </p:txBody>
          </p:sp>
        </p:grpSp>
      </p:grpSp>
      <p:sp>
        <p:nvSpPr>
          <p:cNvPr id="24581" name="矩形 19"/>
          <p:cNvSpPr>
            <a:spLocks noChangeArrowheads="1"/>
          </p:cNvSpPr>
          <p:nvPr/>
        </p:nvSpPr>
        <p:spPr bwMode="auto">
          <a:xfrm>
            <a:off x="357188" y="1857375"/>
            <a:ext cx="8429625" cy="646113"/>
          </a:xfrm>
          <a:prstGeom prst="rect">
            <a:avLst/>
          </a:prstGeom>
          <a:noFill/>
          <a:ln w="9525">
            <a:noFill/>
            <a:miter lim="800000"/>
            <a:headEnd/>
            <a:tailEnd/>
          </a:ln>
        </p:spPr>
        <p:txBody>
          <a:bodyPr>
            <a:spAutoFit/>
          </a:bodyPr>
          <a:lstStyle/>
          <a:p>
            <a:pPr eaLnBrk="0" hangingPunct="0"/>
            <a:r>
              <a:rPr lang="en-US" altLang="en-US">
                <a:solidFill>
                  <a:srgbClr val="006134"/>
                </a:solidFill>
                <a:latin typeface="黑体" pitchFamily="49" charset="-122"/>
                <a:ea typeface="黑体" pitchFamily="49" charset="-122"/>
              </a:rPr>
              <a:t>    </a:t>
            </a:r>
            <a:r>
              <a:rPr lang="zh-CN" altLang="en-US">
                <a:solidFill>
                  <a:srgbClr val="006134"/>
                </a:solidFill>
                <a:latin typeface="黑体" pitchFamily="49" charset="-122"/>
                <a:ea typeface="黑体" pitchFamily="49" charset="-122"/>
              </a:rPr>
              <a:t>扶贫先扶智，</a:t>
            </a:r>
            <a:r>
              <a:rPr lang="en-US" altLang="en-US">
                <a:solidFill>
                  <a:srgbClr val="006134"/>
                </a:solidFill>
                <a:latin typeface="黑体" pitchFamily="49" charset="-122"/>
                <a:ea typeface="黑体" pitchFamily="49" charset="-122"/>
              </a:rPr>
              <a:t>2016</a:t>
            </a:r>
            <a:r>
              <a:rPr lang="zh-CN" altLang="en-US">
                <a:solidFill>
                  <a:srgbClr val="006134"/>
                </a:solidFill>
                <a:latin typeface="黑体" pitchFamily="49" charset="-122"/>
                <a:ea typeface="黑体" pitchFamily="49" charset="-122"/>
              </a:rPr>
              <a:t>年重点对陕西省</a:t>
            </a:r>
            <a:r>
              <a:rPr lang="en-US" altLang="en-US">
                <a:solidFill>
                  <a:srgbClr val="006134"/>
                </a:solidFill>
                <a:latin typeface="黑体" pitchFamily="49" charset="-122"/>
                <a:ea typeface="黑体" pitchFamily="49" charset="-122"/>
              </a:rPr>
              <a:t>56</a:t>
            </a:r>
            <a:r>
              <a:rPr lang="zh-CN" altLang="en-US">
                <a:solidFill>
                  <a:srgbClr val="006134"/>
                </a:solidFill>
                <a:latin typeface="黑体" pitchFamily="49" charset="-122"/>
                <a:ea typeface="黑体" pitchFamily="49" charset="-122"/>
              </a:rPr>
              <a:t>个贫困县村党支部书记和村委会主任进行了培训，全年培训村干部</a:t>
            </a:r>
            <a:r>
              <a:rPr lang="en-US" altLang="en-US">
                <a:solidFill>
                  <a:srgbClr val="006134"/>
                </a:solidFill>
                <a:latin typeface="黑体" pitchFamily="49" charset="-122"/>
                <a:ea typeface="黑体" pitchFamily="49" charset="-122"/>
              </a:rPr>
              <a:t>3780</a:t>
            </a:r>
            <a:r>
              <a:rPr lang="zh-CN" altLang="en-US">
                <a:solidFill>
                  <a:srgbClr val="006134"/>
                </a:solidFill>
                <a:latin typeface="黑体" pitchFamily="49" charset="-122"/>
                <a:ea typeface="黑体" pitchFamily="49" charset="-122"/>
              </a:rPr>
              <a:t>人次，覆盖全省</a:t>
            </a:r>
            <a:r>
              <a:rPr lang="en-US" altLang="en-US">
                <a:solidFill>
                  <a:srgbClr val="006134"/>
                </a:solidFill>
                <a:latin typeface="黑体" pitchFamily="49" charset="-122"/>
                <a:ea typeface="黑体" pitchFamily="49" charset="-122"/>
              </a:rPr>
              <a:t>23</a:t>
            </a:r>
            <a:r>
              <a:rPr lang="zh-CN" altLang="en-US">
                <a:solidFill>
                  <a:srgbClr val="006134"/>
                </a:solidFill>
                <a:latin typeface="黑体" pitchFamily="49" charset="-122"/>
                <a:ea typeface="黑体" pitchFamily="49" charset="-122"/>
              </a:rPr>
              <a:t>个贫困县，取得了良好的效果。</a:t>
            </a:r>
          </a:p>
        </p:txBody>
      </p:sp>
      <p:pic>
        <p:nvPicPr>
          <p:cNvPr id="24582" name="图片 20" descr="20161012085815589545.jpg"/>
          <p:cNvPicPr>
            <a:picLocks noChangeAspect="1"/>
          </p:cNvPicPr>
          <p:nvPr/>
        </p:nvPicPr>
        <p:blipFill>
          <a:blip r:embed="rId5"/>
          <a:srcRect/>
          <a:stretch>
            <a:fillRect/>
          </a:stretch>
        </p:blipFill>
        <p:spPr bwMode="auto">
          <a:xfrm>
            <a:off x="3286125" y="4572000"/>
            <a:ext cx="2643188" cy="1857375"/>
          </a:xfrm>
          <a:prstGeom prst="rect">
            <a:avLst/>
          </a:prstGeom>
          <a:noFill/>
          <a:ln w="9525">
            <a:noFill/>
            <a:miter lim="800000"/>
            <a:headEnd/>
            <a:tailEnd/>
          </a:ln>
        </p:spPr>
      </p:pic>
      <p:pic>
        <p:nvPicPr>
          <p:cNvPr id="24583" name="图片 21" descr="20170314161810057409.jpg"/>
          <p:cNvPicPr>
            <a:picLocks noChangeAspect="1"/>
          </p:cNvPicPr>
          <p:nvPr/>
        </p:nvPicPr>
        <p:blipFill>
          <a:blip r:embed="rId6"/>
          <a:srcRect/>
          <a:stretch>
            <a:fillRect/>
          </a:stretch>
        </p:blipFill>
        <p:spPr bwMode="auto">
          <a:xfrm>
            <a:off x="3286125" y="2643188"/>
            <a:ext cx="2643188" cy="1643062"/>
          </a:xfrm>
          <a:prstGeom prst="rect">
            <a:avLst/>
          </a:prstGeom>
          <a:noFill/>
          <a:ln w="9525">
            <a:noFill/>
            <a:miter lim="800000"/>
            <a:headEnd/>
            <a:tailEnd/>
          </a:ln>
        </p:spPr>
      </p:pic>
      <p:pic>
        <p:nvPicPr>
          <p:cNvPr id="24584" name="图片 22" descr="20170515092323211103.jpg"/>
          <p:cNvPicPr>
            <a:picLocks noChangeAspect="1"/>
          </p:cNvPicPr>
          <p:nvPr/>
        </p:nvPicPr>
        <p:blipFill>
          <a:blip r:embed="rId7"/>
          <a:srcRect/>
          <a:stretch>
            <a:fillRect/>
          </a:stretch>
        </p:blipFill>
        <p:spPr bwMode="auto">
          <a:xfrm>
            <a:off x="428625" y="4572000"/>
            <a:ext cx="2571750" cy="1857375"/>
          </a:xfrm>
          <a:prstGeom prst="rect">
            <a:avLst/>
          </a:prstGeom>
          <a:noFill/>
          <a:ln w="9525">
            <a:noFill/>
            <a:miter lim="800000"/>
            <a:headEnd/>
            <a:tailEnd/>
          </a:ln>
        </p:spPr>
      </p:pic>
      <p:pic>
        <p:nvPicPr>
          <p:cNvPr id="24585" name="图片 23" descr="20170711123956587830.png"/>
          <p:cNvPicPr>
            <a:picLocks noChangeAspect="1"/>
          </p:cNvPicPr>
          <p:nvPr/>
        </p:nvPicPr>
        <p:blipFill>
          <a:blip r:embed="rId8"/>
          <a:srcRect/>
          <a:stretch>
            <a:fillRect/>
          </a:stretch>
        </p:blipFill>
        <p:spPr bwMode="auto">
          <a:xfrm>
            <a:off x="6143625" y="4572000"/>
            <a:ext cx="2786063" cy="1857375"/>
          </a:xfrm>
          <a:prstGeom prst="rect">
            <a:avLst/>
          </a:prstGeom>
          <a:noFill/>
          <a:ln w="9525">
            <a:noFill/>
            <a:miter lim="800000"/>
            <a:headEnd/>
            <a:tailEnd/>
          </a:ln>
        </p:spPr>
      </p:pic>
      <p:pic>
        <p:nvPicPr>
          <p:cNvPr id="24586" name="图片 27" descr="20170930183037817318.jpg"/>
          <p:cNvPicPr>
            <a:picLocks noChangeAspect="1"/>
          </p:cNvPicPr>
          <p:nvPr/>
        </p:nvPicPr>
        <p:blipFill>
          <a:blip r:embed="rId9"/>
          <a:srcRect/>
          <a:stretch>
            <a:fillRect/>
          </a:stretch>
        </p:blipFill>
        <p:spPr bwMode="auto">
          <a:xfrm>
            <a:off x="428625" y="2643188"/>
            <a:ext cx="2571750" cy="1643062"/>
          </a:xfrm>
          <a:prstGeom prst="rect">
            <a:avLst/>
          </a:prstGeom>
          <a:noFill/>
          <a:ln w="9525">
            <a:noFill/>
            <a:miter lim="800000"/>
            <a:headEnd/>
            <a:tailEnd/>
          </a:ln>
        </p:spPr>
      </p:pic>
      <p:pic>
        <p:nvPicPr>
          <p:cNvPr id="24587" name="图片 1" descr="http://news.nwsuaf.edu.cn/images/content/2016-10/20161011110945193281.jpg"/>
          <p:cNvPicPr>
            <a:picLocks noChangeAspect="1" noChangeArrowheads="1"/>
          </p:cNvPicPr>
          <p:nvPr/>
        </p:nvPicPr>
        <p:blipFill>
          <a:blip r:embed="rId10"/>
          <a:srcRect/>
          <a:stretch>
            <a:fillRect/>
          </a:stretch>
        </p:blipFill>
        <p:spPr bwMode="auto">
          <a:xfrm>
            <a:off x="6143625" y="2643188"/>
            <a:ext cx="2786063" cy="1643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
        <p:nvSpPr>
          <p:cNvPr id="281" name="矩形 280"/>
          <p:cNvSpPr/>
          <p:nvPr/>
        </p:nvSpPr>
        <p:spPr>
          <a:xfrm>
            <a:off x="565150" y="981075"/>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grpSp>
        <p:nvGrpSpPr>
          <p:cNvPr id="25604" name="组合 24"/>
          <p:cNvGrpSpPr>
            <a:grpSpLocks/>
          </p:cNvGrpSpPr>
          <p:nvPr/>
        </p:nvGrpSpPr>
        <p:grpSpPr bwMode="auto">
          <a:xfrm>
            <a:off x="468313" y="1031875"/>
            <a:ext cx="6254750" cy="647700"/>
            <a:chOff x="251520" y="1024067"/>
            <a:chExt cx="8004600" cy="903952"/>
          </a:xfrm>
        </p:grpSpPr>
        <p:sp>
          <p:nvSpPr>
            <p:cNvPr id="25612" name="AutoShape 3"/>
            <p:cNvSpPr>
              <a:spLocks noChangeArrowheads="1"/>
            </p:cNvSpPr>
            <p:nvPr/>
          </p:nvSpPr>
          <p:spPr bwMode="auto">
            <a:xfrm>
              <a:off x="770634" y="1197768"/>
              <a:ext cx="7221198" cy="666750"/>
            </a:xfrm>
            <a:prstGeom prst="roundRect">
              <a:avLst>
                <a:gd name="adj" fmla="val 16667"/>
              </a:avLst>
            </a:prstGeom>
            <a:gradFill rotWithShape="1">
              <a:gsLst>
                <a:gs pos="0">
                  <a:schemeClr val="bg1"/>
                </a:gs>
                <a:gs pos="100000">
                  <a:schemeClr val="bg2"/>
                </a:gs>
              </a:gsLst>
              <a:lin ang="2700000" scaled="1"/>
            </a:gradFill>
            <a:ln w="9525">
              <a:solidFill>
                <a:schemeClr val="bg2"/>
              </a:solidFill>
              <a:round/>
              <a:headEnd/>
              <a:tailEnd/>
            </a:ln>
          </p:spPr>
          <p:txBody>
            <a:bodyPr wrap="none" anchor="ctr"/>
            <a:lstStyle/>
            <a:p>
              <a:endParaRPr lang="zh-CN" altLang="en-US">
                <a:solidFill>
                  <a:srgbClr val="C00000"/>
                </a:solidFill>
                <a:ea typeface="华文细黑" pitchFamily="2" charset="-122"/>
              </a:endParaRPr>
            </a:p>
          </p:txBody>
        </p:sp>
        <p:sp>
          <p:nvSpPr>
            <p:cNvPr id="25613" name="Rectangle 4"/>
            <p:cNvSpPr>
              <a:spLocks noChangeArrowheads="1"/>
            </p:cNvSpPr>
            <p:nvPr/>
          </p:nvSpPr>
          <p:spPr bwMode="auto">
            <a:xfrm>
              <a:off x="1163080" y="1225603"/>
              <a:ext cx="7093040" cy="569913"/>
            </a:xfrm>
            <a:prstGeom prst="rect">
              <a:avLst/>
            </a:prstGeom>
            <a:noFill/>
            <a:ln w="9525">
              <a:noFill/>
              <a:miter lim="800000"/>
              <a:headEnd/>
              <a:tailEnd/>
            </a:ln>
          </p:spPr>
          <p:txBody>
            <a:bodyPr anchor="ctr"/>
            <a:lstStyle/>
            <a:p>
              <a:pPr eaLnBrk="0" hangingPunct="0"/>
              <a:r>
                <a:rPr lang="zh-CN" altLang="zh-CN">
                  <a:solidFill>
                    <a:srgbClr val="C00000"/>
                  </a:solidFill>
                  <a:latin typeface="黑体" pitchFamily="49" charset="-122"/>
                  <a:ea typeface="黑体" pitchFamily="49" charset="-122"/>
                </a:rPr>
                <a:t>靶向施策，精准做好定点扶贫工作</a:t>
              </a:r>
              <a:endParaRPr lang="zh-CN" altLang="en-US">
                <a:solidFill>
                  <a:srgbClr val="C00000"/>
                </a:solidFill>
                <a:latin typeface="黑体" pitchFamily="49" charset="-122"/>
                <a:ea typeface="黑体" pitchFamily="49" charset="-122"/>
              </a:endParaRPr>
            </a:p>
          </p:txBody>
        </p:sp>
        <p:grpSp>
          <p:nvGrpSpPr>
            <p:cNvPr id="25614" name="Group 11"/>
            <p:cNvGrpSpPr>
              <a:grpSpLocks/>
            </p:cNvGrpSpPr>
            <p:nvPr/>
          </p:nvGrpSpPr>
          <p:grpSpPr bwMode="auto">
            <a:xfrm>
              <a:off x="251520" y="1024067"/>
              <a:ext cx="825500" cy="903952"/>
              <a:chOff x="0" y="-47"/>
              <a:chExt cx="384" cy="422"/>
            </a:xfrm>
          </p:grpSpPr>
          <p:grpSp>
            <p:nvGrpSpPr>
              <p:cNvPr id="25615" name="Group 12"/>
              <p:cNvGrpSpPr>
                <a:grpSpLocks/>
              </p:cNvGrpSpPr>
              <p:nvPr/>
            </p:nvGrpSpPr>
            <p:grpSpPr bwMode="auto">
              <a:xfrm>
                <a:off x="0" y="-47"/>
                <a:ext cx="384" cy="422"/>
                <a:chOff x="0" y="-127"/>
                <a:chExt cx="1042" cy="1146"/>
              </a:xfrm>
            </p:grpSpPr>
            <p:grpSp>
              <p:nvGrpSpPr>
                <p:cNvPr id="25617" name="Group 13"/>
                <p:cNvGrpSpPr>
                  <a:grpSpLocks/>
                </p:cNvGrpSpPr>
                <p:nvPr/>
              </p:nvGrpSpPr>
              <p:grpSpPr bwMode="auto">
                <a:xfrm>
                  <a:off x="0" y="-127"/>
                  <a:ext cx="1042" cy="1146"/>
                  <a:chOff x="0" y="-127"/>
                  <a:chExt cx="1042" cy="1146"/>
                </a:xfrm>
              </p:grpSpPr>
              <p:pic>
                <p:nvPicPr>
                  <p:cNvPr id="25619" name="Picture 14" descr="circuler_1"/>
                  <p:cNvPicPr>
                    <a:picLocks noChangeAspect="1"/>
                  </p:cNvPicPr>
                  <p:nvPr/>
                </p:nvPicPr>
                <p:blipFill>
                  <a:blip r:embed="rId3"/>
                  <a:srcRect/>
                  <a:stretch>
                    <a:fillRect/>
                  </a:stretch>
                </p:blipFill>
                <p:spPr bwMode="auto">
                  <a:xfrm>
                    <a:off x="0" y="0"/>
                    <a:ext cx="1042" cy="1016"/>
                  </a:xfrm>
                  <a:prstGeom prst="rect">
                    <a:avLst/>
                  </a:prstGeom>
                  <a:noFill/>
                  <a:ln w="9525">
                    <a:noFill/>
                    <a:miter lim="800000"/>
                    <a:headEnd/>
                    <a:tailEnd/>
                  </a:ln>
                </p:spPr>
              </p:pic>
              <p:sp>
                <p:nvSpPr>
                  <p:cNvPr id="25620" name="Oval 15"/>
                  <p:cNvSpPr>
                    <a:spLocks noChangeArrowheads="1"/>
                  </p:cNvSpPr>
                  <p:nvPr/>
                </p:nvSpPr>
                <p:spPr bwMode="auto">
                  <a:xfrm>
                    <a:off x="0" y="-127"/>
                    <a:ext cx="1041" cy="1146"/>
                  </a:xfrm>
                  <a:prstGeom prst="ellipse">
                    <a:avLst/>
                  </a:prstGeom>
                  <a:gradFill rotWithShape="1">
                    <a:gsLst>
                      <a:gs pos="0">
                        <a:schemeClr val="accent1"/>
                      </a:gs>
                      <a:gs pos="100000">
                        <a:schemeClr val="accent2"/>
                      </a:gs>
                    </a:gsLst>
                    <a:lin ang="5400000" scaled="1"/>
                  </a:gradFill>
                  <a:ln w="19050">
                    <a:solidFill>
                      <a:schemeClr val="bg1"/>
                    </a:solidFill>
                    <a:round/>
                    <a:headEnd/>
                    <a:tailEnd/>
                  </a:ln>
                </p:spPr>
                <p:txBody>
                  <a:bodyPr wrap="none" anchor="ctr"/>
                  <a:lstStyle/>
                  <a:p>
                    <a:endParaRPr lang="zh-CN" altLang="en-US">
                      <a:ea typeface="华文细黑" pitchFamily="2" charset="-122"/>
                    </a:endParaRPr>
                  </a:p>
                </p:txBody>
              </p:sp>
            </p:grpSp>
            <p:pic>
              <p:nvPicPr>
                <p:cNvPr id="25618" name="Picture 16" descr="Picture2"/>
                <p:cNvPicPr>
                  <a:picLocks noChangeAspect="1"/>
                </p:cNvPicPr>
                <p:nvPr/>
              </p:nvPicPr>
              <p:blipFill>
                <a:blip r:embed="rId4"/>
                <a:srcRect/>
                <a:stretch>
                  <a:fillRect/>
                </a:stretch>
              </p:blipFill>
              <p:spPr bwMode="auto">
                <a:xfrm>
                  <a:off x="104" y="-127"/>
                  <a:ext cx="823" cy="497"/>
                </a:xfrm>
                <a:prstGeom prst="rect">
                  <a:avLst/>
                </a:prstGeom>
                <a:noFill/>
                <a:ln w="9525">
                  <a:noFill/>
                  <a:miter lim="800000"/>
                  <a:headEnd/>
                  <a:tailEnd/>
                </a:ln>
              </p:spPr>
            </p:pic>
          </p:grpSp>
          <p:sp>
            <p:nvSpPr>
              <p:cNvPr id="25616" name="WordArt 17"/>
              <p:cNvSpPr>
                <a:spLocks noChangeArrowheads="1" noChangeShapeType="1" noTextEdit="1"/>
              </p:cNvSpPr>
              <p:nvPr/>
            </p:nvSpPr>
            <p:spPr bwMode="auto">
              <a:xfrm>
                <a:off x="110" y="84"/>
                <a:ext cx="147" cy="133"/>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solidFill>
                      <a:schemeClr val="bg1"/>
                    </a:solidFill>
                    <a:latin typeface="仿宋"/>
                    <a:ea typeface="仿宋"/>
                  </a:rPr>
                  <a:t>4</a:t>
                </a:r>
                <a:endParaRPr lang="zh-CN" altLang="en-US" sz="2400" kern="10">
                  <a:ln w="9525">
                    <a:solidFill>
                      <a:schemeClr val="bg1"/>
                    </a:solidFill>
                    <a:round/>
                    <a:headEnd/>
                    <a:tailEnd/>
                  </a:ln>
                  <a:solidFill>
                    <a:schemeClr val="bg1"/>
                  </a:solidFill>
                  <a:latin typeface="仿宋"/>
                  <a:ea typeface="仿宋"/>
                </a:endParaRPr>
              </a:p>
            </p:txBody>
          </p:sp>
        </p:grpSp>
      </p:grpSp>
      <p:pic>
        <p:nvPicPr>
          <p:cNvPr id="22" name="Picture 12" descr="C:\Users\HOUPEI\AppData\Roaming\Tencent\Users\87804799\QQ\WinTemp\RichOle\%W_62AX%XP`~VS64)@$YQZM.png"/>
          <p:cNvPicPr>
            <a:picLocks noChangeAspect="1" noChangeArrowheads="1"/>
          </p:cNvPicPr>
          <p:nvPr/>
        </p:nvPicPr>
        <p:blipFill>
          <a:blip r:embed="rId5"/>
          <a:srcRect/>
          <a:stretch>
            <a:fillRect/>
          </a:stretch>
        </p:blipFill>
        <p:spPr bwMode="auto">
          <a:xfrm>
            <a:off x="500063" y="4714875"/>
            <a:ext cx="2786062" cy="1928813"/>
          </a:xfrm>
          <a:prstGeom prst="rect">
            <a:avLst/>
          </a:prstGeom>
          <a:ln>
            <a:noFill/>
          </a:ln>
          <a:effectLst>
            <a:outerShdw blurRad="190500" algn="tl" rotWithShape="0">
              <a:srgbClr val="000000">
                <a:alpha val="70000"/>
              </a:srgbClr>
            </a:outerShdw>
          </a:effectLst>
        </p:spPr>
      </p:pic>
      <p:pic>
        <p:nvPicPr>
          <p:cNvPr id="24" name="图片 13" descr="http://news.nwsuaf.edu.cn/images/content/2017-01/20170124100619684621.jpg"/>
          <p:cNvPicPr>
            <a:picLocks noChangeAspect="1" noChangeArrowheads="1"/>
          </p:cNvPicPr>
          <p:nvPr/>
        </p:nvPicPr>
        <p:blipFill>
          <a:blip r:embed="rId6"/>
          <a:srcRect/>
          <a:stretch>
            <a:fillRect/>
          </a:stretch>
        </p:blipFill>
        <p:spPr bwMode="auto">
          <a:xfrm>
            <a:off x="500063" y="2643188"/>
            <a:ext cx="2786062" cy="1812925"/>
          </a:xfrm>
          <a:prstGeom prst="rect">
            <a:avLst/>
          </a:prstGeom>
          <a:ln>
            <a:noFill/>
          </a:ln>
          <a:effectLst>
            <a:outerShdw blurRad="190500" algn="tl" rotWithShape="0">
              <a:srgbClr val="000000">
                <a:alpha val="70000"/>
              </a:srgbClr>
            </a:outerShdw>
          </a:effectLst>
        </p:spPr>
      </p:pic>
      <p:pic>
        <p:nvPicPr>
          <p:cNvPr id="25" name="Picture 2" descr="20160131174236718747"/>
          <p:cNvPicPr>
            <a:picLocks noChangeAspect="1" noChangeArrowheads="1"/>
          </p:cNvPicPr>
          <p:nvPr/>
        </p:nvPicPr>
        <p:blipFill>
          <a:blip r:embed="rId7"/>
          <a:srcRect r="2548" b="7010"/>
          <a:stretch>
            <a:fillRect/>
          </a:stretch>
        </p:blipFill>
        <p:spPr bwMode="auto">
          <a:xfrm>
            <a:off x="3429000" y="4714875"/>
            <a:ext cx="2786063" cy="1928813"/>
          </a:xfrm>
          <a:prstGeom prst="rect">
            <a:avLst/>
          </a:prstGeom>
          <a:ln>
            <a:noFill/>
          </a:ln>
          <a:effectLst>
            <a:outerShdw blurRad="190500" algn="tl" rotWithShape="0">
              <a:srgbClr val="000000">
                <a:alpha val="70000"/>
              </a:srgbClr>
            </a:outerShdw>
          </a:effectLst>
        </p:spPr>
      </p:pic>
      <p:pic>
        <p:nvPicPr>
          <p:cNvPr id="25608" name="图片 26" descr="20161020144605352338.jpg"/>
          <p:cNvPicPr>
            <a:picLocks noChangeAspect="1"/>
          </p:cNvPicPr>
          <p:nvPr/>
        </p:nvPicPr>
        <p:blipFill>
          <a:blip r:embed="rId8"/>
          <a:srcRect/>
          <a:stretch>
            <a:fillRect/>
          </a:stretch>
        </p:blipFill>
        <p:spPr bwMode="auto">
          <a:xfrm>
            <a:off x="6357938" y="4714875"/>
            <a:ext cx="2578100" cy="1928813"/>
          </a:xfrm>
          <a:prstGeom prst="rect">
            <a:avLst/>
          </a:prstGeom>
          <a:noFill/>
          <a:ln w="9525">
            <a:noFill/>
            <a:miter lim="800000"/>
            <a:headEnd/>
            <a:tailEnd/>
          </a:ln>
        </p:spPr>
      </p:pic>
      <p:sp>
        <p:nvSpPr>
          <p:cNvPr id="25609" name="TextBox 29"/>
          <p:cNvSpPr txBox="1">
            <a:spLocks noChangeArrowheads="1"/>
          </p:cNvSpPr>
          <p:nvPr/>
        </p:nvSpPr>
        <p:spPr bwMode="auto">
          <a:xfrm>
            <a:off x="500063" y="1714500"/>
            <a:ext cx="8429625" cy="862013"/>
          </a:xfrm>
          <a:prstGeom prst="rect">
            <a:avLst/>
          </a:prstGeom>
          <a:noFill/>
          <a:ln w="9525">
            <a:noFill/>
            <a:miter lim="800000"/>
            <a:headEnd/>
            <a:tailEnd/>
          </a:ln>
        </p:spPr>
        <p:txBody>
          <a:bodyPr>
            <a:spAutoFit/>
          </a:bodyPr>
          <a:lstStyle/>
          <a:p>
            <a:pPr>
              <a:lnSpc>
                <a:spcPts val="3000"/>
              </a:lnSpc>
            </a:pPr>
            <a:r>
              <a:rPr lang="zh-CN" altLang="en-US" sz="2000">
                <a:latin typeface="黑体" pitchFamily="49" charset="-122"/>
                <a:ea typeface="黑体" pitchFamily="49" charset="-122"/>
              </a:rPr>
              <a:t>■学校统领，强化组织保障  </a:t>
            </a:r>
            <a:r>
              <a:rPr lang="zh-CN" altLang="en-US">
                <a:solidFill>
                  <a:srgbClr val="006134"/>
                </a:solidFill>
                <a:latin typeface="黑体" pitchFamily="49" charset="-122"/>
                <a:ea typeface="黑体" pitchFamily="49" charset="-122"/>
              </a:rPr>
              <a:t>党委书记李兴旺带队赴合阳县调研，制定详细帮扶工作方案，主管领导定期检查协调解决问题。</a:t>
            </a:r>
          </a:p>
        </p:txBody>
      </p:sp>
      <p:pic>
        <p:nvPicPr>
          <p:cNvPr id="25610" name="Picture 1" descr="20160526084156450120_1"/>
          <p:cNvPicPr>
            <a:picLocks noChangeAspect="1"/>
          </p:cNvPicPr>
          <p:nvPr/>
        </p:nvPicPr>
        <p:blipFill>
          <a:blip r:embed="rId9"/>
          <a:srcRect/>
          <a:stretch>
            <a:fillRect/>
          </a:stretch>
        </p:blipFill>
        <p:spPr bwMode="auto">
          <a:xfrm>
            <a:off x="6357938" y="2643188"/>
            <a:ext cx="2571750" cy="1785937"/>
          </a:xfrm>
          <a:prstGeom prst="rect">
            <a:avLst/>
          </a:prstGeom>
          <a:noFill/>
          <a:ln w="9525">
            <a:noFill/>
            <a:miter lim="800000"/>
            <a:headEnd/>
            <a:tailEnd/>
          </a:ln>
        </p:spPr>
      </p:pic>
      <p:pic>
        <p:nvPicPr>
          <p:cNvPr id="21" name="Picture 2" descr="http://news.nwsuaf.edu.cn/images/content/2017-07/20170722084433119611.jpg"/>
          <p:cNvPicPr>
            <a:picLocks noChangeAspect="1" noChangeArrowheads="1"/>
          </p:cNvPicPr>
          <p:nvPr/>
        </p:nvPicPr>
        <p:blipFill>
          <a:blip r:embed="rId10" r:link="rId11">
            <a:lum bright="10000" contrast="20000"/>
          </a:blip>
          <a:srcRect l="7512" t="14242"/>
          <a:stretch>
            <a:fillRect/>
          </a:stretch>
        </p:blipFill>
        <p:spPr bwMode="auto">
          <a:xfrm>
            <a:off x="3429000" y="2643188"/>
            <a:ext cx="2786063" cy="1785937"/>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
        <p:nvSpPr>
          <p:cNvPr id="281" name="矩形 280"/>
          <p:cNvSpPr/>
          <p:nvPr/>
        </p:nvSpPr>
        <p:spPr>
          <a:xfrm>
            <a:off x="565150" y="981075"/>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grpSp>
        <p:nvGrpSpPr>
          <p:cNvPr id="26628" name="组合 24"/>
          <p:cNvGrpSpPr>
            <a:grpSpLocks/>
          </p:cNvGrpSpPr>
          <p:nvPr/>
        </p:nvGrpSpPr>
        <p:grpSpPr bwMode="auto">
          <a:xfrm>
            <a:off x="468313" y="1031875"/>
            <a:ext cx="6254750" cy="647700"/>
            <a:chOff x="251520" y="1024067"/>
            <a:chExt cx="8004600" cy="903952"/>
          </a:xfrm>
        </p:grpSpPr>
        <p:sp>
          <p:nvSpPr>
            <p:cNvPr id="26636" name="AutoShape 3"/>
            <p:cNvSpPr>
              <a:spLocks noChangeArrowheads="1"/>
            </p:cNvSpPr>
            <p:nvPr/>
          </p:nvSpPr>
          <p:spPr bwMode="auto">
            <a:xfrm>
              <a:off x="770634" y="1197768"/>
              <a:ext cx="7221198" cy="666750"/>
            </a:xfrm>
            <a:prstGeom prst="roundRect">
              <a:avLst>
                <a:gd name="adj" fmla="val 16667"/>
              </a:avLst>
            </a:prstGeom>
            <a:gradFill rotWithShape="1">
              <a:gsLst>
                <a:gs pos="0">
                  <a:schemeClr val="bg1"/>
                </a:gs>
                <a:gs pos="100000">
                  <a:schemeClr val="bg2"/>
                </a:gs>
              </a:gsLst>
              <a:lin ang="2700000" scaled="1"/>
            </a:gradFill>
            <a:ln w="9525">
              <a:solidFill>
                <a:schemeClr val="bg2"/>
              </a:solidFill>
              <a:round/>
              <a:headEnd/>
              <a:tailEnd/>
            </a:ln>
          </p:spPr>
          <p:txBody>
            <a:bodyPr wrap="none" anchor="ctr"/>
            <a:lstStyle/>
            <a:p>
              <a:endParaRPr lang="zh-CN" altLang="en-US">
                <a:solidFill>
                  <a:srgbClr val="C00000"/>
                </a:solidFill>
                <a:ea typeface="华文细黑" pitchFamily="2" charset="-122"/>
              </a:endParaRPr>
            </a:p>
          </p:txBody>
        </p:sp>
        <p:sp>
          <p:nvSpPr>
            <p:cNvPr id="26637" name="Rectangle 4"/>
            <p:cNvSpPr>
              <a:spLocks noChangeArrowheads="1"/>
            </p:cNvSpPr>
            <p:nvPr/>
          </p:nvSpPr>
          <p:spPr bwMode="auto">
            <a:xfrm>
              <a:off x="1163080" y="1225603"/>
              <a:ext cx="7093040" cy="569913"/>
            </a:xfrm>
            <a:prstGeom prst="rect">
              <a:avLst/>
            </a:prstGeom>
            <a:noFill/>
            <a:ln w="9525">
              <a:noFill/>
              <a:miter lim="800000"/>
              <a:headEnd/>
              <a:tailEnd/>
            </a:ln>
          </p:spPr>
          <p:txBody>
            <a:bodyPr anchor="ctr"/>
            <a:lstStyle/>
            <a:p>
              <a:pPr eaLnBrk="0" hangingPunct="0"/>
              <a:r>
                <a:rPr lang="zh-CN" altLang="zh-CN">
                  <a:solidFill>
                    <a:srgbClr val="C00000"/>
                  </a:solidFill>
                  <a:latin typeface="黑体" pitchFamily="49" charset="-122"/>
                  <a:ea typeface="黑体" pitchFamily="49" charset="-122"/>
                </a:rPr>
                <a:t>靶向施策，精准做好定点扶贫工作</a:t>
              </a:r>
              <a:endParaRPr lang="zh-CN" altLang="en-US">
                <a:solidFill>
                  <a:srgbClr val="C00000"/>
                </a:solidFill>
                <a:latin typeface="黑体" pitchFamily="49" charset="-122"/>
                <a:ea typeface="黑体" pitchFamily="49" charset="-122"/>
              </a:endParaRPr>
            </a:p>
          </p:txBody>
        </p:sp>
        <p:grpSp>
          <p:nvGrpSpPr>
            <p:cNvPr id="26638" name="Group 11"/>
            <p:cNvGrpSpPr>
              <a:grpSpLocks/>
            </p:cNvGrpSpPr>
            <p:nvPr/>
          </p:nvGrpSpPr>
          <p:grpSpPr bwMode="auto">
            <a:xfrm>
              <a:off x="251520" y="1024067"/>
              <a:ext cx="825500" cy="903952"/>
              <a:chOff x="0" y="-47"/>
              <a:chExt cx="384" cy="422"/>
            </a:xfrm>
          </p:grpSpPr>
          <p:grpSp>
            <p:nvGrpSpPr>
              <p:cNvPr id="26639" name="Group 12"/>
              <p:cNvGrpSpPr>
                <a:grpSpLocks/>
              </p:cNvGrpSpPr>
              <p:nvPr/>
            </p:nvGrpSpPr>
            <p:grpSpPr bwMode="auto">
              <a:xfrm>
                <a:off x="0" y="-47"/>
                <a:ext cx="384" cy="422"/>
                <a:chOff x="0" y="-127"/>
                <a:chExt cx="1042" cy="1146"/>
              </a:xfrm>
            </p:grpSpPr>
            <p:grpSp>
              <p:nvGrpSpPr>
                <p:cNvPr id="26641" name="Group 13"/>
                <p:cNvGrpSpPr>
                  <a:grpSpLocks/>
                </p:cNvGrpSpPr>
                <p:nvPr/>
              </p:nvGrpSpPr>
              <p:grpSpPr bwMode="auto">
                <a:xfrm>
                  <a:off x="0" y="-127"/>
                  <a:ext cx="1042" cy="1146"/>
                  <a:chOff x="0" y="-127"/>
                  <a:chExt cx="1042" cy="1146"/>
                </a:xfrm>
              </p:grpSpPr>
              <p:pic>
                <p:nvPicPr>
                  <p:cNvPr id="26643" name="Picture 14" descr="circuler_1"/>
                  <p:cNvPicPr>
                    <a:picLocks noChangeAspect="1"/>
                  </p:cNvPicPr>
                  <p:nvPr/>
                </p:nvPicPr>
                <p:blipFill>
                  <a:blip r:embed="rId3"/>
                  <a:srcRect/>
                  <a:stretch>
                    <a:fillRect/>
                  </a:stretch>
                </p:blipFill>
                <p:spPr bwMode="auto">
                  <a:xfrm>
                    <a:off x="0" y="0"/>
                    <a:ext cx="1042" cy="1016"/>
                  </a:xfrm>
                  <a:prstGeom prst="rect">
                    <a:avLst/>
                  </a:prstGeom>
                  <a:noFill/>
                  <a:ln w="9525">
                    <a:noFill/>
                    <a:miter lim="800000"/>
                    <a:headEnd/>
                    <a:tailEnd/>
                  </a:ln>
                </p:spPr>
              </p:pic>
              <p:sp>
                <p:nvSpPr>
                  <p:cNvPr id="26644" name="Oval 15"/>
                  <p:cNvSpPr>
                    <a:spLocks noChangeArrowheads="1"/>
                  </p:cNvSpPr>
                  <p:nvPr/>
                </p:nvSpPr>
                <p:spPr bwMode="auto">
                  <a:xfrm>
                    <a:off x="0" y="-127"/>
                    <a:ext cx="1041" cy="1146"/>
                  </a:xfrm>
                  <a:prstGeom prst="ellipse">
                    <a:avLst/>
                  </a:prstGeom>
                  <a:gradFill rotWithShape="1">
                    <a:gsLst>
                      <a:gs pos="0">
                        <a:schemeClr val="accent1"/>
                      </a:gs>
                      <a:gs pos="100000">
                        <a:schemeClr val="accent2"/>
                      </a:gs>
                    </a:gsLst>
                    <a:lin ang="5400000" scaled="1"/>
                  </a:gradFill>
                  <a:ln w="19050">
                    <a:solidFill>
                      <a:schemeClr val="bg1"/>
                    </a:solidFill>
                    <a:round/>
                    <a:headEnd/>
                    <a:tailEnd/>
                  </a:ln>
                </p:spPr>
                <p:txBody>
                  <a:bodyPr wrap="none" anchor="ctr"/>
                  <a:lstStyle/>
                  <a:p>
                    <a:endParaRPr lang="zh-CN" altLang="en-US">
                      <a:ea typeface="华文细黑" pitchFamily="2" charset="-122"/>
                    </a:endParaRPr>
                  </a:p>
                </p:txBody>
              </p:sp>
            </p:grpSp>
            <p:pic>
              <p:nvPicPr>
                <p:cNvPr id="26642" name="Picture 16" descr="Picture2"/>
                <p:cNvPicPr>
                  <a:picLocks noChangeAspect="1"/>
                </p:cNvPicPr>
                <p:nvPr/>
              </p:nvPicPr>
              <p:blipFill>
                <a:blip r:embed="rId4"/>
                <a:srcRect/>
                <a:stretch>
                  <a:fillRect/>
                </a:stretch>
              </p:blipFill>
              <p:spPr bwMode="auto">
                <a:xfrm>
                  <a:off x="104" y="-127"/>
                  <a:ext cx="823" cy="497"/>
                </a:xfrm>
                <a:prstGeom prst="rect">
                  <a:avLst/>
                </a:prstGeom>
                <a:noFill/>
                <a:ln w="9525">
                  <a:noFill/>
                  <a:miter lim="800000"/>
                  <a:headEnd/>
                  <a:tailEnd/>
                </a:ln>
              </p:spPr>
            </p:pic>
          </p:grpSp>
          <p:sp>
            <p:nvSpPr>
              <p:cNvPr id="26640" name="WordArt 17"/>
              <p:cNvSpPr>
                <a:spLocks noChangeArrowheads="1" noChangeShapeType="1" noTextEdit="1"/>
              </p:cNvSpPr>
              <p:nvPr/>
            </p:nvSpPr>
            <p:spPr bwMode="auto">
              <a:xfrm>
                <a:off x="110" y="84"/>
                <a:ext cx="147" cy="133"/>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solidFill>
                      <a:schemeClr val="bg1"/>
                    </a:solidFill>
                    <a:latin typeface="仿宋"/>
                    <a:ea typeface="仿宋"/>
                  </a:rPr>
                  <a:t>4</a:t>
                </a:r>
                <a:endParaRPr lang="zh-CN" altLang="en-US" sz="2400" kern="10">
                  <a:ln w="9525">
                    <a:solidFill>
                      <a:schemeClr val="bg1"/>
                    </a:solidFill>
                    <a:round/>
                    <a:headEnd/>
                    <a:tailEnd/>
                  </a:ln>
                  <a:solidFill>
                    <a:schemeClr val="bg1"/>
                  </a:solidFill>
                  <a:latin typeface="仿宋"/>
                  <a:ea typeface="仿宋"/>
                </a:endParaRPr>
              </a:p>
            </p:txBody>
          </p:sp>
        </p:grpSp>
      </p:grpSp>
      <p:pic>
        <p:nvPicPr>
          <p:cNvPr id="22" name="Picture 12" descr="C:\Users\HOUPEI\AppData\Roaming\Tencent\Users\87804799\QQ\WinTemp\RichOle\%W_62AX%XP`~VS64)@$YQZM.png"/>
          <p:cNvPicPr>
            <a:picLocks noChangeAspect="1" noChangeArrowheads="1"/>
          </p:cNvPicPr>
          <p:nvPr/>
        </p:nvPicPr>
        <p:blipFill>
          <a:blip r:embed="rId5"/>
          <a:srcRect/>
          <a:stretch>
            <a:fillRect/>
          </a:stretch>
        </p:blipFill>
        <p:spPr bwMode="auto">
          <a:xfrm>
            <a:off x="500063" y="4714875"/>
            <a:ext cx="2786062" cy="1928813"/>
          </a:xfrm>
          <a:prstGeom prst="rect">
            <a:avLst/>
          </a:prstGeom>
          <a:ln>
            <a:noFill/>
          </a:ln>
          <a:effectLst>
            <a:outerShdw blurRad="190500" algn="tl" rotWithShape="0">
              <a:srgbClr val="000000">
                <a:alpha val="70000"/>
              </a:srgbClr>
            </a:outerShdw>
          </a:effectLst>
        </p:spPr>
      </p:pic>
      <p:pic>
        <p:nvPicPr>
          <p:cNvPr id="24" name="图片 13" descr="http://news.nwsuaf.edu.cn/images/content/2017-01/20170124100619684621.jpg"/>
          <p:cNvPicPr>
            <a:picLocks noChangeAspect="1" noChangeArrowheads="1"/>
          </p:cNvPicPr>
          <p:nvPr/>
        </p:nvPicPr>
        <p:blipFill>
          <a:blip r:embed="rId6"/>
          <a:srcRect/>
          <a:stretch>
            <a:fillRect/>
          </a:stretch>
        </p:blipFill>
        <p:spPr bwMode="auto">
          <a:xfrm>
            <a:off x="500063" y="2643188"/>
            <a:ext cx="2786062" cy="1812925"/>
          </a:xfrm>
          <a:prstGeom prst="rect">
            <a:avLst/>
          </a:prstGeom>
          <a:ln>
            <a:noFill/>
          </a:ln>
          <a:effectLst>
            <a:outerShdw blurRad="190500" algn="tl" rotWithShape="0">
              <a:srgbClr val="000000">
                <a:alpha val="70000"/>
              </a:srgbClr>
            </a:outerShdw>
          </a:effectLst>
        </p:spPr>
      </p:pic>
      <p:pic>
        <p:nvPicPr>
          <p:cNvPr id="25" name="Picture 2" descr="20160131174236718747"/>
          <p:cNvPicPr>
            <a:picLocks noChangeAspect="1" noChangeArrowheads="1"/>
          </p:cNvPicPr>
          <p:nvPr/>
        </p:nvPicPr>
        <p:blipFill>
          <a:blip r:embed="rId7"/>
          <a:srcRect r="2548" b="7010"/>
          <a:stretch>
            <a:fillRect/>
          </a:stretch>
        </p:blipFill>
        <p:spPr bwMode="auto">
          <a:xfrm>
            <a:off x="3429000" y="4714875"/>
            <a:ext cx="2786063" cy="1928813"/>
          </a:xfrm>
          <a:prstGeom prst="rect">
            <a:avLst/>
          </a:prstGeom>
          <a:ln>
            <a:noFill/>
          </a:ln>
          <a:effectLst>
            <a:outerShdw blurRad="190500" algn="tl" rotWithShape="0">
              <a:srgbClr val="000000">
                <a:alpha val="70000"/>
              </a:srgbClr>
            </a:outerShdw>
          </a:effectLst>
        </p:spPr>
      </p:pic>
      <p:pic>
        <p:nvPicPr>
          <p:cNvPr id="26632" name="图片 26" descr="20161020144605352338.jpg"/>
          <p:cNvPicPr>
            <a:picLocks noChangeAspect="1"/>
          </p:cNvPicPr>
          <p:nvPr/>
        </p:nvPicPr>
        <p:blipFill>
          <a:blip r:embed="rId8"/>
          <a:srcRect/>
          <a:stretch>
            <a:fillRect/>
          </a:stretch>
        </p:blipFill>
        <p:spPr bwMode="auto">
          <a:xfrm>
            <a:off x="6357938" y="4714875"/>
            <a:ext cx="2578100" cy="1928813"/>
          </a:xfrm>
          <a:prstGeom prst="rect">
            <a:avLst/>
          </a:prstGeom>
          <a:noFill/>
          <a:ln w="9525">
            <a:noFill/>
            <a:miter lim="800000"/>
            <a:headEnd/>
            <a:tailEnd/>
          </a:ln>
        </p:spPr>
      </p:pic>
      <p:sp>
        <p:nvSpPr>
          <p:cNvPr id="26633" name="TextBox 29"/>
          <p:cNvSpPr txBox="1">
            <a:spLocks noChangeArrowheads="1"/>
          </p:cNvSpPr>
          <p:nvPr/>
        </p:nvSpPr>
        <p:spPr bwMode="auto">
          <a:xfrm>
            <a:off x="500063" y="1714500"/>
            <a:ext cx="8429625" cy="862013"/>
          </a:xfrm>
          <a:prstGeom prst="rect">
            <a:avLst/>
          </a:prstGeom>
          <a:noFill/>
          <a:ln w="9525">
            <a:noFill/>
            <a:miter lim="800000"/>
            <a:headEnd/>
            <a:tailEnd/>
          </a:ln>
        </p:spPr>
        <p:txBody>
          <a:bodyPr>
            <a:spAutoFit/>
          </a:bodyPr>
          <a:lstStyle/>
          <a:p>
            <a:pPr>
              <a:lnSpc>
                <a:spcPts val="3000"/>
              </a:lnSpc>
            </a:pPr>
            <a:r>
              <a:rPr lang="zh-CN" altLang="en-US" sz="2000">
                <a:latin typeface="黑体" pitchFamily="49" charset="-122"/>
                <a:ea typeface="黑体" pitchFamily="49" charset="-122"/>
              </a:rPr>
              <a:t>■学校统领，强化组织保障  </a:t>
            </a:r>
            <a:r>
              <a:rPr lang="zh-CN" altLang="en-US">
                <a:solidFill>
                  <a:srgbClr val="006134"/>
                </a:solidFill>
                <a:latin typeface="黑体" pitchFamily="49" charset="-122"/>
                <a:ea typeface="黑体" pitchFamily="49" charset="-122"/>
              </a:rPr>
              <a:t>党委书记李兴旺带队赴合阳县调研，制定详细帮扶工作方案，主管领导定期检查协调解决问题。</a:t>
            </a:r>
          </a:p>
        </p:txBody>
      </p:sp>
      <p:pic>
        <p:nvPicPr>
          <p:cNvPr id="26634" name="Picture 1" descr="20160526084156450120_1"/>
          <p:cNvPicPr>
            <a:picLocks noChangeAspect="1"/>
          </p:cNvPicPr>
          <p:nvPr/>
        </p:nvPicPr>
        <p:blipFill>
          <a:blip r:embed="rId9"/>
          <a:srcRect/>
          <a:stretch>
            <a:fillRect/>
          </a:stretch>
        </p:blipFill>
        <p:spPr bwMode="auto">
          <a:xfrm>
            <a:off x="6357938" y="2643188"/>
            <a:ext cx="2571750" cy="1785937"/>
          </a:xfrm>
          <a:prstGeom prst="rect">
            <a:avLst/>
          </a:prstGeom>
          <a:noFill/>
          <a:ln w="9525">
            <a:noFill/>
            <a:miter lim="800000"/>
            <a:headEnd/>
            <a:tailEnd/>
          </a:ln>
        </p:spPr>
      </p:pic>
      <p:pic>
        <p:nvPicPr>
          <p:cNvPr id="21" name="Picture 2" descr="http://news.nwsuaf.edu.cn/images/content/2017-07/20170722084433119611.jpg"/>
          <p:cNvPicPr>
            <a:picLocks noChangeAspect="1" noChangeArrowheads="1"/>
          </p:cNvPicPr>
          <p:nvPr/>
        </p:nvPicPr>
        <p:blipFill>
          <a:blip r:embed="rId10" r:link="rId11">
            <a:lum bright="10000" contrast="20000"/>
          </a:blip>
          <a:srcRect l="7512" t="14242"/>
          <a:stretch>
            <a:fillRect/>
          </a:stretch>
        </p:blipFill>
        <p:spPr bwMode="auto">
          <a:xfrm>
            <a:off x="3429000" y="2643188"/>
            <a:ext cx="2786063" cy="1785937"/>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
        <p:nvSpPr>
          <p:cNvPr id="281" name="矩形 280"/>
          <p:cNvSpPr/>
          <p:nvPr/>
        </p:nvSpPr>
        <p:spPr>
          <a:xfrm>
            <a:off x="565150" y="981075"/>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grpSp>
        <p:nvGrpSpPr>
          <p:cNvPr id="27652" name="组合 24"/>
          <p:cNvGrpSpPr>
            <a:grpSpLocks/>
          </p:cNvGrpSpPr>
          <p:nvPr/>
        </p:nvGrpSpPr>
        <p:grpSpPr bwMode="auto">
          <a:xfrm>
            <a:off x="468313" y="1031875"/>
            <a:ext cx="6254750" cy="647700"/>
            <a:chOff x="251520" y="1024067"/>
            <a:chExt cx="8004600" cy="903952"/>
          </a:xfrm>
        </p:grpSpPr>
        <p:sp>
          <p:nvSpPr>
            <p:cNvPr id="27670" name="AutoShape 3"/>
            <p:cNvSpPr>
              <a:spLocks noChangeArrowheads="1"/>
            </p:cNvSpPr>
            <p:nvPr/>
          </p:nvSpPr>
          <p:spPr bwMode="auto">
            <a:xfrm>
              <a:off x="770634" y="1197768"/>
              <a:ext cx="7221198" cy="666750"/>
            </a:xfrm>
            <a:prstGeom prst="roundRect">
              <a:avLst>
                <a:gd name="adj" fmla="val 16667"/>
              </a:avLst>
            </a:prstGeom>
            <a:gradFill rotWithShape="1">
              <a:gsLst>
                <a:gs pos="0">
                  <a:schemeClr val="bg1"/>
                </a:gs>
                <a:gs pos="100000">
                  <a:schemeClr val="bg2"/>
                </a:gs>
              </a:gsLst>
              <a:lin ang="2700000" scaled="1"/>
            </a:gradFill>
            <a:ln w="9525">
              <a:solidFill>
                <a:schemeClr val="bg2"/>
              </a:solidFill>
              <a:round/>
              <a:headEnd/>
              <a:tailEnd/>
            </a:ln>
          </p:spPr>
          <p:txBody>
            <a:bodyPr wrap="none" anchor="ctr"/>
            <a:lstStyle/>
            <a:p>
              <a:endParaRPr lang="zh-CN" altLang="en-US">
                <a:solidFill>
                  <a:srgbClr val="C00000"/>
                </a:solidFill>
                <a:ea typeface="华文细黑" pitchFamily="2" charset="-122"/>
              </a:endParaRPr>
            </a:p>
          </p:txBody>
        </p:sp>
        <p:sp>
          <p:nvSpPr>
            <p:cNvPr id="27671" name="Rectangle 4"/>
            <p:cNvSpPr>
              <a:spLocks noChangeArrowheads="1"/>
            </p:cNvSpPr>
            <p:nvPr/>
          </p:nvSpPr>
          <p:spPr bwMode="auto">
            <a:xfrm>
              <a:off x="1163080" y="1225603"/>
              <a:ext cx="7093040" cy="569913"/>
            </a:xfrm>
            <a:prstGeom prst="rect">
              <a:avLst/>
            </a:prstGeom>
            <a:noFill/>
            <a:ln w="9525">
              <a:noFill/>
              <a:miter lim="800000"/>
              <a:headEnd/>
              <a:tailEnd/>
            </a:ln>
          </p:spPr>
          <p:txBody>
            <a:bodyPr anchor="ctr"/>
            <a:lstStyle/>
            <a:p>
              <a:pPr eaLnBrk="0" hangingPunct="0"/>
              <a:r>
                <a:rPr lang="zh-CN" altLang="zh-CN">
                  <a:solidFill>
                    <a:srgbClr val="C00000"/>
                  </a:solidFill>
                  <a:latin typeface="黑体" pitchFamily="49" charset="-122"/>
                  <a:ea typeface="黑体" pitchFamily="49" charset="-122"/>
                </a:rPr>
                <a:t>靶向施策，精准做好定点扶贫工作</a:t>
              </a:r>
              <a:endParaRPr lang="zh-CN" altLang="en-US">
                <a:solidFill>
                  <a:srgbClr val="C00000"/>
                </a:solidFill>
                <a:latin typeface="黑体" pitchFamily="49" charset="-122"/>
                <a:ea typeface="黑体" pitchFamily="49" charset="-122"/>
              </a:endParaRPr>
            </a:p>
          </p:txBody>
        </p:sp>
        <p:grpSp>
          <p:nvGrpSpPr>
            <p:cNvPr id="27672" name="Group 11"/>
            <p:cNvGrpSpPr>
              <a:grpSpLocks/>
            </p:cNvGrpSpPr>
            <p:nvPr/>
          </p:nvGrpSpPr>
          <p:grpSpPr bwMode="auto">
            <a:xfrm>
              <a:off x="251520" y="1024067"/>
              <a:ext cx="825500" cy="903952"/>
              <a:chOff x="0" y="-47"/>
              <a:chExt cx="384" cy="422"/>
            </a:xfrm>
          </p:grpSpPr>
          <p:grpSp>
            <p:nvGrpSpPr>
              <p:cNvPr id="27673" name="Group 12"/>
              <p:cNvGrpSpPr>
                <a:grpSpLocks/>
              </p:cNvGrpSpPr>
              <p:nvPr/>
            </p:nvGrpSpPr>
            <p:grpSpPr bwMode="auto">
              <a:xfrm>
                <a:off x="0" y="-47"/>
                <a:ext cx="384" cy="422"/>
                <a:chOff x="0" y="-127"/>
                <a:chExt cx="1042" cy="1146"/>
              </a:xfrm>
            </p:grpSpPr>
            <p:grpSp>
              <p:nvGrpSpPr>
                <p:cNvPr id="27675" name="Group 13"/>
                <p:cNvGrpSpPr>
                  <a:grpSpLocks/>
                </p:cNvGrpSpPr>
                <p:nvPr/>
              </p:nvGrpSpPr>
              <p:grpSpPr bwMode="auto">
                <a:xfrm>
                  <a:off x="0" y="-127"/>
                  <a:ext cx="1042" cy="1146"/>
                  <a:chOff x="0" y="-127"/>
                  <a:chExt cx="1042" cy="1146"/>
                </a:xfrm>
              </p:grpSpPr>
              <p:pic>
                <p:nvPicPr>
                  <p:cNvPr id="27677" name="Picture 14" descr="circuler_1"/>
                  <p:cNvPicPr>
                    <a:picLocks noChangeAspect="1"/>
                  </p:cNvPicPr>
                  <p:nvPr/>
                </p:nvPicPr>
                <p:blipFill>
                  <a:blip r:embed="rId3"/>
                  <a:srcRect/>
                  <a:stretch>
                    <a:fillRect/>
                  </a:stretch>
                </p:blipFill>
                <p:spPr bwMode="auto">
                  <a:xfrm>
                    <a:off x="0" y="0"/>
                    <a:ext cx="1042" cy="1016"/>
                  </a:xfrm>
                  <a:prstGeom prst="rect">
                    <a:avLst/>
                  </a:prstGeom>
                  <a:noFill/>
                  <a:ln w="9525">
                    <a:noFill/>
                    <a:miter lim="800000"/>
                    <a:headEnd/>
                    <a:tailEnd/>
                  </a:ln>
                </p:spPr>
              </p:pic>
              <p:sp>
                <p:nvSpPr>
                  <p:cNvPr id="27678" name="Oval 15"/>
                  <p:cNvSpPr>
                    <a:spLocks noChangeArrowheads="1"/>
                  </p:cNvSpPr>
                  <p:nvPr/>
                </p:nvSpPr>
                <p:spPr bwMode="auto">
                  <a:xfrm>
                    <a:off x="0" y="-127"/>
                    <a:ext cx="1041" cy="1146"/>
                  </a:xfrm>
                  <a:prstGeom prst="ellipse">
                    <a:avLst/>
                  </a:prstGeom>
                  <a:gradFill rotWithShape="1">
                    <a:gsLst>
                      <a:gs pos="0">
                        <a:schemeClr val="accent1"/>
                      </a:gs>
                      <a:gs pos="100000">
                        <a:schemeClr val="accent2"/>
                      </a:gs>
                    </a:gsLst>
                    <a:lin ang="5400000" scaled="1"/>
                  </a:gradFill>
                  <a:ln w="19050">
                    <a:solidFill>
                      <a:schemeClr val="bg1"/>
                    </a:solidFill>
                    <a:round/>
                    <a:headEnd/>
                    <a:tailEnd/>
                  </a:ln>
                </p:spPr>
                <p:txBody>
                  <a:bodyPr wrap="none" anchor="ctr"/>
                  <a:lstStyle/>
                  <a:p>
                    <a:endParaRPr lang="zh-CN" altLang="en-US">
                      <a:ea typeface="华文细黑" pitchFamily="2" charset="-122"/>
                    </a:endParaRPr>
                  </a:p>
                </p:txBody>
              </p:sp>
            </p:grpSp>
            <p:pic>
              <p:nvPicPr>
                <p:cNvPr id="27676" name="Picture 16" descr="Picture2"/>
                <p:cNvPicPr>
                  <a:picLocks noChangeAspect="1"/>
                </p:cNvPicPr>
                <p:nvPr/>
              </p:nvPicPr>
              <p:blipFill>
                <a:blip r:embed="rId4"/>
                <a:srcRect/>
                <a:stretch>
                  <a:fillRect/>
                </a:stretch>
              </p:blipFill>
              <p:spPr bwMode="auto">
                <a:xfrm>
                  <a:off x="104" y="-127"/>
                  <a:ext cx="823" cy="497"/>
                </a:xfrm>
                <a:prstGeom prst="rect">
                  <a:avLst/>
                </a:prstGeom>
                <a:noFill/>
                <a:ln w="9525">
                  <a:noFill/>
                  <a:miter lim="800000"/>
                  <a:headEnd/>
                  <a:tailEnd/>
                </a:ln>
              </p:spPr>
            </p:pic>
          </p:grpSp>
          <p:sp>
            <p:nvSpPr>
              <p:cNvPr id="27674" name="WordArt 17"/>
              <p:cNvSpPr>
                <a:spLocks noChangeArrowheads="1" noChangeShapeType="1" noTextEdit="1"/>
              </p:cNvSpPr>
              <p:nvPr/>
            </p:nvSpPr>
            <p:spPr bwMode="auto">
              <a:xfrm>
                <a:off x="110" y="84"/>
                <a:ext cx="147" cy="133"/>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solidFill>
                      <a:schemeClr val="bg1"/>
                    </a:solidFill>
                    <a:latin typeface="仿宋"/>
                    <a:ea typeface="仿宋"/>
                  </a:rPr>
                  <a:t>4</a:t>
                </a:r>
                <a:endParaRPr lang="zh-CN" altLang="en-US" sz="2400" kern="10">
                  <a:ln w="9525">
                    <a:solidFill>
                      <a:schemeClr val="bg1"/>
                    </a:solidFill>
                    <a:round/>
                    <a:headEnd/>
                    <a:tailEnd/>
                  </a:ln>
                  <a:solidFill>
                    <a:schemeClr val="bg1"/>
                  </a:solidFill>
                  <a:latin typeface="仿宋"/>
                  <a:ea typeface="仿宋"/>
                </a:endParaRPr>
              </a:p>
            </p:txBody>
          </p:sp>
        </p:grpSp>
      </p:grpSp>
      <p:sp>
        <p:nvSpPr>
          <p:cNvPr id="27653" name="矩形 1"/>
          <p:cNvSpPr>
            <a:spLocks noChangeArrowheads="1"/>
          </p:cNvSpPr>
          <p:nvPr/>
        </p:nvSpPr>
        <p:spPr bwMode="auto">
          <a:xfrm>
            <a:off x="571500" y="2071688"/>
            <a:ext cx="8070850" cy="1631950"/>
          </a:xfrm>
          <a:prstGeom prst="rect">
            <a:avLst/>
          </a:prstGeom>
          <a:noFill/>
          <a:ln w="9525">
            <a:noFill/>
            <a:miter lim="800000"/>
            <a:headEnd/>
            <a:tailEnd/>
          </a:ln>
        </p:spPr>
        <p:txBody>
          <a:bodyPr>
            <a:spAutoFit/>
          </a:bodyPr>
          <a:lstStyle/>
          <a:p>
            <a:pPr>
              <a:lnSpc>
                <a:spcPts val="3000"/>
              </a:lnSpc>
            </a:pPr>
            <a:r>
              <a:rPr lang="zh-CN" altLang="en-US" sz="2000">
                <a:latin typeface="黑体" pitchFamily="49" charset="-122"/>
                <a:ea typeface="黑体" pitchFamily="49" charset="-122"/>
              </a:rPr>
              <a:t>■ 强化担当，配强挂职干部   </a:t>
            </a:r>
            <a:r>
              <a:rPr lang="zh-CN" altLang="zh-CN">
                <a:solidFill>
                  <a:srgbClr val="006134"/>
                </a:solidFill>
                <a:latin typeface="黑体" pitchFamily="49" charset="-122"/>
                <a:ea typeface="黑体" pitchFamily="49" charset="-122"/>
              </a:rPr>
              <a:t>选派扶贫工作办公室副主任担任合阳县副县长，</a:t>
            </a:r>
            <a:r>
              <a:rPr lang="zh-CN" altLang="en-US">
                <a:solidFill>
                  <a:srgbClr val="006134"/>
                </a:solidFill>
                <a:latin typeface="黑体" pitchFamily="49" charset="-122"/>
                <a:ea typeface="黑体" pitchFamily="49" charset="-122"/>
              </a:rPr>
              <a:t>秘书</a:t>
            </a:r>
            <a:r>
              <a:rPr lang="zh-CN" altLang="zh-CN">
                <a:solidFill>
                  <a:srgbClr val="006134"/>
                </a:solidFill>
                <a:latin typeface="黑体" pitchFamily="49" charset="-122"/>
                <a:ea typeface="黑体" pitchFamily="49" charset="-122"/>
              </a:rPr>
              <a:t>担任</a:t>
            </a:r>
            <a:r>
              <a:rPr lang="zh-CN" altLang="en-US">
                <a:solidFill>
                  <a:srgbClr val="006134"/>
                </a:solidFill>
                <a:latin typeface="黑体" pitchFamily="49" charset="-122"/>
                <a:ea typeface="黑体" pitchFamily="49" charset="-122"/>
              </a:rPr>
              <a:t>村</a:t>
            </a:r>
            <a:r>
              <a:rPr lang="zh-CN" altLang="zh-CN">
                <a:solidFill>
                  <a:srgbClr val="006134"/>
                </a:solidFill>
                <a:latin typeface="黑体" pitchFamily="49" charset="-122"/>
                <a:ea typeface="黑体" pitchFamily="49" charset="-122"/>
              </a:rPr>
              <a:t>第一书记。挂职干部搭建了学校和定点县、包扶村的桥梁和纽带，使精准扶贫、精准脱贫的目标得以实现。</a:t>
            </a:r>
            <a:r>
              <a:rPr lang="zh-CN" altLang="en-US">
                <a:solidFill>
                  <a:srgbClr val="006134"/>
                </a:solidFill>
                <a:latin typeface="黑体" pitchFamily="49" charset="-122"/>
                <a:ea typeface="黑体" pitchFamily="49" charset="-122"/>
              </a:rPr>
              <a:t>韩锁昌被评为“陕西省优秀第一书记”。</a:t>
            </a:r>
            <a:endParaRPr lang="en-US" altLang="zh-CN">
              <a:solidFill>
                <a:srgbClr val="006134"/>
              </a:solidFill>
              <a:latin typeface="黑体" pitchFamily="49" charset="-122"/>
              <a:ea typeface="黑体" pitchFamily="49" charset="-122"/>
            </a:endParaRPr>
          </a:p>
        </p:txBody>
      </p:sp>
      <p:sp>
        <p:nvSpPr>
          <p:cNvPr id="27654" name="Line 5"/>
          <p:cNvSpPr>
            <a:spLocks noChangeShapeType="1"/>
          </p:cNvSpPr>
          <p:nvPr/>
        </p:nvSpPr>
        <p:spPr bwMode="auto">
          <a:xfrm>
            <a:off x="3738563" y="4710113"/>
            <a:ext cx="1712912" cy="0"/>
          </a:xfrm>
          <a:prstGeom prst="line">
            <a:avLst/>
          </a:prstGeom>
          <a:noFill/>
          <a:ln w="19050">
            <a:solidFill>
              <a:schemeClr val="accent2"/>
            </a:solidFill>
            <a:round/>
            <a:headEnd/>
            <a:tailEnd type="triangle" w="med" len="med"/>
          </a:ln>
        </p:spPr>
        <p:txBody>
          <a:bodyPr/>
          <a:lstStyle/>
          <a:p>
            <a:endParaRPr lang="zh-CN" altLang="en-US"/>
          </a:p>
        </p:txBody>
      </p:sp>
      <p:sp>
        <p:nvSpPr>
          <p:cNvPr id="27655" name="Rectangle 7"/>
          <p:cNvSpPr>
            <a:spLocks noChangeArrowheads="1"/>
          </p:cNvSpPr>
          <p:nvPr/>
        </p:nvSpPr>
        <p:spPr bwMode="auto">
          <a:xfrm>
            <a:off x="3436938" y="3627438"/>
            <a:ext cx="2344737" cy="769937"/>
          </a:xfrm>
          <a:prstGeom prst="rect">
            <a:avLst/>
          </a:prstGeom>
          <a:noFill/>
          <a:ln w="9525">
            <a:noFill/>
            <a:miter lim="800000"/>
            <a:headEnd/>
            <a:tailEnd/>
          </a:ln>
        </p:spPr>
        <p:txBody>
          <a:bodyPr anchor="ctr"/>
          <a:lstStyle/>
          <a:p>
            <a:pPr algn="ctr"/>
            <a:r>
              <a:rPr lang="zh-CN" altLang="zh-CN" sz="1400">
                <a:solidFill>
                  <a:srgbClr val="006134"/>
                </a:solidFill>
                <a:latin typeface="黑体" pitchFamily="49" charset="-122"/>
                <a:ea typeface="黑体" pitchFamily="49" charset="-122"/>
              </a:rPr>
              <a:t>扶贫工作办公室副主任崔永健同志担任合阳县副县长</a:t>
            </a:r>
            <a:endParaRPr lang="zh-CN" altLang="en-US" sz="1400">
              <a:ea typeface="华文细黑" pitchFamily="2" charset="-122"/>
            </a:endParaRPr>
          </a:p>
        </p:txBody>
      </p:sp>
      <p:sp>
        <p:nvSpPr>
          <p:cNvPr id="27656" name="Rectangle 8"/>
          <p:cNvSpPr>
            <a:spLocks noChangeArrowheads="1"/>
          </p:cNvSpPr>
          <p:nvPr/>
        </p:nvSpPr>
        <p:spPr bwMode="auto">
          <a:xfrm>
            <a:off x="3451225" y="5110163"/>
            <a:ext cx="2316163" cy="769937"/>
          </a:xfrm>
          <a:prstGeom prst="rect">
            <a:avLst/>
          </a:prstGeom>
          <a:noFill/>
          <a:ln w="9525">
            <a:noFill/>
            <a:miter lim="800000"/>
            <a:headEnd/>
            <a:tailEnd/>
          </a:ln>
        </p:spPr>
        <p:txBody>
          <a:bodyPr anchor="ctr"/>
          <a:lstStyle/>
          <a:p>
            <a:pPr algn="ctr"/>
            <a:r>
              <a:rPr lang="zh-CN" altLang="zh-CN" sz="1400">
                <a:solidFill>
                  <a:srgbClr val="006134"/>
                </a:solidFill>
                <a:latin typeface="黑体" pitchFamily="49" charset="-122"/>
                <a:ea typeface="黑体" pitchFamily="49" charset="-122"/>
              </a:rPr>
              <a:t>韩锁昌同志任合阳县坊镇乾落村担任第一书记</a:t>
            </a:r>
            <a:endParaRPr lang="zh-CN" altLang="en-US" sz="1400">
              <a:ea typeface="华文细黑" pitchFamily="2" charset="-122"/>
            </a:endParaRPr>
          </a:p>
        </p:txBody>
      </p:sp>
      <p:grpSp>
        <p:nvGrpSpPr>
          <p:cNvPr id="27657" name="Group 25"/>
          <p:cNvGrpSpPr>
            <a:grpSpLocks/>
          </p:cNvGrpSpPr>
          <p:nvPr/>
        </p:nvGrpSpPr>
        <p:grpSpPr bwMode="auto">
          <a:xfrm>
            <a:off x="5575300" y="3989388"/>
            <a:ext cx="1444625" cy="1412875"/>
            <a:chOff x="0" y="0"/>
            <a:chExt cx="987" cy="966"/>
          </a:xfrm>
        </p:grpSpPr>
        <p:grpSp>
          <p:nvGrpSpPr>
            <p:cNvPr id="27666" name="Group 26"/>
            <p:cNvGrpSpPr>
              <a:grpSpLocks/>
            </p:cNvGrpSpPr>
            <p:nvPr/>
          </p:nvGrpSpPr>
          <p:grpSpPr bwMode="auto">
            <a:xfrm>
              <a:off x="0" y="0"/>
              <a:ext cx="987" cy="966"/>
              <a:chOff x="0" y="0"/>
              <a:chExt cx="1042" cy="1019"/>
            </a:xfrm>
          </p:grpSpPr>
          <p:pic>
            <p:nvPicPr>
              <p:cNvPr id="27668" name="Picture 27" descr="circuler_1"/>
              <p:cNvPicPr>
                <a:picLocks noChangeAspect="1" noChangeArrowheads="1"/>
              </p:cNvPicPr>
              <p:nvPr/>
            </p:nvPicPr>
            <p:blipFill>
              <a:blip r:embed="rId5"/>
              <a:srcRect/>
              <a:stretch>
                <a:fillRect/>
              </a:stretch>
            </p:blipFill>
            <p:spPr bwMode="auto">
              <a:xfrm>
                <a:off x="0" y="0"/>
                <a:ext cx="1042" cy="1016"/>
              </a:xfrm>
              <a:prstGeom prst="rect">
                <a:avLst/>
              </a:prstGeom>
              <a:noFill/>
              <a:ln w="9525">
                <a:noFill/>
                <a:miter lim="800000"/>
                <a:headEnd/>
                <a:tailEnd/>
              </a:ln>
            </p:spPr>
          </p:pic>
          <p:sp>
            <p:nvSpPr>
              <p:cNvPr id="27669" name="Oval 28"/>
              <p:cNvSpPr>
                <a:spLocks noChangeArrowheads="1"/>
              </p:cNvSpPr>
              <p:nvPr/>
            </p:nvSpPr>
            <p:spPr bwMode="auto">
              <a:xfrm>
                <a:off x="0" y="0"/>
                <a:ext cx="1035" cy="1019"/>
              </a:xfrm>
              <a:prstGeom prst="ellipse">
                <a:avLst/>
              </a:prstGeom>
              <a:gradFill rotWithShape="1">
                <a:gsLst>
                  <a:gs pos="0">
                    <a:schemeClr val="accent1"/>
                  </a:gs>
                  <a:gs pos="100000">
                    <a:schemeClr val="accent2"/>
                  </a:gs>
                </a:gsLst>
                <a:lin ang="5400000" scaled="1"/>
              </a:gradFill>
              <a:ln w="19050">
                <a:solidFill>
                  <a:schemeClr val="bg1"/>
                </a:solidFill>
                <a:round/>
                <a:headEnd/>
                <a:tailEnd/>
              </a:ln>
            </p:spPr>
            <p:txBody>
              <a:bodyPr wrap="none" anchor="ctr"/>
              <a:lstStyle/>
              <a:p>
                <a:endParaRPr lang="zh-CN" altLang="en-US">
                  <a:ea typeface="华文细黑" pitchFamily="2" charset="-122"/>
                </a:endParaRPr>
              </a:p>
            </p:txBody>
          </p:sp>
        </p:grpSp>
        <p:pic>
          <p:nvPicPr>
            <p:cNvPr id="27667" name="Picture 29" descr="Picture2"/>
            <p:cNvPicPr>
              <a:picLocks noChangeAspect="1" noChangeArrowheads="1"/>
            </p:cNvPicPr>
            <p:nvPr/>
          </p:nvPicPr>
          <p:blipFill>
            <a:blip r:embed="rId4"/>
            <a:srcRect/>
            <a:stretch>
              <a:fillRect/>
            </a:stretch>
          </p:blipFill>
          <p:spPr bwMode="auto">
            <a:xfrm>
              <a:off x="99" y="9"/>
              <a:ext cx="779" cy="342"/>
            </a:xfrm>
            <a:prstGeom prst="rect">
              <a:avLst/>
            </a:prstGeom>
            <a:noFill/>
            <a:ln w="9525">
              <a:noFill/>
              <a:miter lim="800000"/>
              <a:headEnd/>
              <a:tailEnd/>
            </a:ln>
          </p:spPr>
        </p:pic>
      </p:grpSp>
      <p:sp>
        <p:nvSpPr>
          <p:cNvPr id="27658" name="Rectangle 30"/>
          <p:cNvSpPr>
            <a:spLocks noChangeArrowheads="1"/>
          </p:cNvSpPr>
          <p:nvPr/>
        </p:nvSpPr>
        <p:spPr bwMode="auto">
          <a:xfrm>
            <a:off x="5724525" y="4324350"/>
            <a:ext cx="1171575" cy="769938"/>
          </a:xfrm>
          <a:prstGeom prst="rect">
            <a:avLst/>
          </a:prstGeom>
          <a:noFill/>
          <a:ln w="9525">
            <a:noFill/>
            <a:miter lim="800000"/>
            <a:headEnd/>
            <a:tailEnd/>
          </a:ln>
        </p:spPr>
        <p:txBody>
          <a:bodyPr anchor="ctr"/>
          <a:lstStyle/>
          <a:p>
            <a:pPr algn="ctr"/>
            <a:r>
              <a:rPr lang="zh-CN" altLang="en-US" sz="2400" b="1">
                <a:solidFill>
                  <a:schemeClr val="bg1"/>
                </a:solidFill>
                <a:ea typeface="华文细黑" pitchFamily="2" charset="-122"/>
              </a:rPr>
              <a:t>合阳县</a:t>
            </a:r>
          </a:p>
        </p:txBody>
      </p:sp>
      <p:grpSp>
        <p:nvGrpSpPr>
          <p:cNvPr id="27659" name="Group 25"/>
          <p:cNvGrpSpPr>
            <a:grpSpLocks/>
          </p:cNvGrpSpPr>
          <p:nvPr/>
        </p:nvGrpSpPr>
        <p:grpSpPr bwMode="auto">
          <a:xfrm>
            <a:off x="2284413" y="4005263"/>
            <a:ext cx="1444625" cy="1412875"/>
            <a:chOff x="0" y="0"/>
            <a:chExt cx="987" cy="966"/>
          </a:xfrm>
        </p:grpSpPr>
        <p:grpSp>
          <p:nvGrpSpPr>
            <p:cNvPr id="27662" name="Group 26"/>
            <p:cNvGrpSpPr>
              <a:grpSpLocks/>
            </p:cNvGrpSpPr>
            <p:nvPr/>
          </p:nvGrpSpPr>
          <p:grpSpPr bwMode="auto">
            <a:xfrm>
              <a:off x="0" y="0"/>
              <a:ext cx="987" cy="966"/>
              <a:chOff x="0" y="0"/>
              <a:chExt cx="1042" cy="1019"/>
            </a:xfrm>
          </p:grpSpPr>
          <p:pic>
            <p:nvPicPr>
              <p:cNvPr id="27664" name="Picture 27" descr="circuler_1"/>
              <p:cNvPicPr>
                <a:picLocks noChangeAspect="1" noChangeArrowheads="1"/>
              </p:cNvPicPr>
              <p:nvPr/>
            </p:nvPicPr>
            <p:blipFill>
              <a:blip r:embed="rId5"/>
              <a:srcRect/>
              <a:stretch>
                <a:fillRect/>
              </a:stretch>
            </p:blipFill>
            <p:spPr bwMode="auto">
              <a:xfrm>
                <a:off x="0" y="0"/>
                <a:ext cx="1042" cy="1016"/>
              </a:xfrm>
              <a:prstGeom prst="rect">
                <a:avLst/>
              </a:prstGeom>
              <a:noFill/>
              <a:ln w="9525">
                <a:noFill/>
                <a:miter lim="800000"/>
                <a:headEnd/>
                <a:tailEnd/>
              </a:ln>
            </p:spPr>
          </p:pic>
          <p:sp>
            <p:nvSpPr>
              <p:cNvPr id="27665" name="Oval 28"/>
              <p:cNvSpPr>
                <a:spLocks noChangeArrowheads="1"/>
              </p:cNvSpPr>
              <p:nvPr/>
            </p:nvSpPr>
            <p:spPr bwMode="auto">
              <a:xfrm>
                <a:off x="0" y="0"/>
                <a:ext cx="1035" cy="1019"/>
              </a:xfrm>
              <a:prstGeom prst="ellipse">
                <a:avLst/>
              </a:prstGeom>
              <a:gradFill rotWithShape="1">
                <a:gsLst>
                  <a:gs pos="0">
                    <a:schemeClr val="accent1"/>
                  </a:gs>
                  <a:gs pos="100000">
                    <a:schemeClr val="accent2"/>
                  </a:gs>
                </a:gsLst>
                <a:lin ang="5400000" scaled="1"/>
              </a:gradFill>
              <a:ln w="19050">
                <a:solidFill>
                  <a:schemeClr val="bg1"/>
                </a:solidFill>
                <a:round/>
                <a:headEnd/>
                <a:tailEnd/>
              </a:ln>
            </p:spPr>
            <p:txBody>
              <a:bodyPr wrap="none" anchor="ctr"/>
              <a:lstStyle/>
              <a:p>
                <a:endParaRPr lang="zh-CN" altLang="en-US">
                  <a:ea typeface="华文细黑" pitchFamily="2" charset="-122"/>
                </a:endParaRPr>
              </a:p>
            </p:txBody>
          </p:sp>
        </p:grpSp>
        <p:pic>
          <p:nvPicPr>
            <p:cNvPr id="27663" name="Picture 29" descr="Picture2"/>
            <p:cNvPicPr>
              <a:picLocks noChangeAspect="1" noChangeArrowheads="1"/>
            </p:cNvPicPr>
            <p:nvPr/>
          </p:nvPicPr>
          <p:blipFill>
            <a:blip r:embed="rId4"/>
            <a:srcRect/>
            <a:stretch>
              <a:fillRect/>
            </a:stretch>
          </p:blipFill>
          <p:spPr bwMode="auto">
            <a:xfrm>
              <a:off x="99" y="9"/>
              <a:ext cx="779" cy="342"/>
            </a:xfrm>
            <a:prstGeom prst="rect">
              <a:avLst/>
            </a:prstGeom>
            <a:noFill/>
            <a:ln w="9525">
              <a:noFill/>
              <a:miter lim="800000"/>
              <a:headEnd/>
              <a:tailEnd/>
            </a:ln>
          </p:spPr>
        </p:pic>
      </p:grpSp>
      <p:sp>
        <p:nvSpPr>
          <p:cNvPr id="27660" name="Rectangle 30"/>
          <p:cNvSpPr>
            <a:spLocks noChangeArrowheads="1"/>
          </p:cNvSpPr>
          <p:nvPr/>
        </p:nvSpPr>
        <p:spPr bwMode="auto">
          <a:xfrm>
            <a:off x="2284413" y="4340225"/>
            <a:ext cx="1320800" cy="769938"/>
          </a:xfrm>
          <a:prstGeom prst="rect">
            <a:avLst/>
          </a:prstGeom>
          <a:noFill/>
          <a:ln w="9525">
            <a:noFill/>
            <a:miter lim="800000"/>
            <a:headEnd/>
            <a:tailEnd/>
          </a:ln>
        </p:spPr>
        <p:txBody>
          <a:bodyPr anchor="ctr"/>
          <a:lstStyle/>
          <a:p>
            <a:pPr algn="ctr"/>
            <a:r>
              <a:rPr lang="zh-CN" altLang="en-US" sz="2400" b="1">
                <a:solidFill>
                  <a:schemeClr val="bg1"/>
                </a:solidFill>
                <a:ea typeface="华文细黑" pitchFamily="2" charset="-122"/>
              </a:rPr>
              <a:t>西北农林科技大学</a:t>
            </a:r>
          </a:p>
        </p:txBody>
      </p:sp>
      <p:sp>
        <p:nvSpPr>
          <p:cNvPr id="48" name="矩形 47"/>
          <p:cNvSpPr/>
          <p:nvPr/>
        </p:nvSpPr>
        <p:spPr>
          <a:xfrm>
            <a:off x="3797130" y="4193161"/>
            <a:ext cx="1576072" cy="923330"/>
          </a:xfrm>
          <a:prstGeom prst="rect">
            <a:avLst/>
          </a:prstGeom>
          <a:noFill/>
        </p:spPr>
        <p:txBody>
          <a:bodyPr wrap="none">
            <a:spAutoFit/>
          </a:bodyPr>
          <a:lstStyle/>
          <a:p>
            <a:pPr algn="ctr">
              <a:defRPr/>
            </a:pPr>
            <a:r>
              <a:rPr lang="zh-CN" altLang="en-US" sz="5400" b="1" dirty="0">
                <a:ln w="6600">
                  <a:solidFill>
                    <a:schemeClr val="accent2"/>
                  </a:solidFill>
                  <a:prstDash val="solid"/>
                </a:ln>
                <a:solidFill>
                  <a:srgbClr val="FFFFFF"/>
                </a:solidFill>
                <a:effectLst>
                  <a:outerShdw dist="38100" dir="2700000" algn="tl" rotWithShape="0">
                    <a:schemeClr val="accent2"/>
                  </a:outerShdw>
                </a:effectLst>
              </a:rPr>
              <a:t>纽带</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
        <p:nvSpPr>
          <p:cNvPr id="281" name="矩形 280"/>
          <p:cNvSpPr/>
          <p:nvPr/>
        </p:nvSpPr>
        <p:spPr>
          <a:xfrm>
            <a:off x="565150" y="981075"/>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grpSp>
        <p:nvGrpSpPr>
          <p:cNvPr id="28676" name="组合 24"/>
          <p:cNvGrpSpPr>
            <a:grpSpLocks/>
          </p:cNvGrpSpPr>
          <p:nvPr/>
        </p:nvGrpSpPr>
        <p:grpSpPr bwMode="auto">
          <a:xfrm>
            <a:off x="468313" y="1031875"/>
            <a:ext cx="6254750" cy="647700"/>
            <a:chOff x="251520" y="1024067"/>
            <a:chExt cx="8004600" cy="903952"/>
          </a:xfrm>
        </p:grpSpPr>
        <p:sp>
          <p:nvSpPr>
            <p:cNvPr id="28770" name="AutoShape 3"/>
            <p:cNvSpPr>
              <a:spLocks noChangeArrowheads="1"/>
            </p:cNvSpPr>
            <p:nvPr/>
          </p:nvSpPr>
          <p:spPr bwMode="auto">
            <a:xfrm>
              <a:off x="770634" y="1197768"/>
              <a:ext cx="7221198" cy="666750"/>
            </a:xfrm>
            <a:prstGeom prst="roundRect">
              <a:avLst>
                <a:gd name="adj" fmla="val 16667"/>
              </a:avLst>
            </a:prstGeom>
            <a:gradFill rotWithShape="1">
              <a:gsLst>
                <a:gs pos="0">
                  <a:schemeClr val="bg1"/>
                </a:gs>
                <a:gs pos="100000">
                  <a:schemeClr val="bg2"/>
                </a:gs>
              </a:gsLst>
              <a:lin ang="2700000" scaled="1"/>
            </a:gradFill>
            <a:ln w="9525">
              <a:solidFill>
                <a:schemeClr val="bg2"/>
              </a:solidFill>
              <a:round/>
              <a:headEnd/>
              <a:tailEnd/>
            </a:ln>
          </p:spPr>
          <p:txBody>
            <a:bodyPr wrap="none" anchor="ctr"/>
            <a:lstStyle/>
            <a:p>
              <a:endParaRPr lang="zh-CN" altLang="en-US">
                <a:solidFill>
                  <a:srgbClr val="C00000"/>
                </a:solidFill>
                <a:ea typeface="华文细黑" pitchFamily="2" charset="-122"/>
              </a:endParaRPr>
            </a:p>
          </p:txBody>
        </p:sp>
        <p:sp>
          <p:nvSpPr>
            <p:cNvPr id="28771" name="Rectangle 4"/>
            <p:cNvSpPr>
              <a:spLocks noChangeArrowheads="1"/>
            </p:cNvSpPr>
            <p:nvPr/>
          </p:nvSpPr>
          <p:spPr bwMode="auto">
            <a:xfrm>
              <a:off x="1163080" y="1225603"/>
              <a:ext cx="7093040" cy="569913"/>
            </a:xfrm>
            <a:prstGeom prst="rect">
              <a:avLst/>
            </a:prstGeom>
            <a:noFill/>
            <a:ln w="9525">
              <a:noFill/>
              <a:miter lim="800000"/>
              <a:headEnd/>
              <a:tailEnd/>
            </a:ln>
          </p:spPr>
          <p:txBody>
            <a:bodyPr anchor="ctr"/>
            <a:lstStyle/>
            <a:p>
              <a:pPr eaLnBrk="0" hangingPunct="0"/>
              <a:r>
                <a:rPr lang="zh-CN" altLang="zh-CN">
                  <a:solidFill>
                    <a:srgbClr val="C00000"/>
                  </a:solidFill>
                  <a:latin typeface="黑体" pitchFamily="49" charset="-122"/>
                  <a:ea typeface="黑体" pitchFamily="49" charset="-122"/>
                </a:rPr>
                <a:t>靶向施策，精准做好定点扶贫工作</a:t>
              </a:r>
              <a:endParaRPr lang="zh-CN" altLang="en-US">
                <a:solidFill>
                  <a:srgbClr val="C00000"/>
                </a:solidFill>
                <a:latin typeface="黑体" pitchFamily="49" charset="-122"/>
                <a:ea typeface="黑体" pitchFamily="49" charset="-122"/>
              </a:endParaRPr>
            </a:p>
          </p:txBody>
        </p:sp>
        <p:grpSp>
          <p:nvGrpSpPr>
            <p:cNvPr id="28772" name="Group 11"/>
            <p:cNvGrpSpPr>
              <a:grpSpLocks/>
            </p:cNvGrpSpPr>
            <p:nvPr/>
          </p:nvGrpSpPr>
          <p:grpSpPr bwMode="auto">
            <a:xfrm>
              <a:off x="251520" y="1024067"/>
              <a:ext cx="825500" cy="903952"/>
              <a:chOff x="0" y="-47"/>
              <a:chExt cx="384" cy="422"/>
            </a:xfrm>
          </p:grpSpPr>
          <p:grpSp>
            <p:nvGrpSpPr>
              <p:cNvPr id="28773" name="Group 12"/>
              <p:cNvGrpSpPr>
                <a:grpSpLocks/>
              </p:cNvGrpSpPr>
              <p:nvPr/>
            </p:nvGrpSpPr>
            <p:grpSpPr bwMode="auto">
              <a:xfrm>
                <a:off x="0" y="-47"/>
                <a:ext cx="384" cy="422"/>
                <a:chOff x="0" y="-127"/>
                <a:chExt cx="1042" cy="1146"/>
              </a:xfrm>
            </p:grpSpPr>
            <p:grpSp>
              <p:nvGrpSpPr>
                <p:cNvPr id="28775" name="Group 13"/>
                <p:cNvGrpSpPr>
                  <a:grpSpLocks/>
                </p:cNvGrpSpPr>
                <p:nvPr/>
              </p:nvGrpSpPr>
              <p:grpSpPr bwMode="auto">
                <a:xfrm>
                  <a:off x="0" y="-127"/>
                  <a:ext cx="1042" cy="1146"/>
                  <a:chOff x="0" y="-127"/>
                  <a:chExt cx="1042" cy="1146"/>
                </a:xfrm>
              </p:grpSpPr>
              <p:pic>
                <p:nvPicPr>
                  <p:cNvPr id="28777" name="Picture 14" descr="circuler_1"/>
                  <p:cNvPicPr>
                    <a:picLocks noChangeAspect="1"/>
                  </p:cNvPicPr>
                  <p:nvPr/>
                </p:nvPicPr>
                <p:blipFill>
                  <a:blip r:embed="rId3"/>
                  <a:srcRect/>
                  <a:stretch>
                    <a:fillRect/>
                  </a:stretch>
                </p:blipFill>
                <p:spPr bwMode="auto">
                  <a:xfrm>
                    <a:off x="0" y="0"/>
                    <a:ext cx="1042" cy="1016"/>
                  </a:xfrm>
                  <a:prstGeom prst="rect">
                    <a:avLst/>
                  </a:prstGeom>
                  <a:noFill/>
                  <a:ln w="9525">
                    <a:noFill/>
                    <a:miter lim="800000"/>
                    <a:headEnd/>
                    <a:tailEnd/>
                  </a:ln>
                </p:spPr>
              </p:pic>
              <p:sp>
                <p:nvSpPr>
                  <p:cNvPr id="28778" name="Oval 15"/>
                  <p:cNvSpPr>
                    <a:spLocks noChangeArrowheads="1"/>
                  </p:cNvSpPr>
                  <p:nvPr/>
                </p:nvSpPr>
                <p:spPr bwMode="auto">
                  <a:xfrm>
                    <a:off x="0" y="-127"/>
                    <a:ext cx="1041" cy="1146"/>
                  </a:xfrm>
                  <a:prstGeom prst="ellipse">
                    <a:avLst/>
                  </a:prstGeom>
                  <a:gradFill rotWithShape="1">
                    <a:gsLst>
                      <a:gs pos="0">
                        <a:schemeClr val="accent1"/>
                      </a:gs>
                      <a:gs pos="100000">
                        <a:schemeClr val="accent2"/>
                      </a:gs>
                    </a:gsLst>
                    <a:lin ang="5400000" scaled="1"/>
                  </a:gradFill>
                  <a:ln w="19050">
                    <a:solidFill>
                      <a:schemeClr val="bg1"/>
                    </a:solidFill>
                    <a:round/>
                    <a:headEnd/>
                    <a:tailEnd/>
                  </a:ln>
                </p:spPr>
                <p:txBody>
                  <a:bodyPr wrap="none" anchor="ctr"/>
                  <a:lstStyle/>
                  <a:p>
                    <a:endParaRPr lang="zh-CN" altLang="en-US">
                      <a:ea typeface="华文细黑" pitchFamily="2" charset="-122"/>
                    </a:endParaRPr>
                  </a:p>
                </p:txBody>
              </p:sp>
            </p:grpSp>
            <p:pic>
              <p:nvPicPr>
                <p:cNvPr id="28776" name="Picture 16" descr="Picture2"/>
                <p:cNvPicPr>
                  <a:picLocks noChangeAspect="1"/>
                </p:cNvPicPr>
                <p:nvPr/>
              </p:nvPicPr>
              <p:blipFill>
                <a:blip r:embed="rId4"/>
                <a:srcRect/>
                <a:stretch>
                  <a:fillRect/>
                </a:stretch>
              </p:blipFill>
              <p:spPr bwMode="auto">
                <a:xfrm>
                  <a:off x="104" y="-127"/>
                  <a:ext cx="823" cy="497"/>
                </a:xfrm>
                <a:prstGeom prst="rect">
                  <a:avLst/>
                </a:prstGeom>
                <a:noFill/>
                <a:ln w="9525">
                  <a:noFill/>
                  <a:miter lim="800000"/>
                  <a:headEnd/>
                  <a:tailEnd/>
                </a:ln>
              </p:spPr>
            </p:pic>
          </p:grpSp>
          <p:sp>
            <p:nvSpPr>
              <p:cNvPr id="28774" name="WordArt 17"/>
              <p:cNvSpPr>
                <a:spLocks noChangeArrowheads="1" noChangeShapeType="1" noTextEdit="1"/>
              </p:cNvSpPr>
              <p:nvPr/>
            </p:nvSpPr>
            <p:spPr bwMode="auto">
              <a:xfrm>
                <a:off x="110" y="84"/>
                <a:ext cx="147" cy="133"/>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solidFill>
                      <a:schemeClr val="bg1"/>
                    </a:solidFill>
                    <a:latin typeface="仿宋"/>
                    <a:ea typeface="仿宋"/>
                  </a:rPr>
                  <a:t>4</a:t>
                </a:r>
                <a:endParaRPr lang="zh-CN" altLang="en-US" sz="2400" kern="10">
                  <a:ln w="9525">
                    <a:solidFill>
                      <a:schemeClr val="bg1"/>
                    </a:solidFill>
                    <a:round/>
                    <a:headEnd/>
                    <a:tailEnd/>
                  </a:ln>
                  <a:solidFill>
                    <a:schemeClr val="bg1"/>
                  </a:solidFill>
                  <a:latin typeface="仿宋"/>
                  <a:ea typeface="仿宋"/>
                </a:endParaRPr>
              </a:p>
            </p:txBody>
          </p:sp>
        </p:grpSp>
      </p:grpSp>
      <p:sp>
        <p:nvSpPr>
          <p:cNvPr id="28677" name="Rectangle 7"/>
          <p:cNvSpPr>
            <a:spLocks noChangeArrowheads="1"/>
          </p:cNvSpPr>
          <p:nvPr/>
        </p:nvSpPr>
        <p:spPr bwMode="auto">
          <a:xfrm>
            <a:off x="523875" y="2754313"/>
            <a:ext cx="3290888" cy="982662"/>
          </a:xfrm>
          <a:prstGeom prst="rect">
            <a:avLst/>
          </a:prstGeom>
          <a:noFill/>
          <a:ln w="9525">
            <a:noFill/>
            <a:miter lim="800000"/>
            <a:headEnd/>
            <a:tailEnd/>
          </a:ln>
        </p:spPr>
        <p:txBody>
          <a:bodyPr wrap="none" lIns="90000" tIns="46800" rIns="90000" bIns="46800" anchor="ctr"/>
          <a:lstStyle/>
          <a:p>
            <a:pPr>
              <a:lnSpc>
                <a:spcPct val="120000"/>
              </a:lnSpc>
            </a:pPr>
            <a:endParaRPr lang="en-US" altLang="zh-CN" sz="2400">
              <a:solidFill>
                <a:srgbClr val="006134"/>
              </a:solidFill>
              <a:latin typeface="黑体" pitchFamily="49" charset="-122"/>
              <a:ea typeface="黑体" pitchFamily="49" charset="-122"/>
            </a:endParaRPr>
          </a:p>
        </p:txBody>
      </p:sp>
      <p:sp>
        <p:nvSpPr>
          <p:cNvPr id="28678" name="Line 12"/>
          <p:cNvSpPr>
            <a:spLocks noChangeShapeType="1"/>
          </p:cNvSpPr>
          <p:nvPr/>
        </p:nvSpPr>
        <p:spPr bwMode="auto">
          <a:xfrm>
            <a:off x="430213" y="3832225"/>
            <a:ext cx="8210550" cy="0"/>
          </a:xfrm>
          <a:prstGeom prst="line">
            <a:avLst/>
          </a:prstGeom>
          <a:noFill/>
          <a:ln w="12700">
            <a:solidFill>
              <a:srgbClr val="F8F8F8"/>
            </a:solidFill>
            <a:round/>
            <a:headEnd/>
            <a:tailEnd/>
          </a:ln>
        </p:spPr>
        <p:txBody>
          <a:bodyPr/>
          <a:lstStyle/>
          <a:p>
            <a:endParaRPr lang="zh-CN" altLang="en-US"/>
          </a:p>
        </p:txBody>
      </p:sp>
      <p:sp>
        <p:nvSpPr>
          <p:cNvPr id="28679" name="Rectangle 14"/>
          <p:cNvSpPr>
            <a:spLocks noChangeArrowheads="1"/>
          </p:cNvSpPr>
          <p:nvPr/>
        </p:nvSpPr>
        <p:spPr bwMode="auto">
          <a:xfrm>
            <a:off x="544513" y="4037013"/>
            <a:ext cx="2489200" cy="982662"/>
          </a:xfrm>
          <a:prstGeom prst="rect">
            <a:avLst/>
          </a:prstGeom>
          <a:noFill/>
          <a:ln w="9525">
            <a:noFill/>
            <a:miter lim="800000"/>
            <a:headEnd/>
            <a:tailEnd/>
          </a:ln>
        </p:spPr>
        <p:txBody>
          <a:bodyPr wrap="none" lIns="90000" tIns="46800" rIns="90000" bIns="46800" anchor="ctr"/>
          <a:lstStyle/>
          <a:p>
            <a:pPr>
              <a:lnSpc>
                <a:spcPct val="120000"/>
              </a:lnSpc>
            </a:pPr>
            <a:endParaRPr lang="zh-CN" altLang="en-US" sz="2400">
              <a:solidFill>
                <a:srgbClr val="006134"/>
              </a:solidFill>
              <a:latin typeface="黑体" pitchFamily="49" charset="-122"/>
              <a:ea typeface="黑体" pitchFamily="49" charset="-122"/>
            </a:endParaRPr>
          </a:p>
        </p:txBody>
      </p:sp>
      <p:sp>
        <p:nvSpPr>
          <p:cNvPr id="28680" name="TextBox 27"/>
          <p:cNvSpPr txBox="1">
            <a:spLocks noChangeArrowheads="1"/>
          </p:cNvSpPr>
          <p:nvPr/>
        </p:nvSpPr>
        <p:spPr bwMode="auto">
          <a:xfrm>
            <a:off x="285750" y="1857375"/>
            <a:ext cx="8358188" cy="769938"/>
          </a:xfrm>
          <a:prstGeom prst="rect">
            <a:avLst/>
          </a:prstGeom>
          <a:noFill/>
          <a:ln w="9525">
            <a:noFill/>
            <a:miter lim="800000"/>
            <a:headEnd/>
            <a:tailEnd/>
          </a:ln>
        </p:spPr>
        <p:txBody>
          <a:bodyPr>
            <a:spAutoFit/>
          </a:bodyPr>
          <a:lstStyle/>
          <a:p>
            <a:pPr>
              <a:lnSpc>
                <a:spcPct val="120000"/>
              </a:lnSpc>
            </a:pPr>
            <a:r>
              <a:rPr lang="zh-CN" altLang="en-US" sz="2000">
                <a:latin typeface="黑体" pitchFamily="49" charset="-122"/>
                <a:ea typeface="黑体" pitchFamily="49" charset="-122"/>
              </a:rPr>
              <a:t>■着眼长远，加大科技项目支持  </a:t>
            </a:r>
            <a:r>
              <a:rPr lang="zh-CN" altLang="en-US">
                <a:solidFill>
                  <a:srgbClr val="006134"/>
                </a:solidFill>
                <a:latin typeface="黑体" pitchFamily="49" charset="-122"/>
                <a:ea typeface="黑体" pitchFamily="49" charset="-122"/>
              </a:rPr>
              <a:t>累计</a:t>
            </a:r>
            <a:r>
              <a:rPr lang="zh-CN" altLang="zh-CN">
                <a:solidFill>
                  <a:srgbClr val="006134"/>
                </a:solidFill>
                <a:latin typeface="黑体" pitchFamily="49" charset="-122"/>
                <a:ea typeface="黑体" pitchFamily="49" charset="-122"/>
              </a:rPr>
              <a:t>实施相关项目</a:t>
            </a:r>
            <a:r>
              <a:rPr lang="en-US" altLang="zh-CN">
                <a:solidFill>
                  <a:srgbClr val="006134"/>
                </a:solidFill>
                <a:latin typeface="黑体" pitchFamily="49" charset="-122"/>
                <a:ea typeface="黑体" pitchFamily="49" charset="-122"/>
              </a:rPr>
              <a:t>21</a:t>
            </a:r>
            <a:r>
              <a:rPr lang="zh-CN" altLang="zh-CN">
                <a:solidFill>
                  <a:srgbClr val="006134"/>
                </a:solidFill>
                <a:latin typeface="黑体" pitchFamily="49" charset="-122"/>
                <a:ea typeface="黑体" pitchFamily="49" charset="-122"/>
              </a:rPr>
              <a:t>项</a:t>
            </a:r>
            <a:r>
              <a:rPr lang="zh-CN" altLang="en-US">
                <a:solidFill>
                  <a:srgbClr val="006134"/>
                </a:solidFill>
                <a:latin typeface="黑体" pitchFamily="49" charset="-122"/>
                <a:ea typeface="黑体" pitchFamily="49" charset="-122"/>
              </a:rPr>
              <a:t>，</a:t>
            </a:r>
            <a:r>
              <a:rPr lang="zh-CN" altLang="zh-CN">
                <a:solidFill>
                  <a:srgbClr val="006134"/>
                </a:solidFill>
                <a:latin typeface="黑体" pitchFamily="49" charset="-122"/>
                <a:ea typeface="黑体" pitchFamily="49" charset="-122"/>
              </a:rPr>
              <a:t>项目资金</a:t>
            </a:r>
            <a:r>
              <a:rPr lang="en-US" altLang="zh-CN">
                <a:solidFill>
                  <a:srgbClr val="006134"/>
                </a:solidFill>
                <a:latin typeface="黑体" pitchFamily="49" charset="-122"/>
                <a:ea typeface="黑体" pitchFamily="49" charset="-122"/>
              </a:rPr>
              <a:t>600</a:t>
            </a:r>
            <a:r>
              <a:rPr lang="zh-CN" altLang="zh-CN">
                <a:solidFill>
                  <a:srgbClr val="006134"/>
                </a:solidFill>
                <a:latin typeface="黑体" pitchFamily="49" charset="-122"/>
                <a:ea typeface="黑体" pitchFamily="49" charset="-122"/>
              </a:rPr>
              <a:t>万元</a:t>
            </a:r>
            <a:r>
              <a:rPr lang="zh-CN" altLang="en-US">
                <a:solidFill>
                  <a:srgbClr val="006134"/>
                </a:solidFill>
                <a:latin typeface="黑体" pitchFamily="49" charset="-122"/>
                <a:ea typeface="黑体" pitchFamily="49" charset="-122"/>
              </a:rPr>
              <a:t>。</a:t>
            </a:r>
            <a:endParaRPr lang="en-US" altLang="zh-CN">
              <a:solidFill>
                <a:srgbClr val="006134"/>
              </a:solidFill>
              <a:latin typeface="黑体" pitchFamily="49" charset="-122"/>
              <a:ea typeface="黑体" pitchFamily="49" charset="-122"/>
            </a:endParaRPr>
          </a:p>
          <a:p>
            <a:pPr eaLnBrk="0" hangingPunct="0"/>
            <a:endParaRPr lang="zh-CN" altLang="en-US" sz="2000">
              <a:latin typeface="黑体" pitchFamily="49" charset="-122"/>
              <a:ea typeface="黑体" pitchFamily="49" charset="-122"/>
            </a:endParaRPr>
          </a:p>
        </p:txBody>
      </p:sp>
      <p:graphicFrame>
        <p:nvGraphicFramePr>
          <p:cNvPr id="29" name="表格 28"/>
          <p:cNvGraphicFramePr>
            <a:graphicFrameLocks noGrp="1"/>
          </p:cNvGraphicFramePr>
          <p:nvPr/>
        </p:nvGraphicFramePr>
        <p:xfrm>
          <a:off x="428625" y="2357438"/>
          <a:ext cx="8072438" cy="4084637"/>
        </p:xfrm>
        <a:graphic>
          <a:graphicData uri="http://schemas.openxmlformats.org/drawingml/2006/table">
            <a:tbl>
              <a:tblPr/>
              <a:tblGrid>
                <a:gridCol w="714375"/>
                <a:gridCol w="2571750"/>
                <a:gridCol w="1071563"/>
                <a:gridCol w="1285875"/>
                <a:gridCol w="1214437"/>
                <a:gridCol w="1214438"/>
              </a:tblGrid>
              <a:tr h="4159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600" b="0" i="0" u="none" strike="noStrike" cap="none" normalizeH="0" baseline="0" smtClean="0">
                          <a:ln>
                            <a:noFill/>
                          </a:ln>
                          <a:solidFill>
                            <a:srgbClr val="000000"/>
                          </a:solidFill>
                          <a:effectLst/>
                          <a:latin typeface="宋体" pitchFamily="2" charset="-122"/>
                          <a:ea typeface="华文细黑" pitchFamily="2" charset="-122"/>
                        </a:rPr>
                        <a:t>                   </a:t>
                      </a:r>
                      <a:endParaRPr kumimoji="0" lang="zh-CN" altLang="en-US" sz="600" b="0" i="0" u="none" strike="noStrike" cap="none" normalizeH="0" baseline="0" smtClean="0">
                        <a:ln>
                          <a:noFill/>
                        </a:ln>
                        <a:solidFill>
                          <a:srgbClr val="000000"/>
                        </a:solidFill>
                        <a:effectLst/>
                        <a:latin typeface="宋体" pitchFamily="2" charset="-122"/>
                        <a:ea typeface="华文细黑" pitchFamily="2" charset="-122"/>
                      </a:endParaRPr>
                    </a:p>
                  </a:txBody>
                  <a:tcPr marL="5624" marR="5624" marT="5624" marB="0" anchor="ctr"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800" b="1" i="0" u="none" strike="noStrike" cap="none" normalizeH="0" baseline="0" smtClean="0">
                          <a:ln>
                            <a:noFill/>
                          </a:ln>
                          <a:solidFill>
                            <a:srgbClr val="000000"/>
                          </a:solidFill>
                          <a:effectLst/>
                          <a:latin typeface="宋体" pitchFamily="2" charset="-122"/>
                          <a:ea typeface="华文细黑" pitchFamily="2" charset="-122"/>
                        </a:rPr>
                        <a:t>                      </a:t>
                      </a:r>
                      <a:r>
                        <a:rPr kumimoji="0" lang="zh-CN" altLang="en-US" sz="1400" b="1" i="0" u="none" strike="noStrike" cap="none" normalizeH="0" baseline="0" smtClean="0">
                          <a:ln>
                            <a:noFill/>
                          </a:ln>
                          <a:solidFill>
                            <a:srgbClr val="000000"/>
                          </a:solidFill>
                          <a:effectLst/>
                          <a:latin typeface="宋体" pitchFamily="2" charset="-122"/>
                          <a:ea typeface="华文细黑" pitchFamily="2" charset="-122"/>
                        </a:rPr>
                        <a:t>西北农林大学专家“一对一”帮扶合阳县园区一览表</a:t>
                      </a:r>
                    </a:p>
                  </a:txBody>
                  <a:tcPr marL="5624" marR="5624" marT="5624" marB="0" anchor="ctr"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CN" altLang="en-US" sz="600" b="1" i="0" u="none" strike="noStrike" cap="none" normalizeH="0" baseline="0" smtClean="0">
                        <a:ln>
                          <a:noFill/>
                        </a:ln>
                        <a:solidFill>
                          <a:srgbClr val="000000"/>
                        </a:solidFill>
                        <a:effectLst/>
                        <a:latin typeface="宋体" pitchFamily="2" charset="-122"/>
                        <a:ea typeface="华文细黑" pitchFamily="2" charset="-122"/>
                      </a:endParaRPr>
                    </a:p>
                  </a:txBody>
                  <a:tcPr marL="5624" marR="5624" marT="5624" marB="0" anchor="ctr"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r>
              <a:tr h="3460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宋体" pitchFamily="2" charset="-122"/>
                          <a:ea typeface="华文细黑" pitchFamily="2" charset="-122"/>
                        </a:rPr>
                        <a:t>序号</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宋体" pitchFamily="2" charset="-122"/>
                          <a:ea typeface="华文细黑" pitchFamily="2" charset="-122"/>
                        </a:rPr>
                        <a:t>园区名称</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宋体" pitchFamily="2" charset="-122"/>
                          <a:ea typeface="华文细黑" pitchFamily="2" charset="-122"/>
                        </a:rPr>
                        <a:t>规划面积</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宋体" pitchFamily="2" charset="-122"/>
                          <a:ea typeface="华文细黑" pitchFamily="2" charset="-122"/>
                        </a:rPr>
                        <a:t>带动农户数</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宋体" pitchFamily="2" charset="-122"/>
                          <a:ea typeface="华文细黑" pitchFamily="2" charset="-122"/>
                        </a:rPr>
                        <a:t>  带动贫困户数</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1" i="0" u="none" strike="noStrike" cap="none" normalizeH="0" baseline="0" smtClean="0">
                          <a:ln>
                            <a:noFill/>
                          </a:ln>
                          <a:solidFill>
                            <a:srgbClr val="000000"/>
                          </a:solidFill>
                          <a:effectLst/>
                          <a:latin typeface="宋体" pitchFamily="2" charset="-122"/>
                          <a:ea typeface="华文细黑" pitchFamily="2" charset="-122"/>
                        </a:rPr>
                        <a:t>帮扶专家</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1</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同家庄镇绿园现代农业园区</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21500</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　</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165</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樊金拴</a:t>
                      </a:r>
                      <a:endParaRPr kumimoji="0" lang="en-US" altLang="zh-CN" sz="1200" b="0" i="0" u="none" strike="noStrike" cap="none" normalizeH="0" baseline="0" smtClean="0">
                        <a:ln>
                          <a:noFill/>
                        </a:ln>
                        <a:solidFill>
                          <a:srgbClr val="000000"/>
                        </a:solidFill>
                        <a:effectLst/>
                        <a:latin typeface="宋体" pitchFamily="2" charset="-122"/>
                        <a:ea typeface="华文细黑" pitchFamily="2" charset="-122"/>
                      </a:endParaRP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2</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新池镇添缘现代农业园区</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5500</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350</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106</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张宗勤</a:t>
                      </a:r>
                      <a:endParaRPr kumimoji="0" lang="en-US" altLang="zh-CN" sz="1200" b="0" i="0" u="none" strike="noStrike" cap="none" normalizeH="0" baseline="0" smtClean="0">
                        <a:ln>
                          <a:noFill/>
                        </a:ln>
                        <a:solidFill>
                          <a:srgbClr val="000000"/>
                        </a:solidFill>
                        <a:effectLst/>
                        <a:latin typeface="宋体" pitchFamily="2" charset="-122"/>
                        <a:ea typeface="华文细黑" pitchFamily="2" charset="-122"/>
                      </a:endParaRP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3</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洽川休闲现代农业园区</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31000</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260</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122</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郭宏波</a:t>
                      </a:r>
                      <a:endParaRPr kumimoji="0" lang="en-US" altLang="zh-CN" sz="1200" b="0" i="0" u="none" strike="noStrike" cap="none" normalizeH="0" baseline="0" smtClean="0">
                        <a:ln>
                          <a:noFill/>
                        </a:ln>
                        <a:solidFill>
                          <a:srgbClr val="000000"/>
                        </a:solidFill>
                        <a:effectLst/>
                        <a:latin typeface="宋体" pitchFamily="2" charset="-122"/>
                        <a:ea typeface="华文细黑" pitchFamily="2" charset="-122"/>
                      </a:endParaRP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4</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金峪现代农业园区 </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9238</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1379</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379</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蔡宇良</a:t>
                      </a:r>
                      <a:endParaRPr kumimoji="0" lang="en-US" altLang="zh-CN" sz="1200" b="0" i="0" u="none" strike="noStrike" cap="none" normalizeH="0" baseline="0" smtClean="0">
                        <a:ln>
                          <a:noFill/>
                        </a:ln>
                        <a:solidFill>
                          <a:srgbClr val="000000"/>
                        </a:solidFill>
                        <a:effectLst/>
                        <a:latin typeface="宋体" pitchFamily="2" charset="-122"/>
                        <a:ea typeface="华文细黑" pitchFamily="2" charset="-122"/>
                      </a:endParaRP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5</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百良镇现代设施农业示范园区</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6158</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48</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8</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张金水</a:t>
                      </a:r>
                      <a:endParaRPr kumimoji="0" lang="en-US" altLang="zh-CN" sz="1200" b="0" i="0" u="none" strike="noStrike" cap="none" normalizeH="0" baseline="0" smtClean="0">
                        <a:ln>
                          <a:noFill/>
                        </a:ln>
                        <a:solidFill>
                          <a:srgbClr val="000000"/>
                        </a:solidFill>
                        <a:effectLst/>
                        <a:latin typeface="宋体" pitchFamily="2" charset="-122"/>
                        <a:ea typeface="华文细黑" pitchFamily="2" charset="-122"/>
                      </a:endParaRP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6</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城关街道办丰阜现代农业园区</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6000</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848</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48</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房玉林</a:t>
                      </a:r>
                      <a:endParaRPr kumimoji="0" lang="en-US" altLang="zh-CN" sz="1200" b="0" i="0" u="none" strike="noStrike" cap="none" normalizeH="0" baseline="0" smtClean="0">
                        <a:ln>
                          <a:noFill/>
                        </a:ln>
                        <a:solidFill>
                          <a:srgbClr val="000000"/>
                        </a:solidFill>
                        <a:effectLst/>
                        <a:latin typeface="宋体" pitchFamily="2" charset="-122"/>
                        <a:ea typeface="华文细黑" pitchFamily="2" charset="-122"/>
                      </a:endParaRP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7</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新池镇富源现代农业园区</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5000</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196</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66</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陈越</a:t>
                      </a:r>
                      <a:endParaRPr kumimoji="0" lang="en-US" altLang="zh-CN" sz="1200" b="0" i="0" u="none" strike="noStrike" cap="none" normalizeH="0" baseline="0" smtClean="0">
                        <a:ln>
                          <a:noFill/>
                        </a:ln>
                        <a:solidFill>
                          <a:srgbClr val="000000"/>
                        </a:solidFill>
                        <a:effectLst/>
                        <a:latin typeface="宋体" pitchFamily="2" charset="-122"/>
                        <a:ea typeface="华文细黑" pitchFamily="2" charset="-122"/>
                      </a:endParaRP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857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8</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甘井镇鑫福源现代农业园区</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2000</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400</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60</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李丙智</a:t>
                      </a:r>
                      <a:endParaRPr kumimoji="0" lang="en-US" altLang="zh-CN" sz="1200" b="0" i="0" u="none" strike="noStrike" cap="none" normalizeH="0" baseline="0" smtClean="0">
                        <a:ln>
                          <a:noFill/>
                        </a:ln>
                        <a:solidFill>
                          <a:srgbClr val="000000"/>
                        </a:solidFill>
                        <a:effectLst/>
                        <a:latin typeface="宋体" pitchFamily="2" charset="-122"/>
                        <a:ea typeface="华文细黑" pitchFamily="2" charset="-122"/>
                      </a:endParaRP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206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9</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王村镇恒丰源  现代农业园区</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3210</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71</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51</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马建祥</a:t>
                      </a:r>
                      <a:endParaRPr kumimoji="0" lang="en-US" altLang="zh-CN" sz="1200" b="0" i="0" u="none" strike="noStrike" cap="none" normalizeH="0" baseline="0" smtClean="0">
                        <a:ln>
                          <a:noFill/>
                        </a:ln>
                        <a:solidFill>
                          <a:srgbClr val="000000"/>
                        </a:solidFill>
                        <a:effectLst/>
                        <a:latin typeface="宋体" pitchFamily="2" charset="-122"/>
                        <a:ea typeface="华文细黑" pitchFamily="2" charset="-122"/>
                      </a:endParaRP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540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10</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新池镇寇庄村</a:t>
                      </a: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50</a:t>
                      </a: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万头生猪“云养殖”园区</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　</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　</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000000"/>
                          </a:solidFill>
                          <a:effectLst/>
                          <a:latin typeface="宋体" pitchFamily="2" charset="-122"/>
                          <a:ea typeface="华文细黑" pitchFamily="2" charset="-122"/>
                        </a:rPr>
                        <a:t>2000</a:t>
                      </a: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200" b="0" i="0" u="none" strike="noStrike" cap="none" normalizeH="0" baseline="0" smtClean="0">
                          <a:ln>
                            <a:noFill/>
                          </a:ln>
                          <a:solidFill>
                            <a:srgbClr val="000000"/>
                          </a:solidFill>
                          <a:effectLst/>
                          <a:latin typeface="宋体" pitchFamily="2" charset="-122"/>
                          <a:ea typeface="华文细黑" pitchFamily="2" charset="-122"/>
                        </a:rPr>
                        <a:t>孙世铎</a:t>
                      </a:r>
                      <a:endParaRPr kumimoji="0" lang="en-US" altLang="zh-CN" sz="1200" b="0" i="0" u="none" strike="noStrike" cap="none" normalizeH="0" baseline="0" smtClean="0">
                        <a:ln>
                          <a:noFill/>
                        </a:ln>
                        <a:solidFill>
                          <a:srgbClr val="000000"/>
                        </a:solidFill>
                        <a:effectLst/>
                        <a:latin typeface="宋体" pitchFamily="2" charset="-122"/>
                        <a:ea typeface="华文细黑" pitchFamily="2" charset="-122"/>
                      </a:endParaRPr>
                    </a:p>
                  </a:txBody>
                  <a:tcPr marL="5624" marR="5624" marT="562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C:\Users\HOUPEI\AppData\Roaming\Tencent\Users\87804799\QQ\WinTemp\RichOle\M{VX8]SV4I~~`2H@B}IW5EN.png"/>
          <p:cNvPicPr>
            <a:picLocks noChangeAspect="1" noChangeArrowheads="1"/>
          </p:cNvPicPr>
          <p:nvPr/>
        </p:nvPicPr>
        <p:blipFill>
          <a:blip r:embed="rId3"/>
          <a:srcRect/>
          <a:stretch>
            <a:fillRect/>
          </a:stretch>
        </p:blipFill>
        <p:spPr bwMode="auto">
          <a:xfrm>
            <a:off x="5872163" y="4043363"/>
            <a:ext cx="3027362" cy="2117725"/>
          </a:xfrm>
          <a:prstGeom prst="rect">
            <a:avLst/>
          </a:prstGeom>
          <a:ln>
            <a:noFill/>
          </a:ln>
          <a:effectLst>
            <a:outerShdw blurRad="190500" algn="tl" rotWithShape="0">
              <a:srgbClr val="000000">
                <a:alpha val="70000"/>
              </a:srgbClr>
            </a:outerShdw>
          </a:effectLst>
        </p:spPr>
      </p:pic>
      <p:pic>
        <p:nvPicPr>
          <p:cNvPr id="15" name="图片 5" descr="C:\Users\HOUPEI\AppData\Roaming\Tencent\Users\87804799\QQ\WinTemp\RichOle\(92_)9L6]STHOSCKZA604RM.png"/>
          <p:cNvPicPr>
            <a:picLocks noChangeAspect="1" noChangeArrowheads="1"/>
          </p:cNvPicPr>
          <p:nvPr/>
        </p:nvPicPr>
        <p:blipFill>
          <a:blip r:embed="rId4"/>
          <a:srcRect/>
          <a:stretch>
            <a:fillRect/>
          </a:stretch>
        </p:blipFill>
        <p:spPr bwMode="auto">
          <a:xfrm>
            <a:off x="2524125" y="1611313"/>
            <a:ext cx="3136900" cy="4471987"/>
          </a:xfrm>
          <a:prstGeom prst="rect">
            <a:avLst/>
          </a:prstGeom>
          <a:ln>
            <a:noFill/>
          </a:ln>
          <a:effectLst>
            <a:outerShdw blurRad="190500" algn="tl" rotWithShape="0">
              <a:srgbClr val="000000">
                <a:alpha val="70000"/>
              </a:srgbClr>
            </a:outerShdw>
          </a:effectLst>
        </p:spPr>
      </p:pic>
      <p:pic>
        <p:nvPicPr>
          <p:cNvPr id="16" name="图片 3" descr="C:\Users\HOUPEI\AppData\Roaming\Tencent\Users\87804799\QQ\WinTemp\RichOle\8M~`ZJS_NF[VL`CT}2~URSW.png"/>
          <p:cNvPicPr>
            <a:picLocks noChangeAspect="1" noChangeArrowheads="1"/>
          </p:cNvPicPr>
          <p:nvPr/>
        </p:nvPicPr>
        <p:blipFill>
          <a:blip r:embed="rId5"/>
          <a:srcRect/>
          <a:stretch>
            <a:fillRect/>
          </a:stretch>
        </p:blipFill>
        <p:spPr bwMode="auto">
          <a:xfrm>
            <a:off x="5838825" y="1487488"/>
            <a:ext cx="3038475" cy="2266950"/>
          </a:xfrm>
          <a:prstGeom prst="rect">
            <a:avLst/>
          </a:prstGeom>
          <a:ln>
            <a:noFill/>
          </a:ln>
          <a:effectLst>
            <a:outerShdw blurRad="190500" algn="tl" rotWithShape="0">
              <a:srgbClr val="000000">
                <a:alpha val="70000"/>
              </a:srgbClr>
            </a:outerShdw>
          </a:effectLst>
        </p:spPr>
      </p:pic>
      <p:sp>
        <p:nvSpPr>
          <p:cNvPr id="17" name="Rectangle 1"/>
          <p:cNvSpPr>
            <a:spLocks noChangeArrowheads="1"/>
          </p:cNvSpPr>
          <p:nvPr/>
        </p:nvSpPr>
        <p:spPr bwMode="auto">
          <a:xfrm>
            <a:off x="142875" y="1143000"/>
            <a:ext cx="2214563" cy="5494338"/>
          </a:xfrm>
          <a:prstGeom prst="rect">
            <a:avLst/>
          </a:prstGeom>
          <a:solidFill>
            <a:schemeClr val="accent6">
              <a:lumMod val="20000"/>
              <a:lumOff val="80000"/>
            </a:schemeClr>
          </a:solidFill>
          <a:ln w="25400" cmpd="sng">
            <a:solidFill>
              <a:schemeClr val="accent4">
                <a:lumMod val="75000"/>
              </a:schemeClr>
            </a:solidFill>
            <a:miter lim="800000"/>
          </a:ln>
          <a:effectLst/>
        </p:spPr>
        <p:txBody>
          <a:bodyPr anchor="ctr">
            <a:spAutoFit/>
          </a:bodyPr>
          <a:lstStyle/>
          <a:p>
            <a:pPr algn="just" eaLnBrk="0" hangingPunct="0">
              <a:spcBef>
                <a:spcPts val="0"/>
              </a:spcBef>
              <a:spcAft>
                <a:spcPts val="600"/>
              </a:spcAft>
              <a:defRPr/>
            </a:pPr>
            <a:r>
              <a:rPr lang="zh-CN" altLang="zh-CN" sz="1600" dirty="0">
                <a:solidFill>
                  <a:srgbClr val="1515E1"/>
                </a:solidFill>
                <a:latin typeface="黑体" panose="02010609060101010101" pitchFamily="49" charset="-122"/>
                <a:ea typeface="黑体" panose="02010609060101010101" pitchFamily="49" charset="-122"/>
              </a:rPr>
              <a:t>大樱桃产业精准扶贫</a:t>
            </a:r>
            <a:endParaRPr lang="en-US" altLang="zh-CN" sz="1600" dirty="0">
              <a:solidFill>
                <a:srgbClr val="1515E1"/>
              </a:solidFill>
              <a:latin typeface="黑体" panose="02010609060101010101" pitchFamily="49" charset="-122"/>
              <a:ea typeface="黑体" panose="02010609060101010101" pitchFamily="49" charset="-122"/>
            </a:endParaRPr>
          </a:p>
          <a:p>
            <a:pPr algn="just" eaLnBrk="0" hangingPunct="0">
              <a:defRPr/>
            </a:pPr>
            <a:r>
              <a:rPr lang="en-US" altLang="zh-CN" sz="1200" dirty="0">
                <a:solidFill>
                  <a:srgbClr val="006134"/>
                </a:solidFill>
                <a:latin typeface="黑体" panose="02010609060101010101" pitchFamily="49" charset="-122"/>
                <a:ea typeface="黑体" panose="02010609060101010101" pitchFamily="49" charset="-122"/>
              </a:rPr>
              <a:t>   </a:t>
            </a:r>
            <a:r>
              <a:rPr lang="zh-CN" altLang="zh-CN" sz="1500" dirty="0">
                <a:solidFill>
                  <a:srgbClr val="006134"/>
                </a:solidFill>
                <a:latin typeface="黑体" panose="02010609060101010101" pitchFamily="49" charset="-122"/>
                <a:ea typeface="黑体" panose="02010609060101010101" pitchFamily="49" charset="-122"/>
              </a:rPr>
              <a:t>园艺学院蔡宇良教授自</a:t>
            </a:r>
            <a:r>
              <a:rPr lang="en-US" altLang="zh-CN" sz="1500" dirty="0">
                <a:solidFill>
                  <a:srgbClr val="006134"/>
                </a:solidFill>
                <a:latin typeface="黑体" panose="02010609060101010101" pitchFamily="49" charset="-122"/>
                <a:ea typeface="黑体" panose="02010609060101010101" pitchFamily="49" charset="-122"/>
              </a:rPr>
              <a:t>2010</a:t>
            </a:r>
            <a:r>
              <a:rPr lang="zh-CN" altLang="zh-CN" sz="1500" dirty="0">
                <a:solidFill>
                  <a:srgbClr val="006134"/>
                </a:solidFill>
                <a:latin typeface="黑体" panose="02010609060101010101" pitchFamily="49" charset="-122"/>
                <a:ea typeface="黑体" panose="02010609060101010101" pitchFamily="49" charset="-122"/>
              </a:rPr>
              <a:t>年就开始在合阳县开展樱桃建园和技术推广工作，</a:t>
            </a:r>
            <a:r>
              <a:rPr lang="zh-CN" altLang="en-US" sz="1500" dirty="0">
                <a:solidFill>
                  <a:srgbClr val="006134"/>
                </a:solidFill>
                <a:latin typeface="黑体" panose="02010609060101010101" pitchFamily="49" charset="-122"/>
                <a:ea typeface="黑体" panose="02010609060101010101" pitchFamily="49" charset="-122"/>
              </a:rPr>
              <a:t>目前已经</a:t>
            </a:r>
            <a:r>
              <a:rPr lang="zh-CN" altLang="zh-CN" sz="1500" dirty="0">
                <a:solidFill>
                  <a:srgbClr val="006134"/>
                </a:solidFill>
                <a:latin typeface="黑体" panose="02010609060101010101" pitchFamily="49" charset="-122"/>
                <a:ea typeface="黑体" panose="02010609060101010101" pitchFamily="49" charset="-122"/>
              </a:rPr>
              <a:t>建立</a:t>
            </a:r>
            <a:r>
              <a:rPr lang="en-US" altLang="zh-CN" sz="1500" dirty="0">
                <a:solidFill>
                  <a:srgbClr val="006134"/>
                </a:solidFill>
                <a:latin typeface="黑体" panose="02010609060101010101" pitchFamily="49" charset="-122"/>
                <a:ea typeface="黑体" panose="02010609060101010101" pitchFamily="49" charset="-122"/>
              </a:rPr>
              <a:t>4200</a:t>
            </a:r>
            <a:r>
              <a:rPr lang="zh-CN" altLang="zh-CN" sz="1500" dirty="0">
                <a:solidFill>
                  <a:srgbClr val="006134"/>
                </a:solidFill>
                <a:latin typeface="黑体" panose="02010609060101010101" pitchFamily="49" charset="-122"/>
                <a:ea typeface="黑体" panose="02010609060101010101" pitchFamily="49" charset="-122"/>
              </a:rPr>
              <a:t>亩以马哈利</a:t>
            </a:r>
            <a:r>
              <a:rPr lang="en-US" altLang="zh-CN" sz="1500" dirty="0">
                <a:solidFill>
                  <a:srgbClr val="006134"/>
                </a:solidFill>
                <a:latin typeface="黑体" panose="02010609060101010101" pitchFamily="49" charset="-122"/>
                <a:ea typeface="黑体" panose="02010609060101010101" pitchFamily="49" charset="-122"/>
              </a:rPr>
              <a:t>CDR-1</a:t>
            </a:r>
            <a:r>
              <a:rPr lang="zh-CN" altLang="zh-CN" sz="1500" dirty="0">
                <a:solidFill>
                  <a:srgbClr val="006134"/>
                </a:solidFill>
                <a:latin typeface="黑体" panose="02010609060101010101" pitchFamily="49" charset="-122"/>
                <a:ea typeface="黑体" panose="02010609060101010101" pitchFamily="49" charset="-122"/>
              </a:rPr>
              <a:t>为砧木的大樱桃扶贫示范基地，</a:t>
            </a:r>
            <a:r>
              <a:rPr lang="zh-CN" altLang="en-US" sz="1500" dirty="0">
                <a:solidFill>
                  <a:srgbClr val="006134"/>
                </a:solidFill>
                <a:latin typeface="黑体" panose="02010609060101010101" pitchFamily="49" charset="-122"/>
                <a:ea typeface="黑体" panose="02010609060101010101" pitchFamily="49" charset="-122"/>
              </a:rPr>
              <a:t>其中</a:t>
            </a:r>
            <a:r>
              <a:rPr lang="en-US" altLang="zh-CN" sz="1500" dirty="0">
                <a:solidFill>
                  <a:srgbClr val="006134"/>
                </a:solidFill>
                <a:latin typeface="黑体" panose="02010609060101010101" pitchFamily="49" charset="-122"/>
                <a:ea typeface="黑体" panose="02010609060101010101" pitchFamily="49" charset="-122"/>
              </a:rPr>
              <a:t>460</a:t>
            </a:r>
            <a:r>
              <a:rPr lang="zh-CN" altLang="zh-CN" sz="1500" dirty="0">
                <a:solidFill>
                  <a:srgbClr val="006134"/>
                </a:solidFill>
                <a:latin typeface="黑体" panose="02010609060101010101" pitchFamily="49" charset="-122"/>
                <a:ea typeface="黑体" panose="02010609060101010101" pitchFamily="49" charset="-122"/>
              </a:rPr>
              <a:t>亩已进入盛果期。</a:t>
            </a:r>
          </a:p>
          <a:p>
            <a:pPr algn="just" eaLnBrk="0" hangingPunct="0">
              <a:defRPr/>
            </a:pPr>
            <a:r>
              <a:rPr lang="en-US" altLang="zh-CN" sz="1500" dirty="0">
                <a:solidFill>
                  <a:srgbClr val="006134"/>
                </a:solidFill>
                <a:latin typeface="黑体" panose="02010609060101010101" pitchFamily="49" charset="-122"/>
                <a:ea typeface="黑体" panose="02010609060101010101" pitchFamily="49" charset="-122"/>
              </a:rPr>
              <a:t>    </a:t>
            </a:r>
            <a:r>
              <a:rPr lang="zh-CN" altLang="zh-CN" sz="1500" b="1" dirty="0">
                <a:solidFill>
                  <a:srgbClr val="006134"/>
                </a:solidFill>
                <a:latin typeface="黑体" panose="02010609060101010101" pitchFamily="49" charset="-122"/>
                <a:ea typeface="黑体" panose="02010609060101010101" pitchFamily="49" charset="-122"/>
              </a:rPr>
              <a:t>实例：</a:t>
            </a:r>
            <a:r>
              <a:rPr lang="zh-CN" altLang="zh-CN" sz="1500" dirty="0">
                <a:solidFill>
                  <a:srgbClr val="006134"/>
                </a:solidFill>
                <a:latin typeface="黑体" panose="02010609060101010101" pitchFamily="49" charset="-122"/>
                <a:ea typeface="黑体" panose="02010609060101010101" pitchFamily="49" charset="-122"/>
              </a:rPr>
              <a:t>方寨村贫困户王含林栽培大樱桃</a:t>
            </a:r>
            <a:r>
              <a:rPr lang="en-US" altLang="zh-CN" sz="1500" dirty="0">
                <a:solidFill>
                  <a:srgbClr val="006134"/>
                </a:solidFill>
                <a:latin typeface="黑体" panose="02010609060101010101" pitchFamily="49" charset="-122"/>
                <a:ea typeface="黑体" panose="02010609060101010101" pitchFamily="49" charset="-122"/>
              </a:rPr>
              <a:t>2.7</a:t>
            </a:r>
            <a:r>
              <a:rPr lang="zh-CN" altLang="zh-CN" sz="1500" dirty="0">
                <a:solidFill>
                  <a:srgbClr val="006134"/>
                </a:solidFill>
                <a:latin typeface="黑体" panose="02010609060101010101" pitchFamily="49" charset="-122"/>
                <a:ea typeface="黑体" panose="02010609060101010101" pitchFamily="49" charset="-122"/>
              </a:rPr>
              <a:t>亩，</a:t>
            </a:r>
            <a:r>
              <a:rPr lang="en-US" altLang="zh-CN" sz="1500" dirty="0">
                <a:solidFill>
                  <a:srgbClr val="006134"/>
                </a:solidFill>
                <a:latin typeface="黑体" panose="02010609060101010101" pitchFamily="49" charset="-122"/>
                <a:ea typeface="黑体" panose="02010609060101010101" pitchFamily="49" charset="-122"/>
              </a:rPr>
              <a:t>2015</a:t>
            </a:r>
            <a:r>
              <a:rPr lang="zh-CN" altLang="zh-CN" sz="1500" dirty="0">
                <a:solidFill>
                  <a:srgbClr val="006134"/>
                </a:solidFill>
                <a:latin typeface="黑体" panose="02010609060101010101" pitchFamily="49" charset="-122"/>
                <a:ea typeface="黑体" panose="02010609060101010101" pitchFamily="49" charset="-122"/>
              </a:rPr>
              <a:t>年年收入</a:t>
            </a:r>
            <a:r>
              <a:rPr lang="en-US" altLang="zh-CN" sz="1500" dirty="0">
                <a:solidFill>
                  <a:srgbClr val="006134"/>
                </a:solidFill>
                <a:latin typeface="黑体" panose="02010609060101010101" pitchFamily="49" charset="-122"/>
                <a:ea typeface="黑体" panose="02010609060101010101" pitchFamily="49" charset="-122"/>
              </a:rPr>
              <a:t>9</a:t>
            </a:r>
            <a:r>
              <a:rPr lang="zh-CN" altLang="zh-CN" sz="1500" dirty="0">
                <a:solidFill>
                  <a:srgbClr val="006134"/>
                </a:solidFill>
                <a:latin typeface="黑体" panose="02010609060101010101" pitchFamily="49" charset="-122"/>
                <a:ea typeface="黑体" panose="02010609060101010101" pitchFamily="49" charset="-122"/>
              </a:rPr>
              <a:t>万元，脱贫致富。方寨村贫困户王富亮栽植大樱桃</a:t>
            </a:r>
            <a:r>
              <a:rPr lang="en-US" altLang="zh-CN" sz="1500" dirty="0">
                <a:solidFill>
                  <a:srgbClr val="006134"/>
                </a:solidFill>
                <a:latin typeface="黑体" panose="02010609060101010101" pitchFamily="49" charset="-122"/>
                <a:ea typeface="黑体" panose="02010609060101010101" pitchFamily="49" charset="-122"/>
              </a:rPr>
              <a:t>3.0</a:t>
            </a:r>
            <a:r>
              <a:rPr lang="zh-CN" altLang="zh-CN" sz="1500" dirty="0">
                <a:solidFill>
                  <a:srgbClr val="006134"/>
                </a:solidFill>
                <a:latin typeface="黑体" panose="02010609060101010101" pitchFamily="49" charset="-122"/>
                <a:ea typeface="黑体" panose="02010609060101010101" pitchFamily="49" charset="-122"/>
              </a:rPr>
              <a:t>亩，</a:t>
            </a:r>
            <a:r>
              <a:rPr lang="en-US" altLang="zh-CN" sz="1500" dirty="0">
                <a:solidFill>
                  <a:srgbClr val="006134"/>
                </a:solidFill>
                <a:latin typeface="黑体" panose="02010609060101010101" pitchFamily="49" charset="-122"/>
                <a:ea typeface="黑体" panose="02010609060101010101" pitchFamily="49" charset="-122"/>
              </a:rPr>
              <a:t>2015</a:t>
            </a:r>
            <a:r>
              <a:rPr lang="zh-CN" altLang="zh-CN" sz="1500" dirty="0">
                <a:solidFill>
                  <a:srgbClr val="006134"/>
                </a:solidFill>
                <a:latin typeface="黑体" panose="02010609060101010101" pitchFamily="49" charset="-122"/>
                <a:ea typeface="黑体" panose="02010609060101010101" pitchFamily="49" charset="-122"/>
              </a:rPr>
              <a:t>年年收入</a:t>
            </a:r>
            <a:r>
              <a:rPr lang="en-US" altLang="zh-CN" sz="1500" dirty="0">
                <a:solidFill>
                  <a:srgbClr val="006134"/>
                </a:solidFill>
                <a:latin typeface="黑体" panose="02010609060101010101" pitchFamily="49" charset="-122"/>
                <a:ea typeface="黑体" panose="02010609060101010101" pitchFamily="49" charset="-122"/>
              </a:rPr>
              <a:t>8.8</a:t>
            </a:r>
            <a:r>
              <a:rPr lang="zh-CN" altLang="zh-CN" sz="1500" dirty="0">
                <a:solidFill>
                  <a:srgbClr val="006134"/>
                </a:solidFill>
                <a:latin typeface="黑体" panose="02010609060101010101" pitchFamily="49" charset="-122"/>
                <a:ea typeface="黑体" panose="02010609060101010101" pitchFamily="49" charset="-122"/>
              </a:rPr>
              <a:t>万元，脱贫致富。带动村里其余贫困户纷纷效仿，积极种植樱桃。西郭村贫困户贫困户王长林，</a:t>
            </a:r>
            <a:r>
              <a:rPr lang="en-US" altLang="zh-CN" sz="1500" dirty="0">
                <a:solidFill>
                  <a:srgbClr val="006134"/>
                </a:solidFill>
                <a:latin typeface="黑体" panose="02010609060101010101" pitchFamily="49" charset="-122"/>
                <a:ea typeface="黑体" panose="02010609060101010101" pitchFamily="49" charset="-122"/>
              </a:rPr>
              <a:t>4</a:t>
            </a:r>
            <a:r>
              <a:rPr lang="zh-CN" altLang="zh-CN" sz="1500" dirty="0">
                <a:solidFill>
                  <a:srgbClr val="006134"/>
                </a:solidFill>
                <a:latin typeface="黑体" panose="02010609060101010101" pitchFamily="49" charset="-122"/>
                <a:ea typeface="黑体" panose="02010609060101010101" pitchFamily="49" charset="-122"/>
              </a:rPr>
              <a:t>口人，栽植樱桃</a:t>
            </a:r>
            <a:r>
              <a:rPr lang="en-US" altLang="zh-CN" sz="1500" dirty="0">
                <a:solidFill>
                  <a:srgbClr val="006134"/>
                </a:solidFill>
                <a:latin typeface="黑体" panose="02010609060101010101" pitchFamily="49" charset="-122"/>
                <a:ea typeface="黑体" panose="02010609060101010101" pitchFamily="49" charset="-122"/>
              </a:rPr>
              <a:t>3.0</a:t>
            </a:r>
            <a:r>
              <a:rPr lang="zh-CN" altLang="zh-CN" sz="1500" dirty="0">
                <a:solidFill>
                  <a:srgbClr val="006134"/>
                </a:solidFill>
                <a:latin typeface="黑体" panose="02010609060101010101" pitchFamily="49" charset="-122"/>
                <a:ea typeface="黑体" panose="02010609060101010101" pitchFamily="49" charset="-122"/>
              </a:rPr>
              <a:t>亩，</a:t>
            </a:r>
            <a:r>
              <a:rPr lang="en-US" altLang="zh-CN" sz="1500" dirty="0">
                <a:solidFill>
                  <a:srgbClr val="006134"/>
                </a:solidFill>
                <a:latin typeface="黑体" panose="02010609060101010101" pitchFamily="49" charset="-122"/>
                <a:ea typeface="黑体" panose="02010609060101010101" pitchFamily="49" charset="-122"/>
              </a:rPr>
              <a:t>2016</a:t>
            </a:r>
            <a:r>
              <a:rPr lang="zh-CN" altLang="zh-CN" sz="1500" dirty="0">
                <a:solidFill>
                  <a:srgbClr val="006134"/>
                </a:solidFill>
                <a:latin typeface="黑体" panose="02010609060101010101" pitchFamily="49" charset="-122"/>
                <a:ea typeface="黑体" panose="02010609060101010101" pitchFamily="49" charset="-122"/>
              </a:rPr>
              <a:t>年收入</a:t>
            </a:r>
            <a:r>
              <a:rPr lang="en-US" altLang="zh-CN" sz="1500" dirty="0">
                <a:solidFill>
                  <a:srgbClr val="006134"/>
                </a:solidFill>
                <a:latin typeface="黑体" panose="02010609060101010101" pitchFamily="49" charset="-122"/>
                <a:ea typeface="黑体" panose="02010609060101010101" pitchFamily="49" charset="-122"/>
              </a:rPr>
              <a:t>4</a:t>
            </a:r>
            <a:r>
              <a:rPr lang="zh-CN" altLang="zh-CN" sz="1500" dirty="0">
                <a:solidFill>
                  <a:srgbClr val="006134"/>
                </a:solidFill>
                <a:latin typeface="黑体" panose="02010609060101010101" pitchFamily="49" charset="-122"/>
                <a:ea typeface="黑体" panose="02010609060101010101" pitchFamily="49" charset="-122"/>
              </a:rPr>
              <a:t>万元，脱贫致富，提高了家人生活质量。</a:t>
            </a:r>
          </a:p>
        </p:txBody>
      </p:sp>
      <p:sp>
        <p:nvSpPr>
          <p:cNvPr id="29702"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descr="20130312092836244363"/>
          <p:cNvPicPr>
            <a:picLocks noChangeAspect="1" noChangeArrowheads="1"/>
          </p:cNvPicPr>
          <p:nvPr/>
        </p:nvPicPr>
        <p:blipFill>
          <a:blip r:embed="rId3"/>
          <a:srcRect/>
          <a:stretch>
            <a:fillRect/>
          </a:stretch>
        </p:blipFill>
        <p:spPr bwMode="auto">
          <a:xfrm>
            <a:off x="2771775" y="1341438"/>
            <a:ext cx="3598863" cy="1820862"/>
          </a:xfrm>
          <a:prstGeom prst="rect">
            <a:avLst/>
          </a:prstGeom>
          <a:ln>
            <a:noFill/>
          </a:ln>
          <a:effectLst>
            <a:outerShdw blurRad="190500" algn="tl" rotWithShape="0">
              <a:srgbClr val="000000">
                <a:alpha val="70000"/>
              </a:srgbClr>
            </a:outerShdw>
          </a:effectLst>
        </p:spPr>
      </p:pic>
      <p:pic>
        <p:nvPicPr>
          <p:cNvPr id="8" name="图片 33" descr="C:\Users\HOUPEI\AppData\Roaming\Tencent\Users\87804799\QQ\WinTemp\RichOle\QA7X23[X`@[(_AZ[WD(6Y21.png"/>
          <p:cNvPicPr>
            <a:picLocks noChangeAspect="1" noChangeArrowheads="1"/>
          </p:cNvPicPr>
          <p:nvPr/>
        </p:nvPicPr>
        <p:blipFill>
          <a:blip r:embed="rId4"/>
          <a:srcRect/>
          <a:stretch>
            <a:fillRect/>
          </a:stretch>
        </p:blipFill>
        <p:spPr bwMode="auto">
          <a:xfrm>
            <a:off x="6588125" y="1484313"/>
            <a:ext cx="2381250" cy="1770062"/>
          </a:xfrm>
          <a:prstGeom prst="rect">
            <a:avLst/>
          </a:prstGeom>
          <a:ln>
            <a:noFill/>
          </a:ln>
          <a:effectLst>
            <a:outerShdw blurRad="190500" algn="tl" rotWithShape="0">
              <a:srgbClr val="000000">
                <a:alpha val="70000"/>
              </a:srgbClr>
            </a:outerShdw>
          </a:effectLst>
        </p:spPr>
      </p:pic>
      <p:pic>
        <p:nvPicPr>
          <p:cNvPr id="9" name="图片 51" descr="C:\Users\HOUPEI\AppData\Roaming\Tencent\Users\87804799\QQ\WinTemp\RichOle\OY~DT3]CYXH$0S(`7~([Q73.png"/>
          <p:cNvPicPr>
            <a:picLocks noChangeAspect="1" noChangeArrowheads="1"/>
          </p:cNvPicPr>
          <p:nvPr/>
        </p:nvPicPr>
        <p:blipFill>
          <a:blip r:embed="rId5"/>
          <a:srcRect/>
          <a:stretch>
            <a:fillRect/>
          </a:stretch>
        </p:blipFill>
        <p:spPr bwMode="auto">
          <a:xfrm>
            <a:off x="3059113" y="5445125"/>
            <a:ext cx="2705100" cy="1028700"/>
          </a:xfrm>
          <a:prstGeom prst="rect">
            <a:avLst/>
          </a:prstGeom>
          <a:ln>
            <a:noFill/>
          </a:ln>
          <a:effectLst>
            <a:outerShdw blurRad="190500" algn="tl" rotWithShape="0">
              <a:srgbClr val="000000">
                <a:alpha val="70000"/>
              </a:srgbClr>
            </a:outerShdw>
          </a:effectLst>
        </p:spPr>
      </p:pic>
      <p:pic>
        <p:nvPicPr>
          <p:cNvPr id="10" name="图片 23" descr="C:\Users\HOUPEI\AppData\Roaming\Tencent\Users\87804799\QQ\WinTemp\RichOle\_R[0AXO7(4NC8ZWZ%B%W7XP.png"/>
          <p:cNvPicPr>
            <a:picLocks noChangeAspect="1" noChangeArrowheads="1"/>
          </p:cNvPicPr>
          <p:nvPr/>
        </p:nvPicPr>
        <p:blipFill>
          <a:blip r:embed="rId6"/>
          <a:srcRect/>
          <a:stretch>
            <a:fillRect/>
          </a:stretch>
        </p:blipFill>
        <p:spPr bwMode="auto">
          <a:xfrm>
            <a:off x="3059113" y="3357563"/>
            <a:ext cx="2713037" cy="1798637"/>
          </a:xfrm>
          <a:prstGeom prst="rect">
            <a:avLst/>
          </a:prstGeom>
          <a:ln>
            <a:noFill/>
          </a:ln>
          <a:effectLst>
            <a:outerShdw blurRad="190500" algn="tl" rotWithShape="0">
              <a:srgbClr val="000000">
                <a:alpha val="70000"/>
              </a:srgbClr>
            </a:outerShdw>
          </a:effectLst>
        </p:spPr>
      </p:pic>
      <p:pic>
        <p:nvPicPr>
          <p:cNvPr id="14" name="图片 45" descr="C:\Users\HOUPEI\AppData\Roaming\Tencent\Users\87804799\QQ\WinTemp\RichOle\HX_HV6P27{R)I(8Y8RELFTP.png"/>
          <p:cNvPicPr>
            <a:picLocks noChangeAspect="1" noChangeArrowheads="1"/>
          </p:cNvPicPr>
          <p:nvPr/>
        </p:nvPicPr>
        <p:blipFill>
          <a:blip r:embed="rId7"/>
          <a:srcRect/>
          <a:stretch>
            <a:fillRect/>
          </a:stretch>
        </p:blipFill>
        <p:spPr bwMode="auto">
          <a:xfrm>
            <a:off x="6227763" y="5373688"/>
            <a:ext cx="2584450" cy="1139825"/>
          </a:xfrm>
          <a:prstGeom prst="rect">
            <a:avLst/>
          </a:prstGeom>
          <a:ln>
            <a:noFill/>
          </a:ln>
          <a:effectLst>
            <a:outerShdw blurRad="190500" algn="tl" rotWithShape="0">
              <a:srgbClr val="000000">
                <a:alpha val="70000"/>
              </a:srgbClr>
            </a:outerShdw>
          </a:effectLst>
        </p:spPr>
      </p:pic>
      <p:sp>
        <p:nvSpPr>
          <p:cNvPr id="15" name="Rectangle 1"/>
          <p:cNvSpPr>
            <a:spLocks noChangeArrowheads="1"/>
          </p:cNvSpPr>
          <p:nvPr/>
        </p:nvSpPr>
        <p:spPr bwMode="auto">
          <a:xfrm>
            <a:off x="142875" y="1071563"/>
            <a:ext cx="2428875" cy="5786437"/>
          </a:xfrm>
          <a:prstGeom prst="rect">
            <a:avLst/>
          </a:prstGeom>
          <a:solidFill>
            <a:schemeClr val="accent6">
              <a:lumMod val="20000"/>
              <a:lumOff val="80000"/>
            </a:schemeClr>
          </a:solidFill>
          <a:ln w="25400" cmpd="sng">
            <a:solidFill>
              <a:schemeClr val="accent4">
                <a:lumMod val="75000"/>
              </a:schemeClr>
            </a:solidFill>
            <a:miter lim="800000"/>
          </a:ln>
          <a:effectLst/>
        </p:spPr>
        <p:txBody>
          <a:bodyPr anchor="ctr">
            <a:spAutoFit/>
          </a:bodyPr>
          <a:lstStyle/>
          <a:p>
            <a:pPr algn="just" eaLnBrk="0" hangingPunct="0">
              <a:spcBef>
                <a:spcPts val="0"/>
              </a:spcBef>
              <a:spcAft>
                <a:spcPts val="600"/>
              </a:spcAft>
              <a:defRPr/>
            </a:pPr>
            <a:r>
              <a:rPr lang="zh-CN" altLang="zh-CN" sz="1600" dirty="0">
                <a:solidFill>
                  <a:srgbClr val="1515E1"/>
                </a:solidFill>
                <a:latin typeface="黑体" panose="02010609060101010101" pitchFamily="49" charset="-122"/>
                <a:ea typeface="黑体" panose="02010609060101010101" pitchFamily="49" charset="-122"/>
              </a:rPr>
              <a:t>葡萄扶贫示范基地建设</a:t>
            </a:r>
          </a:p>
          <a:p>
            <a:pPr algn="just" eaLnBrk="0" hangingPunct="0">
              <a:spcBef>
                <a:spcPts val="0"/>
              </a:spcBef>
              <a:spcAft>
                <a:spcPts val="0"/>
              </a:spcAft>
              <a:defRPr/>
            </a:pPr>
            <a:r>
              <a:rPr lang="en-US" altLang="zh-CN" sz="1600" dirty="0">
                <a:solidFill>
                  <a:srgbClr val="006134"/>
                </a:solidFill>
                <a:latin typeface="黑体" panose="02010609060101010101" pitchFamily="49" charset="-122"/>
                <a:ea typeface="黑体" panose="02010609060101010101" pitchFamily="49" charset="-122"/>
              </a:rPr>
              <a:t>    </a:t>
            </a:r>
            <a:r>
              <a:rPr lang="zh-CN" altLang="zh-CN" sz="1600" dirty="0">
                <a:solidFill>
                  <a:srgbClr val="006134"/>
                </a:solidFill>
                <a:latin typeface="黑体" panose="02010609060101010101" pitchFamily="49" charset="-122"/>
                <a:ea typeface="黑体" panose="02010609060101010101" pitchFamily="49" charset="-122"/>
              </a:rPr>
              <a:t>合阳葡萄试验示范站，针对合阳的生态条件引进了</a:t>
            </a:r>
            <a:r>
              <a:rPr lang="en-US" altLang="zh-CN" sz="1600" dirty="0">
                <a:solidFill>
                  <a:srgbClr val="006134"/>
                </a:solidFill>
                <a:latin typeface="黑体" panose="02010609060101010101" pitchFamily="49" charset="-122"/>
                <a:ea typeface="黑体" panose="02010609060101010101" pitchFamily="49" charset="-122"/>
              </a:rPr>
              <a:t>13</a:t>
            </a:r>
            <a:r>
              <a:rPr lang="zh-CN" altLang="zh-CN" sz="1600" dirty="0">
                <a:solidFill>
                  <a:srgbClr val="006134"/>
                </a:solidFill>
                <a:latin typeface="黑体" panose="02010609060101010101" pitchFamily="49" charset="-122"/>
                <a:ea typeface="黑体" panose="02010609060101010101" pitchFamily="49" charset="-122"/>
              </a:rPr>
              <a:t>个优良葡萄品种，并确立了合阳地区葡萄架形的爬地龙模式，该项技术可以节约生产成本</a:t>
            </a:r>
            <a:r>
              <a:rPr lang="en-US" altLang="zh-CN" sz="1600" dirty="0">
                <a:solidFill>
                  <a:srgbClr val="006134"/>
                </a:solidFill>
                <a:latin typeface="黑体" panose="02010609060101010101" pitchFamily="49" charset="-122"/>
                <a:ea typeface="黑体" panose="02010609060101010101" pitchFamily="49" charset="-122"/>
              </a:rPr>
              <a:t>1/3</a:t>
            </a:r>
            <a:r>
              <a:rPr lang="zh-CN" altLang="zh-CN" sz="1600" dirty="0">
                <a:solidFill>
                  <a:srgbClr val="006134"/>
                </a:solidFill>
                <a:latin typeface="黑体" panose="02010609060101010101" pitchFamily="49" charset="-122"/>
                <a:ea typeface="黑体" panose="02010609060101010101" pitchFamily="49" charset="-122"/>
              </a:rPr>
              <a:t>左右。先后安排</a:t>
            </a:r>
            <a:r>
              <a:rPr lang="en-US" altLang="zh-CN" sz="1600" dirty="0">
                <a:solidFill>
                  <a:srgbClr val="006134"/>
                </a:solidFill>
                <a:latin typeface="黑体" panose="02010609060101010101" pitchFamily="49" charset="-122"/>
                <a:ea typeface="黑体" panose="02010609060101010101" pitchFamily="49" charset="-122"/>
              </a:rPr>
              <a:t>7</a:t>
            </a:r>
            <a:r>
              <a:rPr lang="zh-CN" altLang="zh-CN" sz="1600" dirty="0">
                <a:solidFill>
                  <a:srgbClr val="006134"/>
                </a:solidFill>
                <a:latin typeface="黑体" panose="02010609060101010101" pitchFamily="49" charset="-122"/>
                <a:ea typeface="黑体" panose="02010609060101010101" pitchFamily="49" charset="-122"/>
              </a:rPr>
              <a:t>名青年教师在合阳县葡萄种植密集的城关镇、王村镇、新池镇、路井镇、坊镇及百良等</a:t>
            </a:r>
            <a:r>
              <a:rPr lang="en-US" altLang="zh-CN" sz="1600" dirty="0">
                <a:solidFill>
                  <a:srgbClr val="006134"/>
                </a:solidFill>
                <a:latin typeface="黑体" panose="02010609060101010101" pitchFamily="49" charset="-122"/>
                <a:ea typeface="黑体" panose="02010609060101010101" pitchFamily="49" charset="-122"/>
              </a:rPr>
              <a:t>6</a:t>
            </a:r>
            <a:r>
              <a:rPr lang="zh-CN" altLang="zh-CN" sz="1600" dirty="0">
                <a:solidFill>
                  <a:srgbClr val="006134"/>
                </a:solidFill>
                <a:latin typeface="黑体" panose="02010609060101010101" pitchFamily="49" charset="-122"/>
                <a:ea typeface="黑体" panose="02010609060101010101" pitchFamily="49" charset="-122"/>
              </a:rPr>
              <a:t>个镇，确立了</a:t>
            </a:r>
            <a:r>
              <a:rPr lang="en-US" altLang="zh-CN" sz="1600" dirty="0">
                <a:solidFill>
                  <a:srgbClr val="006134"/>
                </a:solidFill>
                <a:latin typeface="黑体" panose="02010609060101010101" pitchFamily="49" charset="-122"/>
                <a:ea typeface="黑体" panose="02010609060101010101" pitchFamily="49" charset="-122"/>
              </a:rPr>
              <a:t>22</a:t>
            </a:r>
            <a:r>
              <a:rPr lang="zh-CN" altLang="zh-CN" sz="1600" dirty="0">
                <a:solidFill>
                  <a:srgbClr val="006134"/>
                </a:solidFill>
                <a:latin typeface="黑体" panose="02010609060101010101" pitchFamily="49" charset="-122"/>
                <a:ea typeface="黑体" panose="02010609060101010101" pitchFamily="49" charset="-122"/>
              </a:rPr>
              <a:t>个示范点，深入示范基地和种植户，了解群众技术需求，及时发现并协助解决群众遇到的技术问题，同时利用专业优势把种植新技术、产业新形势和营销新理念传播给群众</a:t>
            </a:r>
            <a:r>
              <a:rPr lang="zh-CN" altLang="en-US" sz="1600" dirty="0">
                <a:solidFill>
                  <a:srgbClr val="006134"/>
                </a:solidFill>
                <a:latin typeface="黑体" panose="02010609060101010101" pitchFamily="49" charset="-122"/>
                <a:ea typeface="黑体" panose="02010609060101010101" pitchFamily="49" charset="-122"/>
              </a:rPr>
              <a:t>，</a:t>
            </a:r>
            <a:r>
              <a:rPr lang="en-US" altLang="zh-CN" sz="1600" dirty="0">
                <a:solidFill>
                  <a:srgbClr val="006134"/>
                </a:solidFill>
                <a:latin typeface="黑体" panose="02010609060101010101" pitchFamily="49" charset="-122"/>
                <a:ea typeface="黑体" panose="02010609060101010101" pitchFamily="49" charset="-122"/>
              </a:rPr>
              <a:t> 2014</a:t>
            </a:r>
            <a:r>
              <a:rPr lang="zh-CN" altLang="zh-CN" sz="1600" dirty="0">
                <a:solidFill>
                  <a:srgbClr val="006134"/>
                </a:solidFill>
                <a:latin typeface="黑体" panose="02010609060101010101" pitchFamily="49" charset="-122"/>
                <a:ea typeface="黑体" panose="02010609060101010101" pitchFamily="49" charset="-122"/>
              </a:rPr>
              <a:t>至今，共举办陕西省葡萄栽培技术培训班</a:t>
            </a:r>
            <a:r>
              <a:rPr lang="en-US" altLang="zh-CN" sz="1600" dirty="0">
                <a:solidFill>
                  <a:srgbClr val="006134"/>
                </a:solidFill>
                <a:latin typeface="黑体" panose="02010609060101010101" pitchFamily="49" charset="-122"/>
                <a:ea typeface="黑体" panose="02010609060101010101" pitchFamily="49" charset="-122"/>
              </a:rPr>
              <a:t>18</a:t>
            </a:r>
            <a:r>
              <a:rPr lang="zh-CN" altLang="zh-CN" sz="1600" dirty="0">
                <a:solidFill>
                  <a:srgbClr val="006134"/>
                </a:solidFill>
                <a:latin typeface="黑体" panose="02010609060101010101" pitchFamily="49" charset="-122"/>
                <a:ea typeface="黑体" panose="02010609060101010101" pitchFamily="49" charset="-122"/>
              </a:rPr>
              <a:t>期，培训技术骨干人员近</a:t>
            </a:r>
            <a:r>
              <a:rPr lang="en-US" altLang="zh-CN" sz="1600" dirty="0">
                <a:solidFill>
                  <a:srgbClr val="006134"/>
                </a:solidFill>
                <a:latin typeface="黑体" panose="02010609060101010101" pitchFamily="49" charset="-122"/>
                <a:ea typeface="黑体" panose="02010609060101010101" pitchFamily="49" charset="-122"/>
              </a:rPr>
              <a:t>3000</a:t>
            </a:r>
            <a:r>
              <a:rPr lang="zh-CN" altLang="zh-CN" sz="1600" dirty="0">
                <a:solidFill>
                  <a:srgbClr val="006134"/>
                </a:solidFill>
                <a:latin typeface="黑体" panose="02010609060101010101" pitchFamily="49" charset="-122"/>
                <a:ea typeface="黑体" panose="02010609060101010101" pitchFamily="49" charset="-122"/>
              </a:rPr>
              <a:t>人次以上。</a:t>
            </a:r>
          </a:p>
        </p:txBody>
      </p:sp>
      <p:pic>
        <p:nvPicPr>
          <p:cNvPr id="30728" name="Picture 2" descr="http://news.nwsuaf.edu.cn/images/content/2017-06/20170602111512827994.jpg"/>
          <p:cNvPicPr>
            <a:picLocks noChangeAspect="1"/>
          </p:cNvPicPr>
          <p:nvPr/>
        </p:nvPicPr>
        <p:blipFill>
          <a:blip r:embed="rId8" r:link="rId9"/>
          <a:srcRect t="1045"/>
          <a:stretch>
            <a:fillRect/>
          </a:stretch>
        </p:blipFill>
        <p:spPr bwMode="auto">
          <a:xfrm>
            <a:off x="5884863" y="3357563"/>
            <a:ext cx="3079750" cy="1727200"/>
          </a:xfrm>
          <a:prstGeom prst="rect">
            <a:avLst/>
          </a:prstGeom>
          <a:noFill/>
          <a:ln w="9525">
            <a:noFill/>
            <a:miter lim="800000"/>
            <a:headEnd/>
            <a:tailEnd/>
          </a:ln>
        </p:spPr>
      </p:pic>
      <p:sp>
        <p:nvSpPr>
          <p:cNvPr id="30729"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42875" y="1071563"/>
            <a:ext cx="2000250" cy="5340350"/>
          </a:xfrm>
          <a:prstGeom prst="rect">
            <a:avLst/>
          </a:prstGeom>
          <a:solidFill>
            <a:schemeClr val="accent6">
              <a:lumMod val="20000"/>
              <a:lumOff val="80000"/>
            </a:schemeClr>
          </a:solidFill>
          <a:ln w="25400" cmpd="sng">
            <a:solidFill>
              <a:schemeClr val="accent4">
                <a:lumMod val="75000"/>
              </a:schemeClr>
            </a:solidFill>
            <a:miter lim="800000"/>
          </a:ln>
          <a:effectLst/>
        </p:spPr>
        <p:txBody>
          <a:bodyPr anchor="ctr">
            <a:spAutoFit/>
          </a:bodyPr>
          <a:lstStyle/>
          <a:p>
            <a:pPr algn="just" eaLnBrk="0" hangingPunct="0">
              <a:spcBef>
                <a:spcPts val="600"/>
              </a:spcBef>
              <a:spcAft>
                <a:spcPts val="600"/>
              </a:spcAft>
              <a:defRPr/>
            </a:pPr>
            <a:r>
              <a:rPr lang="zh-CN" altLang="zh-CN" sz="1600" dirty="0">
                <a:solidFill>
                  <a:srgbClr val="1515E1"/>
                </a:solidFill>
                <a:latin typeface="黑体" panose="02010609060101010101" pitchFamily="49" charset="-122"/>
                <a:ea typeface="黑体" panose="02010609060101010101" pitchFamily="49" charset="-122"/>
              </a:rPr>
              <a:t>红薯扶贫示范基地建设</a:t>
            </a:r>
          </a:p>
          <a:p>
            <a:pPr algn="just" eaLnBrk="0" hangingPunct="0">
              <a:defRPr/>
            </a:pPr>
            <a:r>
              <a:rPr lang="en-US" altLang="zh-CN" sz="1600" b="1" dirty="0">
                <a:solidFill>
                  <a:srgbClr val="006134"/>
                </a:solidFill>
              </a:rPr>
              <a:t>        </a:t>
            </a:r>
            <a:r>
              <a:rPr lang="en-US" altLang="zh-CN" sz="1600" dirty="0">
                <a:solidFill>
                  <a:srgbClr val="006134"/>
                </a:solidFill>
                <a:latin typeface="黑体" panose="02010609060101010101" pitchFamily="49" charset="-122"/>
                <a:ea typeface="黑体" panose="02010609060101010101" pitchFamily="49" charset="-122"/>
              </a:rPr>
              <a:t>2015</a:t>
            </a:r>
            <a:r>
              <a:rPr lang="zh-CN" altLang="zh-CN" sz="1600" dirty="0">
                <a:solidFill>
                  <a:srgbClr val="006134"/>
                </a:solidFill>
                <a:latin typeface="黑体" panose="02010609060101010101" pitchFamily="49" charset="-122"/>
                <a:ea typeface="黑体" panose="02010609060101010101" pitchFamily="49" charset="-122"/>
              </a:rPr>
              <a:t>年</a:t>
            </a:r>
            <a:r>
              <a:rPr lang="zh-CN" altLang="en-US" sz="1600" dirty="0">
                <a:solidFill>
                  <a:srgbClr val="006134"/>
                </a:solidFill>
                <a:latin typeface="黑体" panose="02010609060101010101" pitchFamily="49" charset="-122"/>
                <a:ea typeface="黑体" panose="02010609060101010101" pitchFamily="49" charset="-122"/>
              </a:rPr>
              <a:t>我校在</a:t>
            </a:r>
            <a:r>
              <a:rPr lang="zh-CN" altLang="zh-CN" sz="1600" dirty="0">
                <a:solidFill>
                  <a:srgbClr val="006134"/>
                </a:solidFill>
                <a:latin typeface="黑体" panose="02010609060101010101" pitchFamily="49" charset="-122"/>
                <a:ea typeface="黑体" panose="02010609060101010101" pitchFamily="49" charset="-122"/>
              </a:rPr>
              <a:t>黑池镇申庄村筹建“有机红薯扶贫示范基地”，基地占地</a:t>
            </a:r>
            <a:r>
              <a:rPr lang="en-US" altLang="zh-CN" sz="1600" dirty="0">
                <a:solidFill>
                  <a:srgbClr val="006134"/>
                </a:solidFill>
                <a:latin typeface="黑体" panose="02010609060101010101" pitchFamily="49" charset="-122"/>
                <a:ea typeface="黑体" panose="02010609060101010101" pitchFamily="49" charset="-122"/>
              </a:rPr>
              <a:t>428</a:t>
            </a:r>
            <a:r>
              <a:rPr lang="zh-CN" altLang="zh-CN" sz="1600" dirty="0">
                <a:solidFill>
                  <a:srgbClr val="006134"/>
                </a:solidFill>
                <a:latin typeface="黑体" panose="02010609060101010101" pitchFamily="49" charset="-122"/>
                <a:ea typeface="黑体" panose="02010609060101010101" pitchFamily="49" charset="-122"/>
              </a:rPr>
              <a:t>亩，进驻</a:t>
            </a:r>
            <a:r>
              <a:rPr lang="en-US" altLang="zh-CN" sz="1600" dirty="0">
                <a:solidFill>
                  <a:srgbClr val="006134"/>
                </a:solidFill>
                <a:latin typeface="黑体" panose="02010609060101010101" pitchFamily="49" charset="-122"/>
                <a:ea typeface="黑体" panose="02010609060101010101" pitchFamily="49" charset="-122"/>
              </a:rPr>
              <a:t>6</a:t>
            </a:r>
            <a:r>
              <a:rPr lang="zh-CN" altLang="zh-CN" sz="1600" dirty="0">
                <a:solidFill>
                  <a:srgbClr val="006134"/>
                </a:solidFill>
                <a:latin typeface="黑体" panose="02010609060101010101" pitchFamily="49" charset="-122"/>
                <a:ea typeface="黑体" panose="02010609060101010101" pitchFamily="49" charset="-122"/>
              </a:rPr>
              <a:t>个村</a:t>
            </a:r>
            <a:r>
              <a:rPr lang="en-US" altLang="zh-CN" sz="1600" dirty="0">
                <a:solidFill>
                  <a:srgbClr val="006134"/>
                </a:solidFill>
                <a:latin typeface="黑体" panose="02010609060101010101" pitchFamily="49" charset="-122"/>
                <a:ea typeface="黑体" panose="02010609060101010101" pitchFamily="49" charset="-122"/>
              </a:rPr>
              <a:t>94</a:t>
            </a:r>
            <a:r>
              <a:rPr lang="zh-CN" altLang="zh-CN" sz="1600" dirty="0">
                <a:solidFill>
                  <a:srgbClr val="006134"/>
                </a:solidFill>
                <a:latin typeface="黑体" panose="02010609060101010101" pitchFamily="49" charset="-122"/>
                <a:ea typeface="黑体" panose="02010609060101010101" pitchFamily="49" charset="-122"/>
              </a:rPr>
              <a:t>户贫困户</a:t>
            </a:r>
            <a:r>
              <a:rPr lang="zh-CN" altLang="en-US" sz="1600" dirty="0">
                <a:solidFill>
                  <a:srgbClr val="006134"/>
                </a:solidFill>
                <a:latin typeface="黑体" panose="02010609060101010101" pitchFamily="49" charset="-122"/>
                <a:ea typeface="黑体" panose="02010609060101010101" pitchFamily="49" charset="-122"/>
              </a:rPr>
              <a:t>。</a:t>
            </a:r>
            <a:r>
              <a:rPr lang="zh-CN" altLang="zh-CN" sz="1600" dirty="0">
                <a:solidFill>
                  <a:srgbClr val="006134"/>
                </a:solidFill>
                <a:latin typeface="黑体" panose="02010609060101010101" pitchFamily="49" charset="-122"/>
                <a:ea typeface="黑体" panose="02010609060101010101" pitchFamily="49" charset="-122"/>
              </a:rPr>
              <a:t>陈越</a:t>
            </a:r>
            <a:r>
              <a:rPr lang="zh-CN" altLang="en-US" sz="1600" dirty="0">
                <a:solidFill>
                  <a:srgbClr val="006134"/>
                </a:solidFill>
                <a:latin typeface="黑体" panose="02010609060101010101" pitchFamily="49" charset="-122"/>
                <a:ea typeface="黑体" panose="02010609060101010101" pitchFamily="49" charset="-122"/>
              </a:rPr>
              <a:t>副</a:t>
            </a:r>
            <a:r>
              <a:rPr lang="zh-CN" altLang="zh-CN" sz="1600" dirty="0">
                <a:solidFill>
                  <a:srgbClr val="006134"/>
                </a:solidFill>
                <a:latin typeface="黑体" panose="02010609060101010101" pitchFamily="49" charset="-122"/>
                <a:ea typeface="黑体" panose="02010609060101010101" pitchFamily="49" charset="-122"/>
              </a:rPr>
              <a:t>教授担任生产技术指导，全程指导种植户进行有机红薯生产</a:t>
            </a:r>
            <a:r>
              <a:rPr lang="zh-CN" altLang="en-US" sz="1600" dirty="0">
                <a:solidFill>
                  <a:srgbClr val="006134"/>
                </a:solidFill>
                <a:latin typeface="黑体" panose="02010609060101010101" pitchFamily="49" charset="-122"/>
                <a:ea typeface="黑体" panose="02010609060101010101" pitchFamily="49" charset="-122"/>
              </a:rPr>
              <a:t>。</a:t>
            </a:r>
            <a:r>
              <a:rPr lang="en-US" altLang="zh-CN" sz="1600" dirty="0">
                <a:solidFill>
                  <a:srgbClr val="006134"/>
                </a:solidFill>
                <a:latin typeface="黑体" panose="02010609060101010101" pitchFamily="49" charset="-122"/>
                <a:ea typeface="黑体" panose="02010609060101010101" pitchFamily="49" charset="-122"/>
              </a:rPr>
              <a:t>2015</a:t>
            </a:r>
            <a:r>
              <a:rPr lang="zh-CN" altLang="zh-CN" sz="1600" dirty="0">
                <a:solidFill>
                  <a:srgbClr val="006134"/>
                </a:solidFill>
                <a:latin typeface="黑体" panose="02010609060101010101" pitchFamily="49" charset="-122"/>
                <a:ea typeface="黑体" panose="02010609060101010101" pitchFamily="49" charset="-122"/>
              </a:rPr>
              <a:t>年</a:t>
            </a:r>
            <a:r>
              <a:rPr lang="en-US" altLang="zh-CN" sz="1600" dirty="0">
                <a:solidFill>
                  <a:srgbClr val="006134"/>
                </a:solidFill>
                <a:latin typeface="黑体" panose="02010609060101010101" pitchFamily="49" charset="-122"/>
                <a:ea typeface="黑体" panose="02010609060101010101" pitchFamily="49" charset="-122"/>
              </a:rPr>
              <a:t>11</a:t>
            </a:r>
            <a:r>
              <a:rPr lang="zh-CN" altLang="zh-CN" sz="1600" dirty="0">
                <a:solidFill>
                  <a:srgbClr val="006134"/>
                </a:solidFill>
                <a:latin typeface="黑体" panose="02010609060101010101" pitchFamily="49" charset="-122"/>
                <a:ea typeface="黑体" panose="02010609060101010101" pitchFamily="49" charset="-122"/>
              </a:rPr>
              <a:t>月</a:t>
            </a:r>
            <a:r>
              <a:rPr lang="en-US" altLang="zh-CN" sz="1600" dirty="0">
                <a:solidFill>
                  <a:srgbClr val="006134"/>
                </a:solidFill>
                <a:latin typeface="黑体" panose="02010609060101010101" pitchFamily="49" charset="-122"/>
                <a:ea typeface="黑体" panose="02010609060101010101" pitchFamily="49" charset="-122"/>
              </a:rPr>
              <a:t>5</a:t>
            </a:r>
            <a:r>
              <a:rPr lang="zh-CN" altLang="zh-CN" sz="1600" dirty="0">
                <a:solidFill>
                  <a:srgbClr val="006134"/>
                </a:solidFill>
                <a:latin typeface="黑体" panose="02010609060101010101" pitchFamily="49" charset="-122"/>
                <a:ea typeface="黑体" panose="02010609060101010101" pitchFamily="49" charset="-122"/>
              </a:rPr>
              <a:t>日，“合阳红薯”获得农业部农产品地理标志保护产品证书，成为地理标志产品。目前，</a:t>
            </a:r>
            <a:r>
              <a:rPr lang="zh-CN" altLang="en-US" sz="1600" dirty="0">
                <a:solidFill>
                  <a:srgbClr val="006134"/>
                </a:solidFill>
                <a:latin typeface="黑体" panose="02010609060101010101" pitchFamily="49" charset="-122"/>
                <a:ea typeface="黑体" panose="02010609060101010101" pitchFamily="49" charset="-122"/>
              </a:rPr>
              <a:t>在学校指导下</a:t>
            </a:r>
            <a:r>
              <a:rPr lang="zh-CN" altLang="zh-CN" sz="1600" dirty="0">
                <a:solidFill>
                  <a:srgbClr val="006134"/>
                </a:solidFill>
                <a:latin typeface="黑体" panose="02010609060101010101" pitchFamily="49" charset="-122"/>
                <a:ea typeface="黑体" panose="02010609060101010101" pitchFamily="49" charset="-122"/>
              </a:rPr>
              <a:t>黑池红薯已经建立了农产品质量安全溯源系统。</a:t>
            </a:r>
          </a:p>
        </p:txBody>
      </p:sp>
      <p:pic>
        <p:nvPicPr>
          <p:cNvPr id="7" name="36F38" descr="2C4281D1C529CD171931679B0B1_908C664E_36F38"/>
          <p:cNvPicPr>
            <a:picLocks noChangeAspect="1" noChangeArrowheads="1"/>
          </p:cNvPicPr>
          <p:nvPr/>
        </p:nvPicPr>
        <p:blipFill>
          <a:blip r:embed="rId3"/>
          <a:srcRect/>
          <a:stretch>
            <a:fillRect/>
          </a:stretch>
        </p:blipFill>
        <p:spPr bwMode="auto">
          <a:xfrm>
            <a:off x="5867400" y="4008438"/>
            <a:ext cx="3000375" cy="1981200"/>
          </a:xfrm>
          <a:prstGeom prst="rect">
            <a:avLst/>
          </a:prstGeom>
          <a:ln>
            <a:noFill/>
          </a:ln>
          <a:effectLst>
            <a:outerShdw blurRad="190500" algn="tl" rotWithShape="0">
              <a:srgbClr val="000000">
                <a:alpha val="70000"/>
              </a:srgbClr>
            </a:outerShdw>
          </a:effectLst>
        </p:spPr>
      </p:pic>
      <p:pic>
        <p:nvPicPr>
          <p:cNvPr id="8" name="Picture 2" descr="C:\Users\HOUPEI\AppData\Roaming\Tencent\Users\87804799\QQ\WinTemp\RichOle\$CDSIW{$IA_[4238B1`T14C.png"/>
          <p:cNvPicPr>
            <a:picLocks noChangeAspect="1" noChangeArrowheads="1"/>
          </p:cNvPicPr>
          <p:nvPr/>
        </p:nvPicPr>
        <p:blipFill>
          <a:blip r:embed="rId4"/>
          <a:srcRect/>
          <a:stretch>
            <a:fillRect/>
          </a:stretch>
        </p:blipFill>
        <p:spPr bwMode="auto">
          <a:xfrm>
            <a:off x="2362200" y="1570038"/>
            <a:ext cx="3249613" cy="1981200"/>
          </a:xfrm>
          <a:prstGeom prst="rect">
            <a:avLst/>
          </a:prstGeom>
          <a:ln>
            <a:noFill/>
          </a:ln>
          <a:effectLst>
            <a:outerShdw blurRad="190500" algn="tl" rotWithShape="0">
              <a:srgbClr val="000000">
                <a:alpha val="70000"/>
              </a:srgbClr>
            </a:outerShdw>
          </a:effectLst>
        </p:spPr>
      </p:pic>
      <p:pic>
        <p:nvPicPr>
          <p:cNvPr id="9" name="图片 3" descr="http://news.nwsuaf.edu.cn/images/content/2016-07/20160720174229225317.jpg"/>
          <p:cNvPicPr>
            <a:picLocks noChangeAspect="1" noChangeArrowheads="1"/>
          </p:cNvPicPr>
          <p:nvPr/>
        </p:nvPicPr>
        <p:blipFill>
          <a:blip r:embed="rId5"/>
          <a:srcRect t="8807"/>
          <a:stretch>
            <a:fillRect/>
          </a:stretch>
        </p:blipFill>
        <p:spPr bwMode="auto">
          <a:xfrm>
            <a:off x="5743575" y="1541463"/>
            <a:ext cx="3262313" cy="1981200"/>
          </a:xfrm>
          <a:prstGeom prst="rect">
            <a:avLst/>
          </a:prstGeom>
          <a:ln>
            <a:noFill/>
          </a:ln>
          <a:effectLst>
            <a:outerShdw blurRad="190500" algn="tl" rotWithShape="0">
              <a:srgbClr val="000000">
                <a:alpha val="70000"/>
              </a:srgbClr>
            </a:outerShdw>
          </a:effectLst>
        </p:spPr>
      </p:pic>
      <p:pic>
        <p:nvPicPr>
          <p:cNvPr id="10" name="Picture 12" descr="C:\Users\HOUPEI\AppData\Roaming\Tencent\Users\87804799\QQ\WinTemp\RichOle\%W_62AX%XP`~VS64)@$YQZM.png"/>
          <p:cNvPicPr>
            <a:picLocks noChangeAspect="1" noChangeArrowheads="1"/>
          </p:cNvPicPr>
          <p:nvPr/>
        </p:nvPicPr>
        <p:blipFill>
          <a:blip r:embed="rId6"/>
          <a:srcRect/>
          <a:stretch>
            <a:fillRect/>
          </a:stretch>
        </p:blipFill>
        <p:spPr bwMode="auto">
          <a:xfrm>
            <a:off x="2495550" y="3994150"/>
            <a:ext cx="3114675" cy="2052638"/>
          </a:xfrm>
          <a:prstGeom prst="rect">
            <a:avLst/>
          </a:prstGeom>
          <a:ln>
            <a:noFill/>
          </a:ln>
          <a:effectLst>
            <a:outerShdw blurRad="190500" algn="tl" rotWithShape="0">
              <a:srgbClr val="000000">
                <a:alpha val="70000"/>
              </a:srgbClr>
            </a:outerShdw>
          </a:effectLst>
        </p:spPr>
      </p:pic>
      <p:sp>
        <p:nvSpPr>
          <p:cNvPr id="31751"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2X){R3E~WB4Y{54B36W9U_5"/>
          <p:cNvPicPr>
            <a:picLocks noChangeAspect="1" noChangeArrowheads="1"/>
          </p:cNvPicPr>
          <p:nvPr/>
        </p:nvPicPr>
        <p:blipFill>
          <a:blip r:embed="rId3"/>
          <a:srcRect/>
          <a:stretch>
            <a:fillRect/>
          </a:stretch>
        </p:blipFill>
        <p:spPr bwMode="auto">
          <a:xfrm>
            <a:off x="2514600" y="1581150"/>
            <a:ext cx="3095625" cy="1520825"/>
          </a:xfrm>
          <a:prstGeom prst="rect">
            <a:avLst/>
          </a:prstGeom>
          <a:ln>
            <a:noFill/>
          </a:ln>
          <a:effectLst>
            <a:outerShdw blurRad="190500" algn="tl" rotWithShape="0">
              <a:srgbClr val="000000">
                <a:alpha val="70000"/>
              </a:srgbClr>
            </a:outerShdw>
          </a:effectLst>
        </p:spPr>
      </p:pic>
      <p:pic>
        <p:nvPicPr>
          <p:cNvPr id="7" name="Picture 12" descr="142WHHXHU{[LKMRGP1M~DYP"/>
          <p:cNvPicPr>
            <a:picLocks noChangeAspect="1" noChangeArrowheads="1"/>
          </p:cNvPicPr>
          <p:nvPr/>
        </p:nvPicPr>
        <p:blipFill>
          <a:blip r:embed="rId4"/>
          <a:srcRect/>
          <a:stretch>
            <a:fillRect/>
          </a:stretch>
        </p:blipFill>
        <p:spPr bwMode="auto">
          <a:xfrm>
            <a:off x="2505075" y="3390900"/>
            <a:ext cx="3095625" cy="2390775"/>
          </a:xfrm>
          <a:prstGeom prst="rect">
            <a:avLst/>
          </a:prstGeom>
          <a:ln>
            <a:noFill/>
          </a:ln>
          <a:effectLst>
            <a:outerShdw blurRad="190500" algn="tl" rotWithShape="0">
              <a:srgbClr val="000000">
                <a:alpha val="70000"/>
              </a:srgbClr>
            </a:outerShdw>
          </a:effectLst>
        </p:spPr>
      </p:pic>
      <p:pic>
        <p:nvPicPr>
          <p:cNvPr id="8" name="Picture 13" descr="WP%NS3%H2_HT`$`HMN[(~CU"/>
          <p:cNvPicPr>
            <a:picLocks noChangeAspect="1" noChangeArrowheads="1"/>
          </p:cNvPicPr>
          <p:nvPr/>
        </p:nvPicPr>
        <p:blipFill>
          <a:blip r:embed="rId5"/>
          <a:srcRect/>
          <a:stretch>
            <a:fillRect/>
          </a:stretch>
        </p:blipFill>
        <p:spPr bwMode="auto">
          <a:xfrm>
            <a:off x="5876925" y="1455738"/>
            <a:ext cx="2990850" cy="2101850"/>
          </a:xfrm>
          <a:prstGeom prst="rect">
            <a:avLst/>
          </a:prstGeom>
          <a:ln>
            <a:noFill/>
          </a:ln>
          <a:effectLst>
            <a:outerShdw blurRad="190500" algn="tl" rotWithShape="0">
              <a:srgbClr val="000000">
                <a:alpha val="70000"/>
              </a:srgbClr>
            </a:outerShdw>
          </a:effectLst>
        </p:spPr>
      </p:pic>
      <p:pic>
        <p:nvPicPr>
          <p:cNvPr id="9" name="3BFBE" descr="B4D42FCA9F1AE6A3B21119F1D67_22203B63_3BFBE"/>
          <p:cNvPicPr>
            <a:picLocks noChangeAspect="1" noChangeArrowheads="1"/>
          </p:cNvPicPr>
          <p:nvPr/>
        </p:nvPicPr>
        <p:blipFill>
          <a:blip r:embed="rId6"/>
          <a:srcRect/>
          <a:stretch>
            <a:fillRect/>
          </a:stretch>
        </p:blipFill>
        <p:spPr bwMode="auto">
          <a:xfrm>
            <a:off x="5857875" y="3743325"/>
            <a:ext cx="2987675" cy="1965325"/>
          </a:xfrm>
          <a:prstGeom prst="rect">
            <a:avLst/>
          </a:prstGeom>
          <a:ln>
            <a:noFill/>
          </a:ln>
          <a:effectLst>
            <a:outerShdw blurRad="190500" algn="tl" rotWithShape="0">
              <a:srgbClr val="000000">
                <a:alpha val="70000"/>
              </a:srgbClr>
            </a:outerShdw>
          </a:effectLst>
        </p:spPr>
      </p:pic>
      <p:sp>
        <p:nvSpPr>
          <p:cNvPr id="10" name="Rectangle 1"/>
          <p:cNvSpPr>
            <a:spLocks noChangeArrowheads="1"/>
          </p:cNvSpPr>
          <p:nvPr/>
        </p:nvSpPr>
        <p:spPr bwMode="auto">
          <a:xfrm>
            <a:off x="142875" y="1163638"/>
            <a:ext cx="2206625" cy="5694362"/>
          </a:xfrm>
          <a:prstGeom prst="rect">
            <a:avLst/>
          </a:prstGeom>
          <a:solidFill>
            <a:schemeClr val="accent6">
              <a:lumMod val="20000"/>
              <a:lumOff val="80000"/>
            </a:schemeClr>
          </a:solidFill>
          <a:ln w="25400" cmpd="sng">
            <a:solidFill>
              <a:schemeClr val="accent4">
                <a:lumMod val="75000"/>
              </a:schemeClr>
            </a:solidFill>
            <a:miter lim="800000"/>
          </a:ln>
          <a:effectLst/>
        </p:spPr>
        <p:txBody>
          <a:bodyPr anchor="ctr">
            <a:spAutoFit/>
          </a:bodyPr>
          <a:lstStyle/>
          <a:p>
            <a:pPr algn="just" eaLnBrk="0" hangingPunct="0">
              <a:spcBef>
                <a:spcPts val="0"/>
              </a:spcBef>
              <a:spcAft>
                <a:spcPts val="600"/>
              </a:spcAft>
              <a:defRPr/>
            </a:pPr>
            <a:r>
              <a:rPr lang="zh-CN" altLang="zh-CN" sz="1400" dirty="0">
                <a:solidFill>
                  <a:srgbClr val="1515E1"/>
                </a:solidFill>
                <a:latin typeface="黑体" panose="02010609060101010101" pitchFamily="49" charset="-122"/>
                <a:ea typeface="黑体" panose="02010609060101010101" pitchFamily="49" charset="-122"/>
              </a:rPr>
              <a:t>莲菜产业</a:t>
            </a:r>
            <a:r>
              <a:rPr lang="zh-CN" altLang="en-US" sz="1400" dirty="0">
                <a:solidFill>
                  <a:srgbClr val="1515E1"/>
                </a:solidFill>
                <a:latin typeface="黑体" panose="02010609060101010101" pitchFamily="49" charset="-122"/>
                <a:ea typeface="黑体" panose="02010609060101010101" pitchFamily="49" charset="-122"/>
              </a:rPr>
              <a:t>精准扶贫</a:t>
            </a:r>
            <a:endParaRPr lang="en-US" altLang="zh-CN" sz="1400" dirty="0">
              <a:solidFill>
                <a:srgbClr val="1515E1"/>
              </a:solidFill>
              <a:latin typeface="黑体" panose="02010609060101010101" pitchFamily="49" charset="-122"/>
              <a:ea typeface="黑体" panose="02010609060101010101" pitchFamily="49" charset="-122"/>
            </a:endParaRPr>
          </a:p>
          <a:p>
            <a:pPr algn="just">
              <a:lnSpc>
                <a:spcPts val="1800"/>
              </a:lnSpc>
              <a:defRPr/>
            </a:pPr>
            <a:r>
              <a:rPr lang="en-US" altLang="zh-CN" sz="1200" dirty="0">
                <a:solidFill>
                  <a:srgbClr val="006134"/>
                </a:solidFill>
                <a:latin typeface="黑体" panose="02010609060101010101" pitchFamily="49" charset="-122"/>
                <a:ea typeface="黑体" panose="02010609060101010101" pitchFamily="49" charset="-122"/>
              </a:rPr>
              <a:t>    </a:t>
            </a:r>
            <a:r>
              <a:rPr lang="zh-CN" altLang="zh-CN" sz="1500" dirty="0">
                <a:solidFill>
                  <a:srgbClr val="006134"/>
                </a:solidFill>
                <a:latin typeface="黑体" panose="02010609060101010101" pitchFamily="49" charset="-122"/>
                <a:ea typeface="黑体" panose="02010609060101010101" pitchFamily="49" charset="-122"/>
              </a:rPr>
              <a:t>合阳县莲藕产业种植面积已达</a:t>
            </a:r>
            <a:r>
              <a:rPr lang="en-US" altLang="zh-CN" sz="1500" dirty="0">
                <a:solidFill>
                  <a:srgbClr val="006134"/>
                </a:solidFill>
                <a:latin typeface="黑体" panose="02010609060101010101" pitchFamily="49" charset="-122"/>
                <a:ea typeface="黑体" panose="02010609060101010101" pitchFamily="49" charset="-122"/>
              </a:rPr>
              <a:t>4</a:t>
            </a:r>
            <a:r>
              <a:rPr lang="zh-CN" altLang="zh-CN" sz="1500" dirty="0">
                <a:solidFill>
                  <a:srgbClr val="006134"/>
                </a:solidFill>
                <a:latin typeface="黑体" panose="02010609060101010101" pitchFamily="49" charset="-122"/>
                <a:ea typeface="黑体" panose="02010609060101010101" pitchFamily="49" charset="-122"/>
              </a:rPr>
              <a:t>万亩，是当前主导产业之一</a:t>
            </a:r>
            <a:r>
              <a:rPr lang="zh-CN" altLang="en-US" sz="1500" dirty="0">
                <a:solidFill>
                  <a:srgbClr val="006134"/>
                </a:solidFill>
                <a:latin typeface="黑体" panose="02010609060101010101" pitchFamily="49" charset="-122"/>
                <a:ea typeface="黑体" panose="02010609060101010101" pitchFamily="49" charset="-122"/>
              </a:rPr>
              <a:t>。</a:t>
            </a:r>
            <a:r>
              <a:rPr lang="en-US" altLang="zh-CN" sz="1500" dirty="0">
                <a:solidFill>
                  <a:srgbClr val="006134"/>
                </a:solidFill>
                <a:latin typeface="黑体" panose="02010609060101010101" pitchFamily="49" charset="-122"/>
                <a:ea typeface="黑体" panose="02010609060101010101" pitchFamily="49" charset="-122"/>
              </a:rPr>
              <a:t>2015</a:t>
            </a:r>
            <a:r>
              <a:rPr lang="zh-CN" altLang="zh-CN" sz="1500" dirty="0">
                <a:solidFill>
                  <a:srgbClr val="006134"/>
                </a:solidFill>
                <a:latin typeface="黑体" panose="02010609060101010101" pitchFamily="49" charset="-122"/>
                <a:ea typeface="黑体" panose="02010609060101010101" pitchFamily="49" charset="-122"/>
              </a:rPr>
              <a:t>年我校</a:t>
            </a:r>
            <a:r>
              <a:rPr lang="zh-CN" altLang="en-US" sz="1500" dirty="0">
                <a:solidFill>
                  <a:srgbClr val="006134"/>
                </a:solidFill>
                <a:latin typeface="黑体" panose="02010609060101010101" pitchFamily="49" charset="-122"/>
                <a:ea typeface="黑体" panose="02010609060101010101" pitchFamily="49" charset="-122"/>
              </a:rPr>
              <a:t>郭宏波副教授</a:t>
            </a:r>
            <a:r>
              <a:rPr lang="zh-CN" altLang="zh-CN" sz="1500" dirty="0">
                <a:solidFill>
                  <a:srgbClr val="006134"/>
                </a:solidFill>
                <a:latin typeface="黑体" panose="02010609060101010101" pitchFamily="49" charset="-122"/>
                <a:ea typeface="黑体" panose="02010609060101010101" pitchFamily="49" charset="-122"/>
              </a:rPr>
              <a:t>组建莲菜种植技术专家团队在合阳县开展</a:t>
            </a:r>
            <a:r>
              <a:rPr lang="zh-CN" altLang="en-US" sz="1500" dirty="0">
                <a:solidFill>
                  <a:srgbClr val="006134"/>
                </a:solidFill>
                <a:latin typeface="黑体" panose="02010609060101010101" pitchFamily="49" charset="-122"/>
                <a:ea typeface="黑体" panose="02010609060101010101" pitchFamily="49" charset="-122"/>
              </a:rPr>
              <a:t>产业</a:t>
            </a:r>
            <a:r>
              <a:rPr lang="zh-CN" altLang="zh-CN" sz="1500" dirty="0">
                <a:solidFill>
                  <a:srgbClr val="006134"/>
                </a:solidFill>
                <a:latin typeface="黑体" panose="02010609060101010101" pitchFamily="49" charset="-122"/>
                <a:ea typeface="黑体" panose="02010609060101010101" pitchFamily="49" charset="-122"/>
              </a:rPr>
              <a:t>帮扶工作。通过</a:t>
            </a:r>
            <a:r>
              <a:rPr lang="zh-CN" altLang="en-US" sz="1500" dirty="0">
                <a:solidFill>
                  <a:srgbClr val="006134"/>
                </a:solidFill>
                <a:latin typeface="黑体" panose="02010609060101010101" pitchFamily="49" charset="-122"/>
                <a:ea typeface="黑体" panose="02010609060101010101" pitchFamily="49" charset="-122"/>
              </a:rPr>
              <a:t>“</a:t>
            </a:r>
            <a:r>
              <a:rPr lang="zh-CN" altLang="zh-CN" sz="1500" dirty="0">
                <a:solidFill>
                  <a:srgbClr val="006134"/>
                </a:solidFill>
                <a:latin typeface="黑体" panose="02010609060101010101" pitchFamily="49" charset="-122"/>
                <a:ea typeface="黑体" panose="02010609060101010101" pitchFamily="49" charset="-122"/>
              </a:rPr>
              <a:t>专家</a:t>
            </a:r>
            <a:r>
              <a:rPr lang="en-US" altLang="zh-CN" sz="1500" dirty="0">
                <a:solidFill>
                  <a:srgbClr val="006134"/>
                </a:solidFill>
                <a:latin typeface="黑体" panose="02010609060101010101" pitchFamily="49" charset="-122"/>
                <a:ea typeface="黑体" panose="02010609060101010101" pitchFamily="49" charset="-122"/>
              </a:rPr>
              <a:t>+</a:t>
            </a:r>
            <a:r>
              <a:rPr lang="zh-CN" altLang="zh-CN" sz="1500" dirty="0">
                <a:solidFill>
                  <a:srgbClr val="006134"/>
                </a:solidFill>
                <a:latin typeface="黑体" panose="02010609060101010101" pitchFamily="49" charset="-122"/>
                <a:ea typeface="黑体" panose="02010609060101010101" pitchFamily="49" charset="-122"/>
              </a:rPr>
              <a:t>合作社</a:t>
            </a:r>
            <a:r>
              <a:rPr lang="en-US" altLang="zh-CN" sz="1500" dirty="0">
                <a:solidFill>
                  <a:srgbClr val="006134"/>
                </a:solidFill>
                <a:latin typeface="黑体" panose="02010609060101010101" pitchFamily="49" charset="-122"/>
                <a:ea typeface="黑体" panose="02010609060101010101" pitchFamily="49" charset="-122"/>
              </a:rPr>
              <a:t>+</a:t>
            </a:r>
            <a:r>
              <a:rPr lang="zh-CN" altLang="zh-CN" sz="1500" dirty="0">
                <a:solidFill>
                  <a:srgbClr val="006134"/>
                </a:solidFill>
                <a:latin typeface="黑体" panose="02010609060101010101" pitchFamily="49" charset="-122"/>
                <a:ea typeface="黑体" panose="02010609060101010101" pitchFamily="49" charset="-122"/>
              </a:rPr>
              <a:t>贫困户</a:t>
            </a:r>
            <a:r>
              <a:rPr lang="zh-CN" altLang="en-US" sz="1500" dirty="0">
                <a:solidFill>
                  <a:srgbClr val="006134"/>
                </a:solidFill>
                <a:latin typeface="黑体" panose="02010609060101010101" pitchFamily="49" charset="-122"/>
                <a:ea typeface="黑体" panose="02010609060101010101" pitchFamily="49" charset="-122"/>
              </a:rPr>
              <a:t>”及“</a:t>
            </a:r>
            <a:r>
              <a:rPr lang="zh-CN" altLang="zh-CN" sz="1500" dirty="0">
                <a:solidFill>
                  <a:srgbClr val="006134"/>
                </a:solidFill>
                <a:latin typeface="黑体" panose="02010609060101010101" pitchFamily="49" charset="-122"/>
                <a:ea typeface="黑体" panose="02010609060101010101" pitchFamily="49" charset="-122"/>
              </a:rPr>
              <a:t>专家</a:t>
            </a:r>
            <a:r>
              <a:rPr lang="en-US" altLang="zh-CN" sz="1500" dirty="0">
                <a:solidFill>
                  <a:srgbClr val="006134"/>
                </a:solidFill>
                <a:latin typeface="黑体" panose="02010609060101010101" pitchFamily="49" charset="-122"/>
                <a:ea typeface="黑体" panose="02010609060101010101" pitchFamily="49" charset="-122"/>
              </a:rPr>
              <a:t>+</a:t>
            </a:r>
            <a:r>
              <a:rPr lang="zh-CN" altLang="zh-CN" sz="1500" dirty="0">
                <a:solidFill>
                  <a:srgbClr val="006134"/>
                </a:solidFill>
                <a:latin typeface="黑体" panose="02010609060101010101" pitchFamily="49" charset="-122"/>
                <a:ea typeface="黑体" panose="02010609060101010101" pitchFamily="49" charset="-122"/>
              </a:rPr>
              <a:t>贫困户</a:t>
            </a:r>
            <a:r>
              <a:rPr lang="zh-CN" altLang="en-US" sz="1500" dirty="0">
                <a:solidFill>
                  <a:srgbClr val="006134"/>
                </a:solidFill>
                <a:latin typeface="黑体" panose="02010609060101010101" pitchFamily="49" charset="-122"/>
                <a:ea typeface="黑体" panose="02010609060101010101" pitchFamily="49" charset="-122"/>
              </a:rPr>
              <a:t>”模式开展产业帮扶。</a:t>
            </a:r>
            <a:r>
              <a:rPr lang="zh-CN" altLang="zh-CN" sz="1500" dirty="0">
                <a:solidFill>
                  <a:srgbClr val="006134"/>
                </a:solidFill>
                <a:latin typeface="黑体" panose="02010609060101010101" pitchFamily="49" charset="-122"/>
                <a:ea typeface="黑体" panose="02010609060101010101" pitchFamily="49" charset="-122"/>
              </a:rPr>
              <a:t>专家直接深入这些农户当面进行指导，</a:t>
            </a:r>
            <a:r>
              <a:rPr lang="zh-CN" altLang="en-US" sz="1500" dirty="0">
                <a:solidFill>
                  <a:srgbClr val="006134"/>
                </a:solidFill>
                <a:latin typeface="黑体" panose="02010609060101010101" pitchFamily="49" charset="-122"/>
                <a:ea typeface="黑体" panose="02010609060101010101" pitchFamily="49" charset="-122"/>
              </a:rPr>
              <a:t>开展</a:t>
            </a:r>
            <a:r>
              <a:rPr lang="zh-CN" altLang="zh-CN" sz="1500" dirty="0">
                <a:solidFill>
                  <a:srgbClr val="006134"/>
                </a:solidFill>
                <a:latin typeface="黑体" panose="02010609060101010101" pitchFamily="49" charset="-122"/>
                <a:ea typeface="黑体" panose="02010609060101010101" pitchFamily="49" charset="-122"/>
              </a:rPr>
              <a:t>各类技术培训，在种苗、化肥、农药、产品销售渠道等方面加以扶持。 合作社将所有</a:t>
            </a:r>
            <a:r>
              <a:rPr lang="zh-CN" altLang="en-US" sz="1500" dirty="0">
                <a:solidFill>
                  <a:srgbClr val="006134"/>
                </a:solidFill>
                <a:latin typeface="黑体" panose="02010609060101010101" pitchFamily="49" charset="-122"/>
                <a:ea typeface="黑体" panose="02010609060101010101" pitchFamily="49" charset="-122"/>
              </a:rPr>
              <a:t>资源</a:t>
            </a:r>
            <a:r>
              <a:rPr lang="zh-CN" altLang="zh-CN" sz="1500" dirty="0">
                <a:solidFill>
                  <a:srgbClr val="006134"/>
                </a:solidFill>
                <a:latin typeface="黑体" panose="02010609060101010101" pitchFamily="49" charset="-122"/>
                <a:ea typeface="黑体" panose="02010609060101010101" pitchFamily="49" charset="-122"/>
              </a:rPr>
              <a:t>集中起来，投资入股、年终分红。</a:t>
            </a:r>
            <a:r>
              <a:rPr lang="zh-CN" altLang="en-US" sz="1500" dirty="0">
                <a:solidFill>
                  <a:srgbClr val="006134"/>
                </a:solidFill>
                <a:latin typeface="黑体" panose="02010609060101010101" pitchFamily="49" charset="-122"/>
                <a:ea typeface="黑体" panose="02010609060101010101" pitchFamily="49" charset="-122"/>
              </a:rPr>
              <a:t>目前合阳莲菜已经</a:t>
            </a:r>
            <a:r>
              <a:rPr lang="zh-CN" altLang="zh-CN" sz="1500" dirty="0">
                <a:solidFill>
                  <a:srgbClr val="006134"/>
                </a:solidFill>
                <a:latin typeface="黑体" panose="02010609060101010101" pitchFamily="49" charset="-122"/>
                <a:ea typeface="黑体" panose="02010609060101010101" pitchFamily="49" charset="-122"/>
              </a:rPr>
              <a:t>通过了农业部农产品质量安全中心评审，获得农产品地理标志登记证书，成为北方</a:t>
            </a:r>
            <a:r>
              <a:rPr lang="zh-CN" altLang="en-US" sz="1500" dirty="0">
                <a:solidFill>
                  <a:srgbClr val="006134"/>
                </a:solidFill>
                <a:latin typeface="黑体" panose="02010609060101010101" pitchFamily="49" charset="-122"/>
                <a:ea typeface="黑体" panose="02010609060101010101" pitchFamily="49" charset="-122"/>
              </a:rPr>
              <a:t>区</a:t>
            </a:r>
            <a:r>
              <a:rPr lang="zh-CN" altLang="zh-CN" sz="1500" dirty="0">
                <a:solidFill>
                  <a:srgbClr val="006134"/>
                </a:solidFill>
                <a:latin typeface="黑体" panose="02010609060101010101" pitchFamily="49" charset="-122"/>
                <a:ea typeface="黑体" panose="02010609060101010101" pitchFamily="49" charset="-122"/>
              </a:rPr>
              <a:t>第二个受地理标志保护的莲藕产品。</a:t>
            </a:r>
          </a:p>
        </p:txBody>
      </p:sp>
      <p:sp>
        <p:nvSpPr>
          <p:cNvPr id="32775"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428625" y="357188"/>
            <a:ext cx="8207375" cy="592137"/>
          </a:xfrm>
        </p:spPr>
        <p:txBody>
          <a:bodyPr/>
          <a:lstStyle/>
          <a:p>
            <a:r>
              <a:rPr lang="en-US" altLang="zh-CN" smtClean="0">
                <a:solidFill>
                  <a:srgbClr val="FFFF00"/>
                </a:solidFill>
                <a:latin typeface="Calibri" pitchFamily="34" charset="0"/>
              </a:rPr>
              <a:t>   </a:t>
            </a:r>
            <a:r>
              <a:rPr lang="zh-CN" altLang="en-US" smtClean="0">
                <a:solidFill>
                  <a:srgbClr val="FFFF00"/>
                </a:solidFill>
                <a:latin typeface="Calibri" pitchFamily="34" charset="0"/>
              </a:rPr>
              <a:t>背景与目标</a:t>
            </a:r>
            <a:r>
              <a:rPr lang="zh-CN" altLang="zh-CN" smtClean="0">
                <a:solidFill>
                  <a:srgbClr val="FFFF00"/>
                </a:solidFill>
                <a:latin typeface="Calibri" pitchFamily="34" charset="0"/>
              </a:rPr>
              <a:t/>
            </a:r>
            <a:br>
              <a:rPr lang="zh-CN" altLang="zh-CN" smtClean="0">
                <a:solidFill>
                  <a:srgbClr val="FFFF00"/>
                </a:solidFill>
                <a:latin typeface="Calibri" pitchFamily="34" charset="0"/>
              </a:rPr>
            </a:br>
            <a:endParaRPr lang="zh-CN" altLang="en-US" smtClean="0"/>
          </a:p>
        </p:txBody>
      </p:sp>
      <p:sp>
        <p:nvSpPr>
          <p:cNvPr id="3" name="内容占位符 2"/>
          <p:cNvSpPr>
            <a:spLocks noGrp="1"/>
          </p:cNvSpPr>
          <p:nvPr>
            <p:ph idx="1"/>
          </p:nvPr>
        </p:nvSpPr>
        <p:spPr/>
        <p:txBody>
          <a:bodyPr/>
          <a:lstStyle/>
          <a:p>
            <a:pPr>
              <a:lnSpc>
                <a:spcPct val="150000"/>
              </a:lnSpc>
              <a:defRPr/>
            </a:pPr>
            <a:r>
              <a:rPr lang="zh-CN" altLang="zh-CN" kern="1200" dirty="0" smtClean="0">
                <a:solidFill>
                  <a:schemeClr val="accent6">
                    <a:lumMod val="50000"/>
                  </a:schemeClr>
                </a:solidFill>
                <a:latin typeface="黑体" panose="02010609060101010101" pitchFamily="49" charset="-122"/>
                <a:ea typeface="黑体" panose="02010609060101010101" pitchFamily="49" charset="-122"/>
              </a:rPr>
              <a:t>根据《关于做好新一轮中央、国家机关和有关单位定点扶贫工作的通知》（国开办发〔</a:t>
            </a:r>
            <a:r>
              <a:rPr lang="en-US" altLang="zh-CN" kern="1200" dirty="0" smtClean="0">
                <a:solidFill>
                  <a:schemeClr val="accent6">
                    <a:lumMod val="50000"/>
                  </a:schemeClr>
                </a:solidFill>
                <a:latin typeface="黑体" panose="02010609060101010101" pitchFamily="49" charset="-122"/>
                <a:ea typeface="黑体" panose="02010609060101010101" pitchFamily="49" charset="-122"/>
              </a:rPr>
              <a:t>2012</a:t>
            </a:r>
            <a:r>
              <a:rPr lang="zh-CN" altLang="zh-CN" kern="1200" dirty="0" smtClean="0">
                <a:solidFill>
                  <a:schemeClr val="accent6">
                    <a:lumMod val="50000"/>
                  </a:schemeClr>
                </a:solidFill>
                <a:latin typeface="黑体" panose="02010609060101010101" pitchFamily="49" charset="-122"/>
                <a:ea typeface="黑体" panose="02010609060101010101" pitchFamily="49" charset="-122"/>
              </a:rPr>
              <a:t>〕</a:t>
            </a:r>
            <a:r>
              <a:rPr lang="en-US" altLang="zh-CN" kern="1200" dirty="0" smtClean="0">
                <a:solidFill>
                  <a:schemeClr val="accent6">
                    <a:lumMod val="50000"/>
                  </a:schemeClr>
                </a:solidFill>
                <a:latin typeface="黑体" panose="02010609060101010101" pitchFamily="49" charset="-122"/>
                <a:ea typeface="黑体" panose="02010609060101010101" pitchFamily="49" charset="-122"/>
              </a:rPr>
              <a:t>78</a:t>
            </a:r>
            <a:r>
              <a:rPr lang="zh-CN" altLang="zh-CN" kern="1200" dirty="0" smtClean="0">
                <a:solidFill>
                  <a:schemeClr val="accent6">
                    <a:lumMod val="50000"/>
                  </a:schemeClr>
                </a:solidFill>
                <a:latin typeface="黑体" panose="02010609060101010101" pitchFamily="49" charset="-122"/>
                <a:ea typeface="黑体" panose="02010609060101010101" pitchFamily="49" charset="-122"/>
              </a:rPr>
              <a:t>号）、《教育部关于做好直属高校定点扶贫工作的意见》（教发〔</a:t>
            </a:r>
            <a:r>
              <a:rPr lang="en-US" altLang="zh-CN" kern="1200" dirty="0" smtClean="0">
                <a:solidFill>
                  <a:schemeClr val="accent6">
                    <a:lumMod val="50000"/>
                  </a:schemeClr>
                </a:solidFill>
                <a:latin typeface="黑体" panose="02010609060101010101" pitchFamily="49" charset="-122"/>
                <a:ea typeface="黑体" panose="02010609060101010101" pitchFamily="49" charset="-122"/>
              </a:rPr>
              <a:t>2013</a:t>
            </a:r>
            <a:r>
              <a:rPr lang="zh-CN" altLang="zh-CN" kern="1200" dirty="0" smtClean="0">
                <a:solidFill>
                  <a:schemeClr val="accent6">
                    <a:lumMod val="50000"/>
                  </a:schemeClr>
                </a:solidFill>
                <a:latin typeface="黑体" panose="02010609060101010101" pitchFamily="49" charset="-122"/>
                <a:ea typeface="黑体" panose="02010609060101010101" pitchFamily="49" charset="-122"/>
              </a:rPr>
              <a:t>〕</a:t>
            </a:r>
            <a:r>
              <a:rPr lang="en-US" altLang="zh-CN" kern="1200" dirty="0" smtClean="0">
                <a:solidFill>
                  <a:schemeClr val="accent6">
                    <a:lumMod val="50000"/>
                  </a:schemeClr>
                </a:solidFill>
                <a:latin typeface="黑体" panose="02010609060101010101" pitchFamily="49" charset="-122"/>
                <a:ea typeface="黑体" panose="02010609060101010101" pitchFamily="49" charset="-122"/>
              </a:rPr>
              <a:t>3</a:t>
            </a:r>
            <a:r>
              <a:rPr lang="zh-CN" altLang="zh-CN" kern="1200" dirty="0" smtClean="0">
                <a:solidFill>
                  <a:schemeClr val="accent6">
                    <a:lumMod val="50000"/>
                  </a:schemeClr>
                </a:solidFill>
                <a:latin typeface="黑体" panose="02010609060101010101" pitchFamily="49" charset="-122"/>
                <a:ea typeface="黑体" panose="02010609060101010101" pitchFamily="49" charset="-122"/>
              </a:rPr>
              <a:t>号）、《关于进一步完善定点扶贫工作的通知》（国开办发〔</a:t>
            </a:r>
            <a:r>
              <a:rPr lang="en-US" altLang="zh-CN" kern="1200" dirty="0" smtClean="0">
                <a:solidFill>
                  <a:schemeClr val="accent6">
                    <a:lumMod val="50000"/>
                  </a:schemeClr>
                </a:solidFill>
                <a:latin typeface="黑体" panose="02010609060101010101" pitchFamily="49" charset="-122"/>
                <a:ea typeface="黑体" panose="02010609060101010101" pitchFamily="49" charset="-122"/>
              </a:rPr>
              <a:t>2015</a:t>
            </a:r>
            <a:r>
              <a:rPr lang="zh-CN" altLang="zh-CN" kern="1200" dirty="0" smtClean="0">
                <a:solidFill>
                  <a:schemeClr val="accent6">
                    <a:lumMod val="50000"/>
                  </a:schemeClr>
                </a:solidFill>
                <a:latin typeface="黑体" panose="02010609060101010101" pitchFamily="49" charset="-122"/>
                <a:ea typeface="黑体" panose="02010609060101010101" pitchFamily="49" charset="-122"/>
              </a:rPr>
              <a:t>〕</a:t>
            </a:r>
            <a:r>
              <a:rPr lang="en-US" altLang="zh-CN" kern="1200" dirty="0" smtClean="0">
                <a:solidFill>
                  <a:schemeClr val="accent6">
                    <a:lumMod val="50000"/>
                  </a:schemeClr>
                </a:solidFill>
                <a:latin typeface="黑体" panose="02010609060101010101" pitchFamily="49" charset="-122"/>
                <a:ea typeface="黑体" panose="02010609060101010101" pitchFamily="49" charset="-122"/>
              </a:rPr>
              <a:t>27</a:t>
            </a:r>
            <a:r>
              <a:rPr lang="zh-CN" altLang="zh-CN" kern="1200" dirty="0" smtClean="0">
                <a:solidFill>
                  <a:schemeClr val="accent6">
                    <a:lumMod val="50000"/>
                  </a:schemeClr>
                </a:solidFill>
                <a:latin typeface="黑体" panose="02010609060101010101" pitchFamily="49" charset="-122"/>
                <a:ea typeface="黑体" panose="02010609060101010101" pitchFamily="49" charset="-122"/>
              </a:rPr>
              <a:t>号）、《中共陕西省委高教工委、陕西省教育厅、陕西省扶贫开发办公室关于印发</a:t>
            </a:r>
            <a:r>
              <a:rPr lang="en-US" altLang="zh-CN" kern="1200" dirty="0" smtClean="0">
                <a:solidFill>
                  <a:schemeClr val="accent6">
                    <a:lumMod val="50000"/>
                  </a:schemeClr>
                </a:solidFill>
                <a:latin typeface="黑体" panose="02010609060101010101" pitchFamily="49" charset="-122"/>
                <a:ea typeface="黑体" panose="02010609060101010101" pitchFamily="49" charset="-122"/>
              </a:rPr>
              <a:t>&lt;</a:t>
            </a:r>
            <a:r>
              <a:rPr lang="zh-CN" altLang="zh-CN" kern="1200" dirty="0" smtClean="0">
                <a:solidFill>
                  <a:schemeClr val="accent6">
                    <a:lumMod val="50000"/>
                  </a:schemeClr>
                </a:solidFill>
                <a:latin typeface="黑体" panose="02010609060101010101" pitchFamily="49" charset="-122"/>
                <a:ea typeface="黑体" panose="02010609060101010101" pitchFamily="49" charset="-122"/>
              </a:rPr>
              <a:t>高校结对帮扶贫困县助力脱贫攻坚行动计划实施方案</a:t>
            </a:r>
            <a:r>
              <a:rPr lang="en-US" altLang="zh-CN" kern="1200" dirty="0" smtClean="0">
                <a:solidFill>
                  <a:schemeClr val="accent6">
                    <a:lumMod val="50000"/>
                  </a:schemeClr>
                </a:solidFill>
                <a:latin typeface="黑体" panose="02010609060101010101" pitchFamily="49" charset="-122"/>
                <a:ea typeface="黑体" panose="02010609060101010101" pitchFamily="49" charset="-122"/>
              </a:rPr>
              <a:t>&gt;</a:t>
            </a:r>
            <a:r>
              <a:rPr lang="zh-CN" altLang="zh-CN" kern="1200" dirty="0" smtClean="0">
                <a:solidFill>
                  <a:schemeClr val="accent6">
                    <a:lumMod val="50000"/>
                  </a:schemeClr>
                </a:solidFill>
                <a:latin typeface="黑体" panose="02010609060101010101" pitchFamily="49" charset="-122"/>
                <a:ea typeface="黑体" panose="02010609060101010101" pitchFamily="49" charset="-122"/>
              </a:rPr>
              <a:t>的通知》（陕高教统〔</a:t>
            </a:r>
            <a:r>
              <a:rPr lang="en-US" altLang="zh-CN" kern="1200" dirty="0" smtClean="0">
                <a:solidFill>
                  <a:schemeClr val="accent6">
                    <a:lumMod val="50000"/>
                  </a:schemeClr>
                </a:solidFill>
                <a:latin typeface="黑体" panose="02010609060101010101" pitchFamily="49" charset="-122"/>
                <a:ea typeface="黑体" panose="02010609060101010101" pitchFamily="49" charset="-122"/>
              </a:rPr>
              <a:t>2017</a:t>
            </a:r>
            <a:r>
              <a:rPr lang="zh-CN" altLang="zh-CN" kern="1200" dirty="0" smtClean="0">
                <a:solidFill>
                  <a:schemeClr val="accent6">
                    <a:lumMod val="50000"/>
                  </a:schemeClr>
                </a:solidFill>
                <a:latin typeface="黑体" panose="02010609060101010101" pitchFamily="49" charset="-122"/>
                <a:ea typeface="黑体" panose="02010609060101010101" pitchFamily="49" charset="-122"/>
              </a:rPr>
              <a:t>〕</a:t>
            </a:r>
            <a:r>
              <a:rPr lang="en-US" altLang="zh-CN" kern="1200" dirty="0" smtClean="0">
                <a:solidFill>
                  <a:schemeClr val="accent6">
                    <a:lumMod val="50000"/>
                  </a:schemeClr>
                </a:solidFill>
                <a:latin typeface="黑体" panose="02010609060101010101" pitchFamily="49" charset="-122"/>
                <a:ea typeface="黑体" panose="02010609060101010101" pitchFamily="49" charset="-122"/>
              </a:rPr>
              <a:t>2</a:t>
            </a:r>
            <a:r>
              <a:rPr lang="zh-CN" altLang="zh-CN" kern="1200" dirty="0" smtClean="0">
                <a:solidFill>
                  <a:schemeClr val="accent6">
                    <a:lumMod val="50000"/>
                  </a:schemeClr>
                </a:solidFill>
                <a:latin typeface="黑体" panose="02010609060101010101" pitchFamily="49" charset="-122"/>
                <a:ea typeface="黑体" panose="02010609060101010101" pitchFamily="49" charset="-122"/>
              </a:rPr>
              <a:t>号）等重要文件，我校定点扶贫陕西省合阳县。</a:t>
            </a:r>
            <a:r>
              <a:rPr lang="zh-CN" altLang="en-US" kern="1200" dirty="0" smtClean="0">
                <a:solidFill>
                  <a:schemeClr val="accent6">
                    <a:lumMod val="50000"/>
                  </a:schemeClr>
                </a:solidFill>
                <a:latin typeface="黑体" panose="02010609060101010101" pitchFamily="49" charset="-122"/>
                <a:ea typeface="黑体" panose="02010609060101010101" pitchFamily="49" charset="-122"/>
              </a:rPr>
              <a:t>陕西省委省政府先后安排我校帮扶商洛市商州区上河村、汉中市宁强县和镇巴县、延安市延川县等，相关部委和主管单位安排帮扶佳县、柞水县等，杨凌示范区联手我校开展了陕西省国定贫困县及秦巴山区贫困地区</a:t>
            </a:r>
            <a:r>
              <a:rPr lang="zh-CN" altLang="zh-CN" kern="1200" dirty="0" smtClean="0">
                <a:solidFill>
                  <a:schemeClr val="accent6">
                    <a:lumMod val="50000"/>
                  </a:schemeClr>
                </a:solidFill>
                <a:latin typeface="黑体" panose="02010609060101010101" pitchFamily="49" charset="-122"/>
                <a:ea typeface="黑体" panose="02010609060101010101" pitchFamily="49" charset="-122"/>
              </a:rPr>
              <a:t>杨凌农业科技示范推广基地的全覆盖</a:t>
            </a:r>
            <a:r>
              <a:rPr lang="zh-CN" altLang="en-US" kern="1200" dirty="0" smtClean="0">
                <a:solidFill>
                  <a:schemeClr val="accent6">
                    <a:lumMod val="50000"/>
                  </a:schemeClr>
                </a:solidFill>
                <a:latin typeface="黑体" panose="02010609060101010101" pitchFamily="49" charset="-122"/>
                <a:ea typeface="黑体" panose="02010609060101010101" pitchFamily="49" charset="-122"/>
              </a:rPr>
              <a:t>。</a:t>
            </a:r>
            <a:endParaRPr lang="zh-CN" altLang="zh-CN" kern="1200" dirty="0" smtClean="0">
              <a:solidFill>
                <a:schemeClr val="accent6">
                  <a:lumMod val="50000"/>
                </a:schemeClr>
              </a:solidFill>
              <a:latin typeface="黑体" panose="02010609060101010101" pitchFamily="49" charset="-122"/>
              <a:ea typeface="黑体" panose="02010609060101010101" pitchFamily="49" charset="-122"/>
            </a:endParaRPr>
          </a:p>
          <a:p>
            <a:pPr>
              <a:buFont typeface="Wingdings" pitchFamily="2" charset="2"/>
              <a:buNone/>
              <a:defRPr/>
            </a:pPr>
            <a:endParaRPr lang="zh-CN" altLang="en-US" dirty="0"/>
          </a:p>
        </p:txBody>
      </p:sp>
      <p:sp>
        <p:nvSpPr>
          <p:cNvPr id="7172" name="灯片编号占位符 3"/>
          <p:cNvSpPr>
            <a:spLocks noGrp="1"/>
          </p:cNvSpPr>
          <p:nvPr>
            <p:ph type="sldNum" sz="quarter" idx="10"/>
          </p:nvPr>
        </p:nvSpPr>
        <p:spPr>
          <a:noFill/>
        </p:spPr>
        <p:txBody>
          <a:bodyPr/>
          <a:lstStyle/>
          <a:p>
            <a:r>
              <a:rPr lang="de-DE" altLang="en-US" smtClean="0"/>
              <a:t>Page </a:t>
            </a:r>
            <a:r>
              <a:rPr lang="de-DE" altLang="en-US" smtClean="0">
                <a:sym typeface="MS UI Gothic" pitchFamily="34" charset="-128"/>
              </a:rPr>
              <a:t></a:t>
            </a:r>
            <a:r>
              <a:rPr lang="de-DE" altLang="en-US" smtClean="0"/>
              <a:t> </a:t>
            </a:r>
            <a:fld id="{D923836C-6286-497E-A63F-B9CC88080FDB}" type="slidenum">
              <a:rPr lang="zh-CN" altLang="en-US" smtClean="0"/>
              <a:pPr/>
              <a:t>3</a:t>
            </a:fld>
            <a:endParaRPr lang="en-US" altLang="zh-CN"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ppData/Roaming/Tencent/Users/87804799/QQ/WinTemp/RichOle/N3LS$~~I8TA~$A8LJL~YPTH.png"/>
          <p:cNvPicPr>
            <a:picLocks noChangeAspect="1" noChangeArrowheads="1"/>
          </p:cNvPicPr>
          <p:nvPr/>
        </p:nvPicPr>
        <p:blipFill>
          <a:blip r:embed="rId3"/>
          <a:srcRect/>
          <a:stretch>
            <a:fillRect/>
          </a:stretch>
        </p:blipFill>
        <p:spPr bwMode="auto">
          <a:xfrm>
            <a:off x="5715000" y="3824288"/>
            <a:ext cx="3314700" cy="2266950"/>
          </a:xfrm>
          <a:prstGeom prst="rect">
            <a:avLst/>
          </a:prstGeom>
          <a:ln>
            <a:noFill/>
          </a:ln>
          <a:effectLst>
            <a:outerShdw blurRad="190500" algn="tl" rotWithShape="0">
              <a:srgbClr val="000000">
                <a:alpha val="70000"/>
              </a:srgbClr>
            </a:outerShdw>
          </a:effectLst>
        </p:spPr>
      </p:pic>
      <p:pic>
        <p:nvPicPr>
          <p:cNvPr id="7" name="Picture 3" descr="http://news.nwsuaf.edu.cn/images/content/2016-04/20160418164443212239.jpg"/>
          <p:cNvPicPr>
            <a:picLocks noChangeAspect="1" noChangeArrowheads="1"/>
          </p:cNvPicPr>
          <p:nvPr/>
        </p:nvPicPr>
        <p:blipFill>
          <a:blip r:embed="rId4"/>
          <a:srcRect t="3915" b="5121"/>
          <a:stretch>
            <a:fillRect/>
          </a:stretch>
        </p:blipFill>
        <p:spPr bwMode="auto">
          <a:xfrm>
            <a:off x="2409825" y="3829050"/>
            <a:ext cx="3200400" cy="2268538"/>
          </a:xfrm>
          <a:prstGeom prst="rect">
            <a:avLst/>
          </a:prstGeom>
          <a:ln>
            <a:noFill/>
          </a:ln>
          <a:effectLst>
            <a:outerShdw blurRad="190500" algn="tl" rotWithShape="0">
              <a:srgbClr val="000000">
                <a:alpha val="70000"/>
              </a:srgbClr>
            </a:outerShdw>
          </a:effectLst>
        </p:spPr>
      </p:pic>
      <p:pic>
        <p:nvPicPr>
          <p:cNvPr id="8" name="Picture 4" descr="C:\Users\HOUPEI\AppData\Roaming\Tencent\Users\87804799\QQ\WinTemp\RichOle\@4$}5G%Z7U_VV3L1@52QEM2.png"/>
          <p:cNvPicPr>
            <a:picLocks noChangeAspect="1" noChangeArrowheads="1"/>
          </p:cNvPicPr>
          <p:nvPr/>
        </p:nvPicPr>
        <p:blipFill>
          <a:blip r:embed="rId5"/>
          <a:srcRect/>
          <a:stretch>
            <a:fillRect/>
          </a:stretch>
        </p:blipFill>
        <p:spPr bwMode="auto">
          <a:xfrm>
            <a:off x="5715000" y="1390650"/>
            <a:ext cx="3336925" cy="2268538"/>
          </a:xfrm>
          <a:prstGeom prst="rect">
            <a:avLst/>
          </a:prstGeom>
          <a:ln>
            <a:noFill/>
          </a:ln>
          <a:effectLst>
            <a:outerShdw blurRad="190500" algn="tl" rotWithShape="0">
              <a:srgbClr val="000000">
                <a:alpha val="70000"/>
              </a:srgbClr>
            </a:outerShdw>
          </a:effectLst>
        </p:spPr>
      </p:pic>
      <p:pic>
        <p:nvPicPr>
          <p:cNvPr id="9" name="Picture 5" descr="C:\Users\HOUPEI\AppData\Roaming\Tencent\Users\87804799\QQ\WinTemp\RichOle\M}@%C)RYP30K7[E)SS{(2HI.png"/>
          <p:cNvPicPr>
            <a:picLocks noChangeAspect="1" noChangeArrowheads="1"/>
          </p:cNvPicPr>
          <p:nvPr/>
        </p:nvPicPr>
        <p:blipFill>
          <a:blip r:embed="rId6"/>
          <a:srcRect/>
          <a:stretch>
            <a:fillRect/>
          </a:stretch>
        </p:blipFill>
        <p:spPr bwMode="auto">
          <a:xfrm>
            <a:off x="2457450" y="1400175"/>
            <a:ext cx="3133725" cy="2268538"/>
          </a:xfrm>
          <a:prstGeom prst="rect">
            <a:avLst/>
          </a:prstGeom>
          <a:ln>
            <a:noFill/>
          </a:ln>
          <a:effectLst>
            <a:outerShdw blurRad="190500" algn="tl" rotWithShape="0">
              <a:srgbClr val="000000">
                <a:alpha val="70000"/>
              </a:srgbClr>
            </a:outerShdw>
          </a:effectLst>
        </p:spPr>
      </p:pic>
      <p:sp>
        <p:nvSpPr>
          <p:cNvPr id="10" name="Rectangle 1"/>
          <p:cNvSpPr>
            <a:spLocks noChangeArrowheads="1"/>
          </p:cNvSpPr>
          <p:nvPr/>
        </p:nvSpPr>
        <p:spPr bwMode="auto">
          <a:xfrm>
            <a:off x="214313" y="1163638"/>
            <a:ext cx="2071687" cy="5694362"/>
          </a:xfrm>
          <a:prstGeom prst="rect">
            <a:avLst/>
          </a:prstGeom>
          <a:solidFill>
            <a:schemeClr val="accent6">
              <a:lumMod val="20000"/>
              <a:lumOff val="80000"/>
            </a:schemeClr>
          </a:solidFill>
          <a:ln w="25400" cmpd="sng">
            <a:solidFill>
              <a:schemeClr val="accent4">
                <a:lumMod val="75000"/>
              </a:schemeClr>
            </a:solidFill>
            <a:miter lim="800000"/>
          </a:ln>
          <a:effectLst/>
        </p:spPr>
        <p:txBody>
          <a:bodyPr anchor="ctr">
            <a:spAutoFit/>
          </a:bodyPr>
          <a:lstStyle/>
          <a:p>
            <a:pPr algn="just" eaLnBrk="0" hangingPunct="0">
              <a:spcBef>
                <a:spcPts val="600"/>
              </a:spcBef>
              <a:spcAft>
                <a:spcPts val="600"/>
              </a:spcAft>
              <a:defRPr/>
            </a:pPr>
            <a:r>
              <a:rPr lang="zh-CN" altLang="zh-CN" sz="1400" dirty="0">
                <a:solidFill>
                  <a:srgbClr val="1515E1"/>
                </a:solidFill>
                <a:latin typeface="黑体" panose="02010609060101010101" pitchFamily="49" charset="-122"/>
                <a:ea typeface="黑体" panose="02010609060101010101" pitchFamily="49" charset="-122"/>
              </a:rPr>
              <a:t>奶牛养殖关键技术示范</a:t>
            </a:r>
          </a:p>
          <a:p>
            <a:pPr algn="just" eaLnBrk="0" hangingPunct="0">
              <a:lnSpc>
                <a:spcPts val="1800"/>
              </a:lnSpc>
              <a:defRPr/>
            </a:pPr>
            <a:r>
              <a:rPr lang="en-US" altLang="zh-CN" sz="1500" dirty="0">
                <a:solidFill>
                  <a:srgbClr val="006134"/>
                </a:solidFill>
                <a:latin typeface="黑体" panose="02010609060101010101" pitchFamily="49" charset="-122"/>
                <a:ea typeface="黑体" panose="02010609060101010101" pitchFamily="49" charset="-122"/>
              </a:rPr>
              <a:t>    </a:t>
            </a:r>
            <a:r>
              <a:rPr lang="zh-CN" altLang="zh-CN" sz="1500" dirty="0">
                <a:solidFill>
                  <a:srgbClr val="006134"/>
                </a:solidFill>
                <a:latin typeface="黑体" panose="02010609060101010101" pitchFamily="49" charset="-122"/>
                <a:ea typeface="黑体" panose="02010609060101010101" pitchFamily="49" charset="-122"/>
              </a:rPr>
              <a:t>奶牛养殖是合阳县畜牧主导产业，分布各个村镇，涉及到的贫困人口</a:t>
            </a:r>
            <a:r>
              <a:rPr lang="en-US" altLang="zh-CN" sz="1500" dirty="0">
                <a:solidFill>
                  <a:srgbClr val="006134"/>
                </a:solidFill>
                <a:latin typeface="黑体" panose="02010609060101010101" pitchFamily="49" charset="-122"/>
                <a:ea typeface="黑体" panose="02010609060101010101" pitchFamily="49" charset="-122"/>
              </a:rPr>
              <a:t>5</a:t>
            </a:r>
            <a:r>
              <a:rPr lang="zh-CN" altLang="zh-CN" sz="1500" dirty="0">
                <a:solidFill>
                  <a:srgbClr val="006134"/>
                </a:solidFill>
                <a:latin typeface="黑体" panose="02010609060101010101" pitchFamily="49" charset="-122"/>
                <a:ea typeface="黑体" panose="02010609060101010101" pitchFamily="49" charset="-122"/>
              </a:rPr>
              <a:t>万人以上。</a:t>
            </a:r>
            <a:r>
              <a:rPr lang="en-US" altLang="zh-CN" sz="1500" dirty="0">
                <a:solidFill>
                  <a:srgbClr val="006134"/>
                </a:solidFill>
                <a:latin typeface="黑体" panose="02010609060101010101" pitchFamily="49" charset="-122"/>
                <a:ea typeface="黑体" panose="02010609060101010101" pitchFamily="49" charset="-122"/>
              </a:rPr>
              <a:t>2015</a:t>
            </a:r>
            <a:r>
              <a:rPr lang="zh-CN" altLang="en-US" sz="1500" dirty="0">
                <a:solidFill>
                  <a:srgbClr val="006134"/>
                </a:solidFill>
                <a:latin typeface="黑体" panose="02010609060101010101" pitchFamily="49" charset="-122"/>
                <a:ea typeface="黑体" panose="02010609060101010101" pitchFamily="49" charset="-122"/>
              </a:rPr>
              <a:t>年开始，</a:t>
            </a:r>
            <a:r>
              <a:rPr lang="zh-CN" altLang="zh-CN" sz="1500" dirty="0">
                <a:solidFill>
                  <a:srgbClr val="006134"/>
                </a:solidFill>
                <a:latin typeface="黑体" panose="02010609060101010101" pitchFamily="49" charset="-122"/>
                <a:ea typeface="黑体" panose="02010609060101010101" pitchFamily="49" charset="-122"/>
              </a:rPr>
              <a:t>我校</a:t>
            </a:r>
            <a:r>
              <a:rPr lang="zh-CN" altLang="en-US" sz="1500" dirty="0">
                <a:solidFill>
                  <a:srgbClr val="006134"/>
                </a:solidFill>
                <a:latin typeface="黑体" panose="02010609060101010101" pitchFamily="49" charset="-122"/>
                <a:ea typeface="黑体" panose="02010609060101010101" pitchFamily="49" charset="-122"/>
              </a:rPr>
              <a:t>辛亚平副教授带领团队</a:t>
            </a:r>
            <a:r>
              <a:rPr lang="zh-CN" altLang="zh-CN" sz="1500" dirty="0">
                <a:solidFill>
                  <a:srgbClr val="006134"/>
                </a:solidFill>
                <a:latin typeface="黑体" panose="02010609060101010101" pitchFamily="49" charset="-122"/>
                <a:ea typeface="黑体" panose="02010609060101010101" pitchFamily="49" charset="-122"/>
              </a:rPr>
              <a:t>围绕青贮玉米制作、</a:t>
            </a:r>
            <a:r>
              <a:rPr lang="en-US" altLang="zh-CN" sz="1500" dirty="0">
                <a:solidFill>
                  <a:srgbClr val="006134"/>
                </a:solidFill>
                <a:latin typeface="黑体" panose="02010609060101010101" pitchFamily="49" charset="-122"/>
                <a:ea typeface="黑体" panose="02010609060101010101" pitchFamily="49" charset="-122"/>
              </a:rPr>
              <a:t>TMR</a:t>
            </a:r>
            <a:r>
              <a:rPr lang="zh-CN" altLang="zh-CN" sz="1500" dirty="0">
                <a:solidFill>
                  <a:srgbClr val="006134"/>
                </a:solidFill>
                <a:latin typeface="黑体" panose="02010609060101010101" pitchFamily="49" charset="-122"/>
                <a:ea typeface="黑体" panose="02010609060101010101" pitchFamily="49" charset="-122"/>
              </a:rPr>
              <a:t>日粮制作、</a:t>
            </a:r>
            <a:r>
              <a:rPr lang="en-US" altLang="zh-CN" sz="1500" dirty="0">
                <a:solidFill>
                  <a:srgbClr val="006134"/>
                </a:solidFill>
                <a:latin typeface="黑体" panose="02010609060101010101" pitchFamily="49" charset="-122"/>
                <a:ea typeface="黑体" panose="02010609060101010101" pitchFamily="49" charset="-122"/>
              </a:rPr>
              <a:t>DHI</a:t>
            </a:r>
            <a:r>
              <a:rPr lang="zh-CN" altLang="zh-CN" sz="1500" dirty="0">
                <a:solidFill>
                  <a:srgbClr val="006134"/>
                </a:solidFill>
                <a:latin typeface="黑体" panose="02010609060101010101" pitchFamily="49" charset="-122"/>
                <a:ea typeface="黑体" panose="02010609060101010101" pitchFamily="49" charset="-122"/>
              </a:rPr>
              <a:t>技术全过程的技术关键环节，通过举办奶牛养殖培训班、技术座谈会、现场和电话指导等手段，推广奶牛标准化养殖技术，推广技术扶贫，</a:t>
            </a:r>
            <a:r>
              <a:rPr lang="en-US" altLang="zh-CN" sz="1500" dirty="0">
                <a:solidFill>
                  <a:srgbClr val="006134"/>
                </a:solidFill>
                <a:latin typeface="黑体" panose="02010609060101010101" pitchFamily="49" charset="-122"/>
                <a:ea typeface="黑体" panose="02010609060101010101" pitchFamily="49" charset="-122"/>
              </a:rPr>
              <a:t>2016</a:t>
            </a:r>
            <a:r>
              <a:rPr lang="zh-CN" altLang="zh-CN" sz="1500" dirty="0">
                <a:solidFill>
                  <a:srgbClr val="006134"/>
                </a:solidFill>
                <a:latin typeface="黑体" panose="02010609060101010101" pitchFamily="49" charset="-122"/>
                <a:ea typeface="黑体" panose="02010609060101010101" pitchFamily="49" charset="-122"/>
              </a:rPr>
              <a:t>年</a:t>
            </a:r>
            <a:r>
              <a:rPr lang="en-US" altLang="zh-CN" sz="1500" dirty="0">
                <a:solidFill>
                  <a:srgbClr val="006134"/>
                </a:solidFill>
                <a:latin typeface="黑体" panose="02010609060101010101" pitchFamily="49" charset="-122"/>
                <a:ea typeface="黑体" panose="02010609060101010101" pitchFamily="49" charset="-122"/>
              </a:rPr>
              <a:t>6</a:t>
            </a:r>
            <a:r>
              <a:rPr lang="zh-CN" altLang="zh-CN" sz="1500" dirty="0">
                <a:solidFill>
                  <a:srgbClr val="006134"/>
                </a:solidFill>
                <a:latin typeface="黑体" panose="02010609060101010101" pitchFamily="49" charset="-122"/>
                <a:ea typeface="黑体" panose="02010609060101010101" pitchFamily="49" charset="-122"/>
              </a:rPr>
              <a:t>月</a:t>
            </a:r>
            <a:r>
              <a:rPr lang="en-US" altLang="zh-CN" sz="1500" dirty="0">
                <a:solidFill>
                  <a:srgbClr val="006134"/>
                </a:solidFill>
                <a:latin typeface="黑体" panose="02010609060101010101" pitchFamily="49" charset="-122"/>
                <a:ea typeface="黑体" panose="02010609060101010101" pitchFamily="49" charset="-122"/>
              </a:rPr>
              <a:t>25</a:t>
            </a:r>
            <a:r>
              <a:rPr lang="zh-CN" altLang="zh-CN" sz="1500" dirty="0">
                <a:solidFill>
                  <a:srgbClr val="006134"/>
                </a:solidFill>
                <a:latin typeface="黑体" panose="02010609060101010101" pitchFamily="49" charset="-122"/>
                <a:ea typeface="黑体" panose="02010609060101010101" pitchFamily="49" charset="-122"/>
              </a:rPr>
              <a:t>日，给贫困户赠送</a:t>
            </a:r>
            <a:r>
              <a:rPr lang="en-US" altLang="zh-CN" sz="1500" dirty="0">
                <a:solidFill>
                  <a:srgbClr val="006134"/>
                </a:solidFill>
                <a:latin typeface="黑体" panose="02010609060101010101" pitchFamily="49" charset="-122"/>
                <a:ea typeface="黑体" panose="02010609060101010101" pitchFamily="49" charset="-122"/>
              </a:rPr>
              <a:t>2T</a:t>
            </a:r>
            <a:r>
              <a:rPr lang="zh-CN" altLang="zh-CN" sz="1500" dirty="0">
                <a:solidFill>
                  <a:srgbClr val="006134"/>
                </a:solidFill>
                <a:latin typeface="黑体" panose="02010609060101010101" pitchFamily="49" charset="-122"/>
                <a:ea typeface="黑体" panose="02010609060101010101" pitchFamily="49" charset="-122"/>
              </a:rPr>
              <a:t>青贮玉米良种，建立青贮玉米生产基地，引导新池镇坡南村</a:t>
            </a:r>
            <a:r>
              <a:rPr lang="en-US" altLang="zh-CN" sz="1500" dirty="0">
                <a:solidFill>
                  <a:srgbClr val="006134"/>
                </a:solidFill>
                <a:latin typeface="黑体" panose="02010609060101010101" pitchFamily="49" charset="-122"/>
                <a:ea typeface="黑体" panose="02010609060101010101" pitchFamily="49" charset="-122"/>
              </a:rPr>
              <a:t>82</a:t>
            </a:r>
            <a:r>
              <a:rPr lang="zh-CN" altLang="zh-CN" sz="1500" dirty="0">
                <a:solidFill>
                  <a:srgbClr val="006134"/>
                </a:solidFill>
                <a:latin typeface="黑体" panose="02010609060101010101" pitchFamily="49" charset="-122"/>
                <a:ea typeface="黑体" panose="02010609060101010101" pitchFamily="49" charset="-122"/>
              </a:rPr>
              <a:t>个贫困户、金峪镇念吉村</a:t>
            </a:r>
            <a:r>
              <a:rPr lang="en-US" altLang="zh-CN" sz="1500" dirty="0">
                <a:solidFill>
                  <a:srgbClr val="006134"/>
                </a:solidFill>
                <a:latin typeface="黑体" panose="02010609060101010101" pitchFamily="49" charset="-122"/>
                <a:ea typeface="黑体" panose="02010609060101010101" pitchFamily="49" charset="-122"/>
              </a:rPr>
              <a:t>74</a:t>
            </a:r>
            <a:r>
              <a:rPr lang="zh-CN" altLang="zh-CN" sz="1500" dirty="0">
                <a:solidFill>
                  <a:srgbClr val="006134"/>
                </a:solidFill>
                <a:latin typeface="黑体" panose="02010609060101010101" pitchFamily="49" charset="-122"/>
                <a:ea typeface="黑体" panose="02010609060101010101" pitchFamily="49" charset="-122"/>
              </a:rPr>
              <a:t>个贫困户种植青贮玉米，总计推广</a:t>
            </a:r>
            <a:r>
              <a:rPr lang="en-US" altLang="zh-CN" sz="1500" dirty="0">
                <a:solidFill>
                  <a:srgbClr val="006134"/>
                </a:solidFill>
                <a:latin typeface="黑体" panose="02010609060101010101" pitchFamily="49" charset="-122"/>
                <a:ea typeface="黑体" panose="02010609060101010101" pitchFamily="49" charset="-122"/>
              </a:rPr>
              <a:t>1000</a:t>
            </a:r>
            <a:r>
              <a:rPr lang="zh-CN" altLang="zh-CN" sz="1500" dirty="0">
                <a:solidFill>
                  <a:srgbClr val="006134"/>
                </a:solidFill>
                <a:latin typeface="黑体" panose="02010609060101010101" pitchFamily="49" charset="-122"/>
                <a:ea typeface="黑体" panose="02010609060101010101" pitchFamily="49" charset="-122"/>
              </a:rPr>
              <a:t>亩。</a:t>
            </a:r>
          </a:p>
        </p:txBody>
      </p:sp>
      <p:sp>
        <p:nvSpPr>
          <p:cNvPr id="33799"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
        <p:nvSpPr>
          <p:cNvPr id="281" name="矩形 280"/>
          <p:cNvSpPr/>
          <p:nvPr/>
        </p:nvSpPr>
        <p:spPr>
          <a:xfrm>
            <a:off x="565150" y="981075"/>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grpSp>
        <p:nvGrpSpPr>
          <p:cNvPr id="34820" name="组合 24"/>
          <p:cNvGrpSpPr>
            <a:grpSpLocks/>
          </p:cNvGrpSpPr>
          <p:nvPr/>
        </p:nvGrpSpPr>
        <p:grpSpPr bwMode="auto">
          <a:xfrm>
            <a:off x="468313" y="1031875"/>
            <a:ext cx="6254750" cy="647700"/>
            <a:chOff x="251520" y="1024067"/>
            <a:chExt cx="8004600" cy="903952"/>
          </a:xfrm>
        </p:grpSpPr>
        <p:sp>
          <p:nvSpPr>
            <p:cNvPr id="34836" name="AutoShape 3"/>
            <p:cNvSpPr>
              <a:spLocks noChangeArrowheads="1"/>
            </p:cNvSpPr>
            <p:nvPr/>
          </p:nvSpPr>
          <p:spPr bwMode="auto">
            <a:xfrm>
              <a:off x="770634" y="1197768"/>
              <a:ext cx="7221198" cy="666750"/>
            </a:xfrm>
            <a:prstGeom prst="roundRect">
              <a:avLst>
                <a:gd name="adj" fmla="val 16667"/>
              </a:avLst>
            </a:prstGeom>
            <a:gradFill rotWithShape="1">
              <a:gsLst>
                <a:gs pos="0">
                  <a:schemeClr val="bg1"/>
                </a:gs>
                <a:gs pos="100000">
                  <a:schemeClr val="bg2"/>
                </a:gs>
              </a:gsLst>
              <a:lin ang="2700000" scaled="1"/>
            </a:gradFill>
            <a:ln w="9525">
              <a:solidFill>
                <a:schemeClr val="bg2"/>
              </a:solidFill>
              <a:round/>
              <a:headEnd/>
              <a:tailEnd/>
            </a:ln>
          </p:spPr>
          <p:txBody>
            <a:bodyPr wrap="none" anchor="ctr"/>
            <a:lstStyle/>
            <a:p>
              <a:endParaRPr lang="zh-CN" altLang="en-US">
                <a:solidFill>
                  <a:srgbClr val="C00000"/>
                </a:solidFill>
                <a:ea typeface="华文细黑" pitchFamily="2" charset="-122"/>
              </a:endParaRPr>
            </a:p>
          </p:txBody>
        </p:sp>
        <p:sp>
          <p:nvSpPr>
            <p:cNvPr id="34837" name="Rectangle 4"/>
            <p:cNvSpPr>
              <a:spLocks noChangeArrowheads="1"/>
            </p:cNvSpPr>
            <p:nvPr/>
          </p:nvSpPr>
          <p:spPr bwMode="auto">
            <a:xfrm>
              <a:off x="1163080" y="1225603"/>
              <a:ext cx="7093040" cy="569913"/>
            </a:xfrm>
            <a:prstGeom prst="rect">
              <a:avLst/>
            </a:prstGeom>
            <a:noFill/>
            <a:ln w="9525">
              <a:noFill/>
              <a:miter lim="800000"/>
              <a:headEnd/>
              <a:tailEnd/>
            </a:ln>
          </p:spPr>
          <p:txBody>
            <a:bodyPr anchor="ctr"/>
            <a:lstStyle/>
            <a:p>
              <a:pPr eaLnBrk="0" hangingPunct="0"/>
              <a:r>
                <a:rPr lang="zh-CN" altLang="zh-CN">
                  <a:solidFill>
                    <a:srgbClr val="C00000"/>
                  </a:solidFill>
                  <a:latin typeface="黑体" pitchFamily="49" charset="-122"/>
                  <a:ea typeface="黑体" pitchFamily="49" charset="-122"/>
                </a:rPr>
                <a:t>靶向施策，精准做好定点扶贫工作</a:t>
              </a:r>
              <a:endParaRPr lang="zh-CN" altLang="en-US">
                <a:solidFill>
                  <a:srgbClr val="C00000"/>
                </a:solidFill>
                <a:latin typeface="黑体" pitchFamily="49" charset="-122"/>
                <a:ea typeface="黑体" pitchFamily="49" charset="-122"/>
              </a:endParaRPr>
            </a:p>
          </p:txBody>
        </p:sp>
        <p:grpSp>
          <p:nvGrpSpPr>
            <p:cNvPr id="34838" name="Group 11"/>
            <p:cNvGrpSpPr>
              <a:grpSpLocks/>
            </p:cNvGrpSpPr>
            <p:nvPr/>
          </p:nvGrpSpPr>
          <p:grpSpPr bwMode="auto">
            <a:xfrm>
              <a:off x="251520" y="1024067"/>
              <a:ext cx="825500" cy="903952"/>
              <a:chOff x="0" y="-47"/>
              <a:chExt cx="384" cy="422"/>
            </a:xfrm>
          </p:grpSpPr>
          <p:grpSp>
            <p:nvGrpSpPr>
              <p:cNvPr id="34839" name="Group 12"/>
              <p:cNvGrpSpPr>
                <a:grpSpLocks/>
              </p:cNvGrpSpPr>
              <p:nvPr/>
            </p:nvGrpSpPr>
            <p:grpSpPr bwMode="auto">
              <a:xfrm>
                <a:off x="0" y="-47"/>
                <a:ext cx="384" cy="422"/>
                <a:chOff x="0" y="-127"/>
                <a:chExt cx="1042" cy="1146"/>
              </a:xfrm>
            </p:grpSpPr>
            <p:grpSp>
              <p:nvGrpSpPr>
                <p:cNvPr id="34841" name="Group 13"/>
                <p:cNvGrpSpPr>
                  <a:grpSpLocks/>
                </p:cNvGrpSpPr>
                <p:nvPr/>
              </p:nvGrpSpPr>
              <p:grpSpPr bwMode="auto">
                <a:xfrm>
                  <a:off x="0" y="-127"/>
                  <a:ext cx="1042" cy="1146"/>
                  <a:chOff x="0" y="-127"/>
                  <a:chExt cx="1042" cy="1146"/>
                </a:xfrm>
              </p:grpSpPr>
              <p:pic>
                <p:nvPicPr>
                  <p:cNvPr id="34843" name="Picture 14" descr="circuler_1"/>
                  <p:cNvPicPr>
                    <a:picLocks noChangeAspect="1"/>
                  </p:cNvPicPr>
                  <p:nvPr/>
                </p:nvPicPr>
                <p:blipFill>
                  <a:blip r:embed="rId3"/>
                  <a:srcRect/>
                  <a:stretch>
                    <a:fillRect/>
                  </a:stretch>
                </p:blipFill>
                <p:spPr bwMode="auto">
                  <a:xfrm>
                    <a:off x="0" y="0"/>
                    <a:ext cx="1042" cy="1016"/>
                  </a:xfrm>
                  <a:prstGeom prst="rect">
                    <a:avLst/>
                  </a:prstGeom>
                  <a:noFill/>
                  <a:ln w="9525">
                    <a:noFill/>
                    <a:miter lim="800000"/>
                    <a:headEnd/>
                    <a:tailEnd/>
                  </a:ln>
                </p:spPr>
              </p:pic>
              <p:sp>
                <p:nvSpPr>
                  <p:cNvPr id="34844" name="Oval 15"/>
                  <p:cNvSpPr>
                    <a:spLocks noChangeArrowheads="1"/>
                  </p:cNvSpPr>
                  <p:nvPr/>
                </p:nvSpPr>
                <p:spPr bwMode="auto">
                  <a:xfrm>
                    <a:off x="0" y="-127"/>
                    <a:ext cx="1041" cy="1146"/>
                  </a:xfrm>
                  <a:prstGeom prst="ellipse">
                    <a:avLst/>
                  </a:prstGeom>
                  <a:gradFill rotWithShape="1">
                    <a:gsLst>
                      <a:gs pos="0">
                        <a:schemeClr val="accent1"/>
                      </a:gs>
                      <a:gs pos="100000">
                        <a:schemeClr val="accent2"/>
                      </a:gs>
                    </a:gsLst>
                    <a:lin ang="5400000" scaled="1"/>
                  </a:gradFill>
                  <a:ln w="19050">
                    <a:solidFill>
                      <a:schemeClr val="bg1"/>
                    </a:solidFill>
                    <a:round/>
                    <a:headEnd/>
                    <a:tailEnd/>
                  </a:ln>
                </p:spPr>
                <p:txBody>
                  <a:bodyPr wrap="none" anchor="ctr"/>
                  <a:lstStyle/>
                  <a:p>
                    <a:endParaRPr lang="zh-CN" altLang="en-US">
                      <a:ea typeface="华文细黑" pitchFamily="2" charset="-122"/>
                    </a:endParaRPr>
                  </a:p>
                </p:txBody>
              </p:sp>
            </p:grpSp>
            <p:pic>
              <p:nvPicPr>
                <p:cNvPr id="34842" name="Picture 16" descr="Picture2"/>
                <p:cNvPicPr>
                  <a:picLocks noChangeAspect="1"/>
                </p:cNvPicPr>
                <p:nvPr/>
              </p:nvPicPr>
              <p:blipFill>
                <a:blip r:embed="rId4"/>
                <a:srcRect/>
                <a:stretch>
                  <a:fillRect/>
                </a:stretch>
              </p:blipFill>
              <p:spPr bwMode="auto">
                <a:xfrm>
                  <a:off x="104" y="-127"/>
                  <a:ext cx="823" cy="497"/>
                </a:xfrm>
                <a:prstGeom prst="rect">
                  <a:avLst/>
                </a:prstGeom>
                <a:noFill/>
                <a:ln w="9525">
                  <a:noFill/>
                  <a:miter lim="800000"/>
                  <a:headEnd/>
                  <a:tailEnd/>
                </a:ln>
              </p:spPr>
            </p:pic>
          </p:grpSp>
          <p:sp>
            <p:nvSpPr>
              <p:cNvPr id="34840" name="WordArt 17"/>
              <p:cNvSpPr>
                <a:spLocks noChangeArrowheads="1" noChangeShapeType="1" noTextEdit="1"/>
              </p:cNvSpPr>
              <p:nvPr/>
            </p:nvSpPr>
            <p:spPr bwMode="auto">
              <a:xfrm>
                <a:off x="110" y="84"/>
                <a:ext cx="147" cy="133"/>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solidFill>
                      <a:schemeClr val="bg1"/>
                    </a:solidFill>
                    <a:latin typeface="仿宋"/>
                    <a:ea typeface="仿宋"/>
                  </a:rPr>
                  <a:t>4</a:t>
                </a:r>
                <a:endParaRPr lang="zh-CN" altLang="en-US" sz="2400" kern="10">
                  <a:ln w="9525">
                    <a:solidFill>
                      <a:schemeClr val="bg1"/>
                    </a:solidFill>
                    <a:round/>
                    <a:headEnd/>
                    <a:tailEnd/>
                  </a:ln>
                  <a:solidFill>
                    <a:schemeClr val="bg1"/>
                  </a:solidFill>
                  <a:latin typeface="仿宋"/>
                  <a:ea typeface="仿宋"/>
                </a:endParaRPr>
              </a:p>
            </p:txBody>
          </p:sp>
        </p:grpSp>
      </p:grpSp>
      <p:pic>
        <p:nvPicPr>
          <p:cNvPr id="34821" name="Picture 2" descr="3"/>
          <p:cNvPicPr>
            <a:picLocks noChangeAspect="1" noChangeArrowheads="1"/>
          </p:cNvPicPr>
          <p:nvPr/>
        </p:nvPicPr>
        <p:blipFill>
          <a:blip r:embed="rId5"/>
          <a:srcRect l="51819" r="917"/>
          <a:stretch>
            <a:fillRect/>
          </a:stretch>
        </p:blipFill>
        <p:spPr bwMode="auto">
          <a:xfrm>
            <a:off x="6143625" y="2439988"/>
            <a:ext cx="2571750" cy="1489075"/>
          </a:xfrm>
          <a:prstGeom prst="rect">
            <a:avLst/>
          </a:prstGeom>
          <a:noFill/>
          <a:ln w="9525">
            <a:noFill/>
            <a:miter lim="800000"/>
            <a:headEnd/>
            <a:tailEnd/>
          </a:ln>
        </p:spPr>
      </p:pic>
      <p:sp>
        <p:nvSpPr>
          <p:cNvPr id="34822" name="矩形 10"/>
          <p:cNvSpPr>
            <a:spLocks noChangeArrowheads="1"/>
          </p:cNvSpPr>
          <p:nvPr/>
        </p:nvSpPr>
        <p:spPr bwMode="auto">
          <a:xfrm>
            <a:off x="6143625" y="3929063"/>
            <a:ext cx="2428875" cy="261937"/>
          </a:xfrm>
          <a:prstGeom prst="rect">
            <a:avLst/>
          </a:prstGeom>
          <a:noFill/>
          <a:ln w="9525">
            <a:noFill/>
            <a:miter lim="800000"/>
            <a:headEnd/>
            <a:tailEnd/>
          </a:ln>
        </p:spPr>
        <p:txBody>
          <a:bodyPr>
            <a:spAutoFit/>
          </a:bodyPr>
          <a:lstStyle/>
          <a:p>
            <a:pPr algn="ctr"/>
            <a:r>
              <a:rPr lang="zh-CN" altLang="en-US" sz="1100">
                <a:latin typeface="黑体" pitchFamily="49" charset="-122"/>
                <a:ea typeface="黑体" pitchFamily="49" charset="-122"/>
              </a:rPr>
              <a:t>设立贫困生</a:t>
            </a:r>
            <a:r>
              <a:rPr lang="zh-CN" altLang="zh-CN" sz="1100">
                <a:latin typeface="黑体" pitchFamily="49" charset="-122"/>
                <a:ea typeface="黑体" pitchFamily="49" charset="-122"/>
              </a:rPr>
              <a:t>奖学金</a:t>
            </a:r>
            <a:endParaRPr lang="zh-CN" altLang="en-US" sz="1100">
              <a:latin typeface="黑体" pitchFamily="49" charset="-122"/>
              <a:ea typeface="黑体" pitchFamily="49" charset="-122"/>
            </a:endParaRPr>
          </a:p>
        </p:txBody>
      </p:sp>
      <p:grpSp>
        <p:nvGrpSpPr>
          <p:cNvPr id="34823" name="组合 15"/>
          <p:cNvGrpSpPr>
            <a:grpSpLocks/>
          </p:cNvGrpSpPr>
          <p:nvPr/>
        </p:nvGrpSpPr>
        <p:grpSpPr bwMode="auto">
          <a:xfrm>
            <a:off x="357188" y="2428875"/>
            <a:ext cx="2928937" cy="1762125"/>
            <a:chOff x="579449" y="1214655"/>
            <a:chExt cx="4002182" cy="2597123"/>
          </a:xfrm>
        </p:grpSpPr>
        <p:pic>
          <p:nvPicPr>
            <p:cNvPr id="34834" name="图片 12" descr="C:\Users\HOUPEI\AppData\Roaming\Tencent\Users\87804799\QQ\WinTemp\RichOle\54FO2Y~1AP{D{`4E4BX_58Q.png"/>
            <p:cNvPicPr>
              <a:picLocks noChangeAspect="1" noChangeArrowheads="1"/>
            </p:cNvPicPr>
            <p:nvPr/>
          </p:nvPicPr>
          <p:blipFill>
            <a:blip r:embed="rId6"/>
            <a:srcRect/>
            <a:stretch>
              <a:fillRect/>
            </a:stretch>
          </p:blipFill>
          <p:spPr bwMode="auto">
            <a:xfrm>
              <a:off x="579449" y="1214655"/>
              <a:ext cx="3833559" cy="2211825"/>
            </a:xfrm>
            <a:prstGeom prst="rect">
              <a:avLst/>
            </a:prstGeom>
            <a:noFill/>
            <a:ln w="9525">
              <a:noFill/>
              <a:miter lim="800000"/>
              <a:headEnd/>
              <a:tailEnd/>
            </a:ln>
          </p:spPr>
        </p:pic>
        <p:sp>
          <p:nvSpPr>
            <p:cNvPr id="34835" name="TextBox 14"/>
            <p:cNvSpPr txBox="1">
              <a:spLocks noChangeArrowheads="1"/>
            </p:cNvSpPr>
            <p:nvPr/>
          </p:nvSpPr>
          <p:spPr bwMode="auto">
            <a:xfrm>
              <a:off x="676707" y="3426072"/>
              <a:ext cx="3904924" cy="385706"/>
            </a:xfrm>
            <a:prstGeom prst="rect">
              <a:avLst/>
            </a:prstGeom>
            <a:noFill/>
            <a:ln w="9525">
              <a:noFill/>
              <a:miter lim="800000"/>
              <a:headEnd/>
              <a:tailEnd/>
            </a:ln>
          </p:spPr>
          <p:txBody>
            <a:bodyPr>
              <a:spAutoFit/>
            </a:bodyPr>
            <a:lstStyle/>
            <a:p>
              <a:r>
                <a:rPr lang="zh-CN" altLang="en-US" sz="1100">
                  <a:latin typeface="黑体" pitchFamily="49" charset="-122"/>
                  <a:ea typeface="黑体" pitchFamily="49" charset="-122"/>
                </a:rPr>
                <a:t>教授服务团、大学生实践团走进合阳县</a:t>
              </a:r>
            </a:p>
          </p:txBody>
        </p:sp>
      </p:grpSp>
      <p:grpSp>
        <p:nvGrpSpPr>
          <p:cNvPr id="34824" name="组合 17"/>
          <p:cNvGrpSpPr>
            <a:grpSpLocks/>
          </p:cNvGrpSpPr>
          <p:nvPr/>
        </p:nvGrpSpPr>
        <p:grpSpPr bwMode="auto">
          <a:xfrm>
            <a:off x="3357563" y="2428875"/>
            <a:ext cx="2571750" cy="1758950"/>
            <a:chOff x="750617" y="3723046"/>
            <a:chExt cx="3686175" cy="2960319"/>
          </a:xfrm>
        </p:grpSpPr>
        <p:pic>
          <p:nvPicPr>
            <p:cNvPr id="34832" name="2E63E" descr="0DE44EEE916ACBA4AA9EE3645B5_231135C2_2E63E"/>
            <p:cNvPicPr>
              <a:picLocks noChangeAspect="1" noChangeArrowheads="1"/>
            </p:cNvPicPr>
            <p:nvPr/>
          </p:nvPicPr>
          <p:blipFill>
            <a:blip r:embed="rId7"/>
            <a:srcRect t="6209"/>
            <a:stretch>
              <a:fillRect/>
            </a:stretch>
          </p:blipFill>
          <p:spPr bwMode="auto">
            <a:xfrm>
              <a:off x="750617" y="3723046"/>
              <a:ext cx="3686175" cy="2520031"/>
            </a:xfrm>
            <a:prstGeom prst="rect">
              <a:avLst/>
            </a:prstGeom>
            <a:noFill/>
            <a:ln w="9525">
              <a:noFill/>
              <a:miter lim="800000"/>
              <a:headEnd/>
              <a:tailEnd/>
            </a:ln>
          </p:spPr>
        </p:pic>
        <p:sp>
          <p:nvSpPr>
            <p:cNvPr id="34833" name="TextBox 16"/>
            <p:cNvSpPr txBox="1">
              <a:spLocks noChangeArrowheads="1"/>
            </p:cNvSpPr>
            <p:nvPr/>
          </p:nvSpPr>
          <p:spPr bwMode="auto">
            <a:xfrm>
              <a:off x="1304235" y="6243077"/>
              <a:ext cx="2768091" cy="440288"/>
            </a:xfrm>
            <a:prstGeom prst="rect">
              <a:avLst/>
            </a:prstGeom>
            <a:noFill/>
            <a:ln w="9525">
              <a:noFill/>
              <a:miter lim="800000"/>
              <a:headEnd/>
              <a:tailEnd/>
            </a:ln>
          </p:spPr>
          <p:txBody>
            <a:bodyPr>
              <a:spAutoFit/>
            </a:bodyPr>
            <a:lstStyle/>
            <a:p>
              <a:pPr algn="ctr"/>
              <a:r>
                <a:rPr lang="zh-CN" altLang="en-US" sz="1100">
                  <a:latin typeface="黑体" pitchFamily="49" charset="-122"/>
                  <a:ea typeface="黑体" pitchFamily="49" charset="-122"/>
                </a:rPr>
                <a:t>“扶贫日”宣传</a:t>
              </a:r>
            </a:p>
          </p:txBody>
        </p:sp>
      </p:grpSp>
      <p:sp>
        <p:nvSpPr>
          <p:cNvPr id="34825" name="矩形 18"/>
          <p:cNvSpPr>
            <a:spLocks noChangeArrowheads="1"/>
          </p:cNvSpPr>
          <p:nvPr/>
        </p:nvSpPr>
        <p:spPr bwMode="auto">
          <a:xfrm>
            <a:off x="428625" y="6000750"/>
            <a:ext cx="2786063" cy="261938"/>
          </a:xfrm>
          <a:prstGeom prst="rect">
            <a:avLst/>
          </a:prstGeom>
          <a:noFill/>
          <a:ln w="9525">
            <a:noFill/>
            <a:miter lim="800000"/>
            <a:headEnd/>
            <a:tailEnd/>
          </a:ln>
        </p:spPr>
        <p:txBody>
          <a:bodyPr>
            <a:spAutoFit/>
          </a:bodyPr>
          <a:lstStyle/>
          <a:p>
            <a:pPr algn="ctr"/>
            <a:r>
              <a:rPr lang="zh-CN" altLang="en-US" sz="1100">
                <a:latin typeface="黑体" pitchFamily="49" charset="-122"/>
                <a:ea typeface="黑体" pitchFamily="49" charset="-122"/>
              </a:rPr>
              <a:t>学校专家做</a:t>
            </a:r>
            <a:r>
              <a:rPr lang="zh-CN" altLang="zh-CN" sz="1100">
                <a:latin typeface="黑体" pitchFamily="49" charset="-122"/>
                <a:ea typeface="黑体" pitchFamily="49" charset="-122"/>
              </a:rPr>
              <a:t>报告</a:t>
            </a:r>
            <a:endParaRPr lang="zh-CN" altLang="en-US" sz="1100">
              <a:latin typeface="黑体" pitchFamily="49" charset="-122"/>
              <a:ea typeface="黑体" pitchFamily="49" charset="-122"/>
            </a:endParaRPr>
          </a:p>
        </p:txBody>
      </p:sp>
      <p:pic>
        <p:nvPicPr>
          <p:cNvPr id="34826" name="图片 5" descr="http://news.nwsuaf.edu.cn/images/content/2016-07/20160720174319755436.jpg"/>
          <p:cNvPicPr>
            <a:picLocks noChangeAspect="1" noChangeArrowheads="1"/>
          </p:cNvPicPr>
          <p:nvPr/>
        </p:nvPicPr>
        <p:blipFill>
          <a:blip r:embed="rId8"/>
          <a:srcRect/>
          <a:stretch>
            <a:fillRect/>
          </a:stretch>
        </p:blipFill>
        <p:spPr bwMode="auto">
          <a:xfrm>
            <a:off x="357188" y="4429125"/>
            <a:ext cx="2786062" cy="1571625"/>
          </a:xfrm>
          <a:prstGeom prst="rect">
            <a:avLst/>
          </a:prstGeom>
          <a:noFill/>
          <a:ln w="9525">
            <a:noFill/>
            <a:miter lim="800000"/>
            <a:headEnd/>
            <a:tailEnd/>
          </a:ln>
        </p:spPr>
      </p:pic>
      <p:sp>
        <p:nvSpPr>
          <p:cNvPr id="34827" name="TextBox 38"/>
          <p:cNvSpPr txBox="1">
            <a:spLocks noChangeArrowheads="1"/>
          </p:cNvSpPr>
          <p:nvPr/>
        </p:nvSpPr>
        <p:spPr bwMode="auto">
          <a:xfrm>
            <a:off x="714375" y="1857375"/>
            <a:ext cx="4286250" cy="369888"/>
          </a:xfrm>
          <a:prstGeom prst="rect">
            <a:avLst/>
          </a:prstGeom>
          <a:noFill/>
          <a:ln w="9525">
            <a:noFill/>
            <a:miter lim="800000"/>
            <a:headEnd/>
            <a:tailEnd/>
          </a:ln>
        </p:spPr>
        <p:txBody>
          <a:bodyPr>
            <a:spAutoFit/>
          </a:bodyPr>
          <a:lstStyle/>
          <a:p>
            <a:r>
              <a:rPr lang="zh-CN" altLang="en-US">
                <a:latin typeface="黑体" pitchFamily="49" charset="-122"/>
                <a:ea typeface="黑体" pitchFamily="49" charset="-122"/>
              </a:rPr>
              <a:t>■ 全员参与，多维度扶贫同步推进</a:t>
            </a:r>
          </a:p>
        </p:txBody>
      </p:sp>
      <p:pic>
        <p:nvPicPr>
          <p:cNvPr id="40" name="Picture 4" descr="http://news.nwsuaf.edu.cn/images/content/2017-08/20170826094811408169.jpg"/>
          <p:cNvPicPr>
            <a:picLocks noChangeAspect="1" noChangeArrowheads="1"/>
          </p:cNvPicPr>
          <p:nvPr/>
        </p:nvPicPr>
        <p:blipFill>
          <a:blip r:embed="rId9"/>
          <a:srcRect l="1817" t="7714" r="5501"/>
          <a:stretch>
            <a:fillRect/>
          </a:stretch>
        </p:blipFill>
        <p:spPr bwMode="auto">
          <a:xfrm>
            <a:off x="3357563" y="4429125"/>
            <a:ext cx="2571750" cy="1571625"/>
          </a:xfrm>
          <a:prstGeom prst="rect">
            <a:avLst/>
          </a:prstGeom>
          <a:ln>
            <a:noFill/>
          </a:ln>
          <a:effectLst>
            <a:outerShdw blurRad="190500" algn="tl" rotWithShape="0">
              <a:srgbClr val="000000">
                <a:alpha val="70000"/>
              </a:srgbClr>
            </a:outerShdw>
          </a:effectLst>
        </p:spPr>
      </p:pic>
      <p:sp>
        <p:nvSpPr>
          <p:cNvPr id="34829" name="矩形 18"/>
          <p:cNvSpPr>
            <a:spLocks noChangeArrowheads="1"/>
          </p:cNvSpPr>
          <p:nvPr/>
        </p:nvSpPr>
        <p:spPr bwMode="auto">
          <a:xfrm>
            <a:off x="3429000" y="6000750"/>
            <a:ext cx="2500313" cy="261938"/>
          </a:xfrm>
          <a:prstGeom prst="rect">
            <a:avLst/>
          </a:prstGeom>
          <a:noFill/>
          <a:ln w="9525">
            <a:noFill/>
            <a:miter lim="800000"/>
            <a:headEnd/>
            <a:tailEnd/>
          </a:ln>
        </p:spPr>
        <p:txBody>
          <a:bodyPr>
            <a:spAutoFit/>
          </a:bodyPr>
          <a:lstStyle/>
          <a:p>
            <a:pPr algn="ctr"/>
            <a:r>
              <a:rPr lang="zh-CN" altLang="en-US" sz="1100">
                <a:latin typeface="黑体" pitchFamily="49" charset="-122"/>
                <a:ea typeface="黑体" pitchFamily="49" charset="-122"/>
              </a:rPr>
              <a:t>研究生支教活动</a:t>
            </a:r>
          </a:p>
        </p:txBody>
      </p:sp>
      <p:pic>
        <p:nvPicPr>
          <p:cNvPr id="34830" name="图片 41" descr="20170608161928397274.jpg"/>
          <p:cNvPicPr>
            <a:picLocks noChangeAspect="1"/>
          </p:cNvPicPr>
          <p:nvPr/>
        </p:nvPicPr>
        <p:blipFill>
          <a:blip r:embed="rId10"/>
          <a:srcRect/>
          <a:stretch>
            <a:fillRect/>
          </a:stretch>
        </p:blipFill>
        <p:spPr bwMode="auto">
          <a:xfrm>
            <a:off x="6143625" y="4429125"/>
            <a:ext cx="2590800" cy="1571625"/>
          </a:xfrm>
          <a:prstGeom prst="rect">
            <a:avLst/>
          </a:prstGeom>
          <a:noFill/>
          <a:ln w="9525">
            <a:noFill/>
            <a:miter lim="800000"/>
            <a:headEnd/>
            <a:tailEnd/>
          </a:ln>
        </p:spPr>
      </p:pic>
      <p:sp>
        <p:nvSpPr>
          <p:cNvPr id="34831" name="矩形 18"/>
          <p:cNvSpPr>
            <a:spLocks noChangeArrowheads="1"/>
          </p:cNvSpPr>
          <p:nvPr/>
        </p:nvSpPr>
        <p:spPr bwMode="auto">
          <a:xfrm>
            <a:off x="6215063" y="6000750"/>
            <a:ext cx="2500312" cy="261938"/>
          </a:xfrm>
          <a:prstGeom prst="rect">
            <a:avLst/>
          </a:prstGeom>
          <a:noFill/>
          <a:ln w="9525">
            <a:noFill/>
            <a:miter lim="800000"/>
            <a:headEnd/>
            <a:tailEnd/>
          </a:ln>
        </p:spPr>
        <p:txBody>
          <a:bodyPr>
            <a:spAutoFit/>
          </a:bodyPr>
          <a:lstStyle/>
          <a:p>
            <a:pPr algn="ctr"/>
            <a:r>
              <a:rPr lang="en-US" altLang="zh-CN" sz="1100">
                <a:latin typeface="黑体" pitchFamily="49" charset="-122"/>
                <a:ea typeface="黑体" pitchFamily="49" charset="-122"/>
              </a:rPr>
              <a:t>MBA</a:t>
            </a:r>
            <a:r>
              <a:rPr lang="zh-CN" altLang="en-US" sz="1100">
                <a:latin typeface="黑体" pitchFamily="49" charset="-122"/>
                <a:ea typeface="黑体" pitchFamily="49" charset="-122"/>
              </a:rPr>
              <a:t>研究生献爱心</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
        <p:nvSpPr>
          <p:cNvPr id="281" name="矩形 280"/>
          <p:cNvSpPr/>
          <p:nvPr/>
        </p:nvSpPr>
        <p:spPr>
          <a:xfrm>
            <a:off x="565150" y="981075"/>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grpSp>
        <p:nvGrpSpPr>
          <p:cNvPr id="35844" name="组合 24"/>
          <p:cNvGrpSpPr>
            <a:grpSpLocks/>
          </p:cNvGrpSpPr>
          <p:nvPr/>
        </p:nvGrpSpPr>
        <p:grpSpPr bwMode="auto">
          <a:xfrm>
            <a:off x="468313" y="1031875"/>
            <a:ext cx="6254750" cy="647700"/>
            <a:chOff x="251520" y="1024067"/>
            <a:chExt cx="8004600" cy="903952"/>
          </a:xfrm>
        </p:grpSpPr>
        <p:sp>
          <p:nvSpPr>
            <p:cNvPr id="35856" name="AutoShape 3"/>
            <p:cNvSpPr>
              <a:spLocks noChangeArrowheads="1"/>
            </p:cNvSpPr>
            <p:nvPr/>
          </p:nvSpPr>
          <p:spPr bwMode="auto">
            <a:xfrm>
              <a:off x="770634" y="1197768"/>
              <a:ext cx="7221198" cy="666750"/>
            </a:xfrm>
            <a:prstGeom prst="roundRect">
              <a:avLst>
                <a:gd name="adj" fmla="val 16667"/>
              </a:avLst>
            </a:prstGeom>
            <a:gradFill rotWithShape="1">
              <a:gsLst>
                <a:gs pos="0">
                  <a:schemeClr val="bg1"/>
                </a:gs>
                <a:gs pos="100000">
                  <a:schemeClr val="bg2"/>
                </a:gs>
              </a:gsLst>
              <a:lin ang="2700000" scaled="1"/>
            </a:gradFill>
            <a:ln w="9525">
              <a:solidFill>
                <a:schemeClr val="bg2"/>
              </a:solidFill>
              <a:round/>
              <a:headEnd/>
              <a:tailEnd/>
            </a:ln>
          </p:spPr>
          <p:txBody>
            <a:bodyPr wrap="none" anchor="ctr"/>
            <a:lstStyle/>
            <a:p>
              <a:endParaRPr lang="zh-CN" altLang="en-US">
                <a:solidFill>
                  <a:srgbClr val="C00000"/>
                </a:solidFill>
                <a:ea typeface="华文细黑" pitchFamily="2" charset="-122"/>
              </a:endParaRPr>
            </a:p>
          </p:txBody>
        </p:sp>
        <p:sp>
          <p:nvSpPr>
            <p:cNvPr id="35857" name="Rectangle 4"/>
            <p:cNvSpPr>
              <a:spLocks noChangeArrowheads="1"/>
            </p:cNvSpPr>
            <p:nvPr/>
          </p:nvSpPr>
          <p:spPr bwMode="auto">
            <a:xfrm>
              <a:off x="1163080" y="1225603"/>
              <a:ext cx="7093040" cy="569913"/>
            </a:xfrm>
            <a:prstGeom prst="rect">
              <a:avLst/>
            </a:prstGeom>
            <a:noFill/>
            <a:ln w="9525">
              <a:noFill/>
              <a:miter lim="800000"/>
              <a:headEnd/>
              <a:tailEnd/>
            </a:ln>
          </p:spPr>
          <p:txBody>
            <a:bodyPr anchor="ctr"/>
            <a:lstStyle/>
            <a:p>
              <a:pPr eaLnBrk="0" hangingPunct="0"/>
              <a:r>
                <a:rPr lang="zh-CN" altLang="zh-CN">
                  <a:solidFill>
                    <a:srgbClr val="C00000"/>
                  </a:solidFill>
                  <a:latin typeface="黑体" pitchFamily="49" charset="-122"/>
                  <a:ea typeface="黑体" pitchFamily="49" charset="-122"/>
                </a:rPr>
                <a:t>靶向施策，精准做好定点扶贫工作</a:t>
              </a:r>
              <a:endParaRPr lang="zh-CN" altLang="en-US">
                <a:solidFill>
                  <a:srgbClr val="C00000"/>
                </a:solidFill>
                <a:latin typeface="黑体" pitchFamily="49" charset="-122"/>
                <a:ea typeface="黑体" pitchFamily="49" charset="-122"/>
              </a:endParaRPr>
            </a:p>
          </p:txBody>
        </p:sp>
        <p:grpSp>
          <p:nvGrpSpPr>
            <p:cNvPr id="35858" name="Group 11"/>
            <p:cNvGrpSpPr>
              <a:grpSpLocks/>
            </p:cNvGrpSpPr>
            <p:nvPr/>
          </p:nvGrpSpPr>
          <p:grpSpPr bwMode="auto">
            <a:xfrm>
              <a:off x="251520" y="1024067"/>
              <a:ext cx="825500" cy="903952"/>
              <a:chOff x="0" y="-47"/>
              <a:chExt cx="384" cy="422"/>
            </a:xfrm>
          </p:grpSpPr>
          <p:grpSp>
            <p:nvGrpSpPr>
              <p:cNvPr id="35859" name="Group 12"/>
              <p:cNvGrpSpPr>
                <a:grpSpLocks/>
              </p:cNvGrpSpPr>
              <p:nvPr/>
            </p:nvGrpSpPr>
            <p:grpSpPr bwMode="auto">
              <a:xfrm>
                <a:off x="0" y="-47"/>
                <a:ext cx="384" cy="422"/>
                <a:chOff x="0" y="-127"/>
                <a:chExt cx="1042" cy="1146"/>
              </a:xfrm>
            </p:grpSpPr>
            <p:grpSp>
              <p:nvGrpSpPr>
                <p:cNvPr id="35861" name="Group 13"/>
                <p:cNvGrpSpPr>
                  <a:grpSpLocks/>
                </p:cNvGrpSpPr>
                <p:nvPr/>
              </p:nvGrpSpPr>
              <p:grpSpPr bwMode="auto">
                <a:xfrm>
                  <a:off x="0" y="-127"/>
                  <a:ext cx="1042" cy="1146"/>
                  <a:chOff x="0" y="-127"/>
                  <a:chExt cx="1042" cy="1146"/>
                </a:xfrm>
              </p:grpSpPr>
              <p:pic>
                <p:nvPicPr>
                  <p:cNvPr id="35863" name="Picture 14" descr="circuler_1"/>
                  <p:cNvPicPr>
                    <a:picLocks noChangeAspect="1"/>
                  </p:cNvPicPr>
                  <p:nvPr/>
                </p:nvPicPr>
                <p:blipFill>
                  <a:blip r:embed="rId3"/>
                  <a:srcRect/>
                  <a:stretch>
                    <a:fillRect/>
                  </a:stretch>
                </p:blipFill>
                <p:spPr bwMode="auto">
                  <a:xfrm>
                    <a:off x="0" y="0"/>
                    <a:ext cx="1042" cy="1016"/>
                  </a:xfrm>
                  <a:prstGeom prst="rect">
                    <a:avLst/>
                  </a:prstGeom>
                  <a:noFill/>
                  <a:ln w="9525">
                    <a:noFill/>
                    <a:miter lim="800000"/>
                    <a:headEnd/>
                    <a:tailEnd/>
                  </a:ln>
                </p:spPr>
              </p:pic>
              <p:sp>
                <p:nvSpPr>
                  <p:cNvPr id="35864" name="Oval 15"/>
                  <p:cNvSpPr>
                    <a:spLocks noChangeArrowheads="1"/>
                  </p:cNvSpPr>
                  <p:nvPr/>
                </p:nvSpPr>
                <p:spPr bwMode="auto">
                  <a:xfrm>
                    <a:off x="0" y="-127"/>
                    <a:ext cx="1041" cy="1146"/>
                  </a:xfrm>
                  <a:prstGeom prst="ellipse">
                    <a:avLst/>
                  </a:prstGeom>
                  <a:gradFill rotWithShape="1">
                    <a:gsLst>
                      <a:gs pos="0">
                        <a:schemeClr val="accent1"/>
                      </a:gs>
                      <a:gs pos="100000">
                        <a:schemeClr val="accent2"/>
                      </a:gs>
                    </a:gsLst>
                    <a:lin ang="5400000" scaled="1"/>
                  </a:gradFill>
                  <a:ln w="19050">
                    <a:solidFill>
                      <a:schemeClr val="bg1"/>
                    </a:solidFill>
                    <a:round/>
                    <a:headEnd/>
                    <a:tailEnd/>
                  </a:ln>
                </p:spPr>
                <p:txBody>
                  <a:bodyPr wrap="none" anchor="ctr"/>
                  <a:lstStyle/>
                  <a:p>
                    <a:endParaRPr lang="zh-CN" altLang="en-US">
                      <a:ea typeface="华文细黑" pitchFamily="2" charset="-122"/>
                    </a:endParaRPr>
                  </a:p>
                </p:txBody>
              </p:sp>
            </p:grpSp>
            <p:pic>
              <p:nvPicPr>
                <p:cNvPr id="35862" name="Picture 16" descr="Picture2"/>
                <p:cNvPicPr>
                  <a:picLocks noChangeAspect="1"/>
                </p:cNvPicPr>
                <p:nvPr/>
              </p:nvPicPr>
              <p:blipFill>
                <a:blip r:embed="rId4"/>
                <a:srcRect/>
                <a:stretch>
                  <a:fillRect/>
                </a:stretch>
              </p:blipFill>
              <p:spPr bwMode="auto">
                <a:xfrm>
                  <a:off x="104" y="-127"/>
                  <a:ext cx="823" cy="497"/>
                </a:xfrm>
                <a:prstGeom prst="rect">
                  <a:avLst/>
                </a:prstGeom>
                <a:noFill/>
                <a:ln w="9525">
                  <a:noFill/>
                  <a:miter lim="800000"/>
                  <a:headEnd/>
                  <a:tailEnd/>
                </a:ln>
              </p:spPr>
            </p:pic>
          </p:grpSp>
          <p:sp>
            <p:nvSpPr>
              <p:cNvPr id="35860" name="WordArt 17"/>
              <p:cNvSpPr>
                <a:spLocks noChangeArrowheads="1" noChangeShapeType="1" noTextEdit="1"/>
              </p:cNvSpPr>
              <p:nvPr/>
            </p:nvSpPr>
            <p:spPr bwMode="auto">
              <a:xfrm>
                <a:off x="110" y="84"/>
                <a:ext cx="147" cy="133"/>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solidFill>
                      <a:schemeClr val="bg1"/>
                    </a:solidFill>
                    <a:latin typeface="仿宋"/>
                    <a:ea typeface="仿宋"/>
                  </a:rPr>
                  <a:t>4</a:t>
                </a:r>
                <a:endParaRPr lang="zh-CN" altLang="en-US" sz="2400" kern="10">
                  <a:ln w="9525">
                    <a:solidFill>
                      <a:schemeClr val="bg1"/>
                    </a:solidFill>
                    <a:round/>
                    <a:headEnd/>
                    <a:tailEnd/>
                  </a:ln>
                  <a:solidFill>
                    <a:schemeClr val="bg1"/>
                  </a:solidFill>
                  <a:latin typeface="仿宋"/>
                  <a:ea typeface="仿宋"/>
                </a:endParaRPr>
              </a:p>
            </p:txBody>
          </p:sp>
        </p:grpSp>
      </p:grpSp>
      <p:sp>
        <p:nvSpPr>
          <p:cNvPr id="35845" name="Rectangle 1"/>
          <p:cNvSpPr>
            <a:spLocks noChangeArrowheads="1"/>
          </p:cNvSpPr>
          <p:nvPr/>
        </p:nvSpPr>
        <p:spPr bwMode="auto">
          <a:xfrm>
            <a:off x="428625" y="1857375"/>
            <a:ext cx="8215313" cy="646113"/>
          </a:xfrm>
          <a:prstGeom prst="rect">
            <a:avLst/>
          </a:prstGeom>
          <a:noFill/>
          <a:ln w="9525">
            <a:noFill/>
            <a:miter lim="800000"/>
            <a:headEnd/>
            <a:tailEnd/>
          </a:ln>
        </p:spPr>
        <p:txBody>
          <a:bodyPr anchor="ctr">
            <a:spAutoFit/>
          </a:bodyPr>
          <a:lstStyle/>
          <a:p>
            <a:pPr indent="406400" eaLnBrk="0" hangingPunct="0"/>
            <a:r>
              <a:rPr lang="zh-CN" altLang="en-US">
                <a:solidFill>
                  <a:srgbClr val="006134"/>
                </a:solidFill>
                <a:latin typeface="黑体" pitchFamily="49" charset="-122"/>
                <a:ea typeface="黑体" pitchFamily="49" charset="-122"/>
              </a:rPr>
              <a:t> 截止到</a:t>
            </a:r>
            <a:r>
              <a:rPr lang="en-US" altLang="zh-CN">
                <a:solidFill>
                  <a:srgbClr val="006134"/>
                </a:solidFill>
                <a:latin typeface="黑体" pitchFamily="49" charset="-122"/>
                <a:ea typeface="黑体" pitchFamily="49" charset="-122"/>
              </a:rPr>
              <a:t>2017</a:t>
            </a:r>
            <a:r>
              <a:rPr lang="zh-CN" altLang="en-US">
                <a:solidFill>
                  <a:srgbClr val="006134"/>
                </a:solidFill>
                <a:latin typeface="黑体" pitchFamily="49" charset="-122"/>
                <a:ea typeface="黑体" pitchFamily="49" charset="-122"/>
              </a:rPr>
              <a:t>年</a:t>
            </a:r>
            <a:r>
              <a:rPr lang="en-US" altLang="zh-CN">
                <a:solidFill>
                  <a:srgbClr val="006134"/>
                </a:solidFill>
                <a:latin typeface="黑体" pitchFamily="49" charset="-122"/>
                <a:ea typeface="黑体" pitchFamily="49" charset="-122"/>
              </a:rPr>
              <a:t>10</a:t>
            </a:r>
            <a:r>
              <a:rPr lang="zh-CN" altLang="en-US">
                <a:solidFill>
                  <a:srgbClr val="006134"/>
                </a:solidFill>
                <a:latin typeface="黑体" pitchFamily="49" charset="-122"/>
                <a:ea typeface="黑体" pitchFamily="49" charset="-122"/>
              </a:rPr>
              <a:t>月，学校定点扶贫县陕西省</a:t>
            </a:r>
            <a:r>
              <a:rPr lang="zh-CN" altLang="zh-CN">
                <a:solidFill>
                  <a:srgbClr val="006134"/>
                </a:solidFill>
                <a:latin typeface="黑体" pitchFamily="49" charset="-122"/>
                <a:ea typeface="黑体" pitchFamily="49" charset="-122"/>
              </a:rPr>
              <a:t>合阳县贫困发生率由</a:t>
            </a:r>
            <a:r>
              <a:rPr lang="en-US" altLang="zh-CN">
                <a:solidFill>
                  <a:srgbClr val="006134"/>
                </a:solidFill>
                <a:latin typeface="黑体" pitchFamily="49" charset="-122"/>
                <a:ea typeface="黑体" pitchFamily="49" charset="-122"/>
              </a:rPr>
              <a:t>2015</a:t>
            </a:r>
            <a:r>
              <a:rPr lang="zh-CN" altLang="en-US">
                <a:solidFill>
                  <a:srgbClr val="006134"/>
                </a:solidFill>
                <a:latin typeface="黑体" pitchFamily="49" charset="-122"/>
                <a:ea typeface="黑体" pitchFamily="49" charset="-122"/>
              </a:rPr>
              <a:t>年的</a:t>
            </a:r>
            <a:r>
              <a:rPr lang="en-US" altLang="zh-CN">
                <a:solidFill>
                  <a:srgbClr val="006134"/>
                </a:solidFill>
                <a:latin typeface="黑体" pitchFamily="49" charset="-122"/>
                <a:ea typeface="黑体" pitchFamily="49" charset="-122"/>
              </a:rPr>
              <a:t>18.9%</a:t>
            </a:r>
            <a:r>
              <a:rPr lang="zh-CN" altLang="en-US">
                <a:solidFill>
                  <a:srgbClr val="006134"/>
                </a:solidFill>
                <a:latin typeface="黑体" pitchFamily="49" charset="-122"/>
                <a:ea typeface="黑体" pitchFamily="49" charset="-122"/>
              </a:rPr>
              <a:t>下降到</a:t>
            </a:r>
            <a:r>
              <a:rPr lang="en-US" altLang="zh-CN">
                <a:solidFill>
                  <a:srgbClr val="006134"/>
                </a:solidFill>
                <a:latin typeface="黑体" pitchFamily="49" charset="-122"/>
                <a:ea typeface="黑体" pitchFamily="49" charset="-122"/>
              </a:rPr>
              <a:t>11.1%</a:t>
            </a:r>
            <a:r>
              <a:rPr lang="zh-CN" altLang="en-US">
                <a:solidFill>
                  <a:srgbClr val="006134"/>
                </a:solidFill>
                <a:latin typeface="黑体" pitchFamily="49" charset="-122"/>
                <a:ea typeface="黑体" pitchFamily="49" charset="-122"/>
              </a:rPr>
              <a:t>。包抓村乾落村进入脱贫攻坚快车道，已脱贫</a:t>
            </a:r>
            <a:r>
              <a:rPr lang="en-US" altLang="zh-CN">
                <a:solidFill>
                  <a:srgbClr val="006134"/>
                </a:solidFill>
                <a:latin typeface="黑体" pitchFamily="49" charset="-122"/>
                <a:ea typeface="黑体" pitchFamily="49" charset="-122"/>
              </a:rPr>
              <a:t>20</a:t>
            </a:r>
            <a:r>
              <a:rPr lang="zh-CN" altLang="en-US">
                <a:solidFill>
                  <a:srgbClr val="006134"/>
                </a:solidFill>
                <a:latin typeface="黑体" pitchFamily="49" charset="-122"/>
                <a:ea typeface="黑体" pitchFamily="49" charset="-122"/>
              </a:rPr>
              <a:t>户</a:t>
            </a:r>
            <a:r>
              <a:rPr lang="en-US" altLang="zh-CN">
                <a:solidFill>
                  <a:srgbClr val="006134"/>
                </a:solidFill>
                <a:latin typeface="黑体" pitchFamily="49" charset="-122"/>
                <a:ea typeface="黑体" pitchFamily="49" charset="-122"/>
              </a:rPr>
              <a:t>84</a:t>
            </a:r>
            <a:r>
              <a:rPr lang="zh-CN" altLang="en-US">
                <a:solidFill>
                  <a:srgbClr val="006134"/>
                </a:solidFill>
                <a:latin typeface="黑体" pitchFamily="49" charset="-122"/>
                <a:ea typeface="黑体" pitchFamily="49" charset="-122"/>
              </a:rPr>
              <a:t>人。</a:t>
            </a:r>
          </a:p>
        </p:txBody>
      </p:sp>
      <p:pic>
        <p:nvPicPr>
          <p:cNvPr id="35846" name="Picture 2"/>
          <p:cNvPicPr>
            <a:picLocks noChangeAspect="1" noChangeArrowheads="1"/>
          </p:cNvPicPr>
          <p:nvPr/>
        </p:nvPicPr>
        <p:blipFill>
          <a:blip r:embed="rId5"/>
          <a:srcRect/>
          <a:stretch>
            <a:fillRect/>
          </a:stretch>
        </p:blipFill>
        <p:spPr bwMode="auto">
          <a:xfrm>
            <a:off x="642938" y="4500563"/>
            <a:ext cx="2428875" cy="1428750"/>
          </a:xfrm>
          <a:prstGeom prst="rect">
            <a:avLst/>
          </a:prstGeom>
          <a:noFill/>
          <a:ln w="9525">
            <a:noFill/>
            <a:miter lim="800000"/>
            <a:headEnd/>
            <a:tailEnd/>
          </a:ln>
        </p:spPr>
      </p:pic>
      <p:pic>
        <p:nvPicPr>
          <p:cNvPr id="35847" name="Picture 4"/>
          <p:cNvPicPr>
            <a:picLocks noChangeAspect="1" noChangeArrowheads="1"/>
          </p:cNvPicPr>
          <p:nvPr/>
        </p:nvPicPr>
        <p:blipFill>
          <a:blip r:embed="rId6"/>
          <a:srcRect/>
          <a:stretch>
            <a:fillRect/>
          </a:stretch>
        </p:blipFill>
        <p:spPr bwMode="auto">
          <a:xfrm>
            <a:off x="3286125" y="4500563"/>
            <a:ext cx="2428875" cy="1417637"/>
          </a:xfrm>
          <a:prstGeom prst="rect">
            <a:avLst/>
          </a:prstGeom>
          <a:noFill/>
          <a:ln w="9525">
            <a:noFill/>
            <a:miter lim="800000"/>
            <a:headEnd/>
            <a:tailEnd/>
          </a:ln>
        </p:spPr>
      </p:pic>
      <p:pic>
        <p:nvPicPr>
          <p:cNvPr id="35848" name="Picture 6"/>
          <p:cNvPicPr>
            <a:picLocks noChangeAspect="1" noChangeArrowheads="1"/>
          </p:cNvPicPr>
          <p:nvPr/>
        </p:nvPicPr>
        <p:blipFill>
          <a:blip r:embed="rId7"/>
          <a:srcRect/>
          <a:stretch>
            <a:fillRect/>
          </a:stretch>
        </p:blipFill>
        <p:spPr bwMode="auto">
          <a:xfrm>
            <a:off x="5929313" y="4500563"/>
            <a:ext cx="2286000" cy="1428750"/>
          </a:xfrm>
          <a:prstGeom prst="rect">
            <a:avLst/>
          </a:prstGeom>
          <a:noFill/>
          <a:ln w="9525">
            <a:noFill/>
            <a:miter lim="800000"/>
            <a:headEnd/>
            <a:tailEnd/>
          </a:ln>
        </p:spPr>
      </p:pic>
      <p:sp>
        <p:nvSpPr>
          <p:cNvPr id="35849" name="矩形 44"/>
          <p:cNvSpPr>
            <a:spLocks noChangeArrowheads="1"/>
          </p:cNvSpPr>
          <p:nvPr/>
        </p:nvSpPr>
        <p:spPr bwMode="auto">
          <a:xfrm>
            <a:off x="571500" y="6000750"/>
            <a:ext cx="7643813" cy="604838"/>
          </a:xfrm>
          <a:prstGeom prst="rect">
            <a:avLst/>
          </a:prstGeom>
          <a:noFill/>
          <a:ln w="9525">
            <a:noFill/>
            <a:miter lim="800000"/>
            <a:headEnd/>
            <a:tailEnd/>
          </a:ln>
        </p:spPr>
        <p:txBody>
          <a:bodyPr>
            <a:spAutoFit/>
          </a:bodyPr>
          <a:lstStyle/>
          <a:p>
            <a:pPr indent="457200" algn="just" eaLnBrk="0" hangingPunct="0">
              <a:lnSpc>
                <a:spcPts val="2000"/>
              </a:lnSpc>
            </a:pPr>
            <a:r>
              <a:rPr lang="en-US" altLang="zh-CN" sz="1200">
                <a:latin typeface="黑体" pitchFamily="49" charset="-122"/>
                <a:ea typeface="黑体" pitchFamily="49" charset="-122"/>
                <a:cs typeface="Calibri" pitchFamily="34" charset="0"/>
              </a:rPr>
              <a:t>2014</a:t>
            </a:r>
            <a:r>
              <a:rPr lang="zh-CN" altLang="zh-CN" sz="1200">
                <a:latin typeface="黑体" pitchFamily="49" charset="-122"/>
                <a:ea typeface="黑体" pitchFamily="49" charset="-122"/>
                <a:cs typeface="Calibri" pitchFamily="34" charset="0"/>
              </a:rPr>
              <a:t>年至今，我校扶贫</a:t>
            </a:r>
            <a:r>
              <a:rPr lang="zh-CN" altLang="en-US" sz="1200">
                <a:latin typeface="黑体" pitchFamily="49" charset="-122"/>
                <a:ea typeface="黑体" pitchFamily="49" charset="-122"/>
                <a:cs typeface="Calibri" pitchFamily="34" charset="0"/>
              </a:rPr>
              <a:t>工作先后</a:t>
            </a:r>
            <a:r>
              <a:rPr lang="zh-CN" altLang="zh-CN" sz="1200">
                <a:latin typeface="黑体" pitchFamily="49" charset="-122"/>
                <a:ea typeface="黑体" pitchFamily="49" charset="-122"/>
                <a:cs typeface="Calibri" pitchFamily="34" charset="0"/>
              </a:rPr>
              <a:t>被《人民日报》、《焦点访谈》、《中国教育报》、《科学时报》、《新华网》、国务院扶贫领导小组办公室、陕西省扶贫开发办公室、陕西省教育厅网站等报道。</a:t>
            </a:r>
          </a:p>
        </p:txBody>
      </p:sp>
      <p:pic>
        <p:nvPicPr>
          <p:cNvPr id="35850" name="Picture 23" descr="C:\Users\TGC\Documents\Tencent Files\670676387\FileRecv\村容村貌 村委会.jpg"/>
          <p:cNvPicPr>
            <a:picLocks noChangeAspect="1" noChangeArrowheads="1"/>
          </p:cNvPicPr>
          <p:nvPr/>
        </p:nvPicPr>
        <p:blipFill>
          <a:blip r:embed="rId8"/>
          <a:srcRect/>
          <a:stretch>
            <a:fillRect/>
          </a:stretch>
        </p:blipFill>
        <p:spPr bwMode="auto">
          <a:xfrm>
            <a:off x="3286125" y="2643188"/>
            <a:ext cx="2428875" cy="1428750"/>
          </a:xfrm>
          <a:prstGeom prst="rect">
            <a:avLst/>
          </a:prstGeom>
          <a:noFill/>
          <a:ln w="9525">
            <a:noFill/>
            <a:miter lim="800000"/>
            <a:headEnd/>
            <a:tailEnd/>
          </a:ln>
        </p:spPr>
      </p:pic>
      <p:pic>
        <p:nvPicPr>
          <p:cNvPr id="35851" name="Picture 25" descr="C:\Users\TGC\Documents\Tencent Files\670676387\FileRecv\IMG_20161011_160235_HDR.jpg"/>
          <p:cNvPicPr>
            <a:picLocks noChangeAspect="1" noChangeArrowheads="1"/>
          </p:cNvPicPr>
          <p:nvPr/>
        </p:nvPicPr>
        <p:blipFill>
          <a:blip r:embed="rId9"/>
          <a:srcRect/>
          <a:stretch>
            <a:fillRect/>
          </a:stretch>
        </p:blipFill>
        <p:spPr bwMode="auto">
          <a:xfrm>
            <a:off x="642938" y="2643188"/>
            <a:ext cx="2428875" cy="1428750"/>
          </a:xfrm>
          <a:prstGeom prst="rect">
            <a:avLst/>
          </a:prstGeom>
          <a:noFill/>
          <a:ln w="9525">
            <a:noFill/>
            <a:miter lim="800000"/>
            <a:headEnd/>
            <a:tailEnd/>
          </a:ln>
        </p:spPr>
      </p:pic>
      <p:pic>
        <p:nvPicPr>
          <p:cNvPr id="35852" name="图片 26" descr="afvhbw01le.jpg"/>
          <p:cNvPicPr>
            <a:picLocks noChangeAspect="1"/>
          </p:cNvPicPr>
          <p:nvPr/>
        </p:nvPicPr>
        <p:blipFill>
          <a:blip r:embed="rId10"/>
          <a:srcRect/>
          <a:stretch>
            <a:fillRect/>
          </a:stretch>
        </p:blipFill>
        <p:spPr bwMode="auto">
          <a:xfrm>
            <a:off x="5954713" y="2643188"/>
            <a:ext cx="2260600" cy="1428750"/>
          </a:xfrm>
          <a:prstGeom prst="rect">
            <a:avLst/>
          </a:prstGeom>
          <a:noFill/>
          <a:ln w="9525">
            <a:noFill/>
            <a:miter lim="800000"/>
            <a:headEnd/>
            <a:tailEnd/>
          </a:ln>
        </p:spPr>
      </p:pic>
      <p:sp>
        <p:nvSpPr>
          <p:cNvPr id="35853" name="TextBox 27"/>
          <p:cNvSpPr txBox="1">
            <a:spLocks noChangeArrowheads="1"/>
          </p:cNvSpPr>
          <p:nvPr/>
        </p:nvSpPr>
        <p:spPr bwMode="auto">
          <a:xfrm>
            <a:off x="1000125" y="4071938"/>
            <a:ext cx="1570038" cy="276225"/>
          </a:xfrm>
          <a:prstGeom prst="rect">
            <a:avLst/>
          </a:prstGeom>
          <a:noFill/>
          <a:ln w="9525">
            <a:noFill/>
            <a:miter lim="800000"/>
            <a:headEnd/>
            <a:tailEnd/>
          </a:ln>
        </p:spPr>
        <p:txBody>
          <a:bodyPr wrap="none">
            <a:spAutoFit/>
          </a:bodyPr>
          <a:lstStyle/>
          <a:p>
            <a:r>
              <a:rPr lang="zh-CN" altLang="en-US" sz="1200">
                <a:latin typeface="黑体" pitchFamily="49" charset="-122"/>
                <a:ea typeface="黑体" pitchFamily="49" charset="-122"/>
              </a:rPr>
              <a:t>产业示范园丰收在望</a:t>
            </a:r>
          </a:p>
        </p:txBody>
      </p:sp>
      <p:sp>
        <p:nvSpPr>
          <p:cNvPr id="35854" name="TextBox 28"/>
          <p:cNvSpPr txBox="1">
            <a:spLocks noChangeArrowheads="1"/>
          </p:cNvSpPr>
          <p:nvPr/>
        </p:nvSpPr>
        <p:spPr bwMode="auto">
          <a:xfrm>
            <a:off x="3714750" y="4071938"/>
            <a:ext cx="1570038" cy="276225"/>
          </a:xfrm>
          <a:prstGeom prst="rect">
            <a:avLst/>
          </a:prstGeom>
          <a:noFill/>
          <a:ln w="9525">
            <a:noFill/>
            <a:miter lim="800000"/>
            <a:headEnd/>
            <a:tailEnd/>
          </a:ln>
        </p:spPr>
        <p:txBody>
          <a:bodyPr wrap="none">
            <a:spAutoFit/>
          </a:bodyPr>
          <a:lstStyle/>
          <a:p>
            <a:r>
              <a:rPr lang="zh-CN" altLang="en-US" sz="1200">
                <a:latin typeface="黑体" pitchFamily="49" charset="-122"/>
                <a:ea typeface="黑体" pitchFamily="49" charset="-122"/>
              </a:rPr>
              <a:t>村委会驻地修葺一新</a:t>
            </a:r>
          </a:p>
        </p:txBody>
      </p:sp>
      <p:sp>
        <p:nvSpPr>
          <p:cNvPr id="35855" name="TextBox 29"/>
          <p:cNvSpPr txBox="1">
            <a:spLocks noChangeArrowheads="1"/>
          </p:cNvSpPr>
          <p:nvPr/>
        </p:nvSpPr>
        <p:spPr bwMode="auto">
          <a:xfrm>
            <a:off x="6286500" y="4071938"/>
            <a:ext cx="1416050" cy="276225"/>
          </a:xfrm>
          <a:prstGeom prst="rect">
            <a:avLst/>
          </a:prstGeom>
          <a:noFill/>
          <a:ln w="9525">
            <a:noFill/>
            <a:miter lim="800000"/>
            <a:headEnd/>
            <a:tailEnd/>
          </a:ln>
        </p:spPr>
        <p:txBody>
          <a:bodyPr wrap="none">
            <a:spAutoFit/>
          </a:bodyPr>
          <a:lstStyle/>
          <a:p>
            <a:r>
              <a:rPr lang="zh-CN" altLang="en-US" sz="1200">
                <a:latin typeface="黑体" pitchFamily="49" charset="-122"/>
                <a:ea typeface="黑体" pitchFamily="49" charset="-122"/>
              </a:rPr>
              <a:t>脱贫村民喜迎新春</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矩形 8"/>
          <p:cNvSpPr>
            <a:spLocks noChangeArrowheads="1"/>
          </p:cNvSpPr>
          <p:nvPr/>
        </p:nvSpPr>
        <p:spPr bwMode="auto">
          <a:xfrm>
            <a:off x="179388" y="260350"/>
            <a:ext cx="6172200" cy="400050"/>
          </a:xfrm>
          <a:prstGeom prst="rect">
            <a:avLst/>
          </a:prstGeom>
          <a:noFill/>
          <a:ln w="9525">
            <a:noFill/>
            <a:miter lim="800000"/>
            <a:headEnd/>
            <a:tailEnd/>
          </a:ln>
        </p:spPr>
        <p:txBody>
          <a:bodyPr>
            <a:spAutoFit/>
          </a:bodyPr>
          <a:lstStyle/>
          <a:p>
            <a:endParaRPr lang="zh-CN" altLang="zh-CN" sz="2000">
              <a:solidFill>
                <a:srgbClr val="FFFF00"/>
              </a:solidFill>
              <a:latin typeface="Calibri" pitchFamily="34" charset="0"/>
            </a:endParaRPr>
          </a:p>
        </p:txBody>
      </p:sp>
      <p:sp>
        <p:nvSpPr>
          <p:cNvPr id="18" name="矩形 17"/>
          <p:cNvSpPr/>
          <p:nvPr/>
        </p:nvSpPr>
        <p:spPr>
          <a:xfrm>
            <a:off x="781050" y="1146175"/>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grpSp>
        <p:nvGrpSpPr>
          <p:cNvPr id="36868" name="组合 28"/>
          <p:cNvGrpSpPr>
            <a:grpSpLocks/>
          </p:cNvGrpSpPr>
          <p:nvPr/>
        </p:nvGrpSpPr>
        <p:grpSpPr bwMode="auto">
          <a:xfrm>
            <a:off x="333375" y="1677988"/>
            <a:ext cx="8640763" cy="4775200"/>
            <a:chOff x="323529" y="2133600"/>
            <a:chExt cx="8640959" cy="4385110"/>
          </a:xfrm>
        </p:grpSpPr>
        <p:grpSp>
          <p:nvGrpSpPr>
            <p:cNvPr id="36880" name="Group 12"/>
            <p:cNvGrpSpPr>
              <a:grpSpLocks/>
            </p:cNvGrpSpPr>
            <p:nvPr/>
          </p:nvGrpSpPr>
          <p:grpSpPr bwMode="auto">
            <a:xfrm>
              <a:off x="323529" y="2133600"/>
              <a:ext cx="8640959" cy="4319736"/>
              <a:chOff x="0" y="0"/>
              <a:chExt cx="1452" cy="1814"/>
            </a:xfrm>
          </p:grpSpPr>
          <p:sp>
            <p:nvSpPr>
              <p:cNvPr id="36882" name="Rectangle 13"/>
              <p:cNvSpPr>
                <a:spLocks noChangeArrowheads="1"/>
              </p:cNvSpPr>
              <p:nvPr/>
            </p:nvSpPr>
            <p:spPr bwMode="auto">
              <a:xfrm rot="10800000">
                <a:off x="0" y="181"/>
                <a:ext cx="1452" cy="1633"/>
              </a:xfrm>
              <a:prstGeom prst="rect">
                <a:avLst/>
              </a:prstGeom>
              <a:gradFill rotWithShape="1">
                <a:gsLst>
                  <a:gs pos="0">
                    <a:srgbClr val="DDDDDD"/>
                  </a:gs>
                  <a:gs pos="100000">
                    <a:schemeClr val="bg1"/>
                  </a:gs>
                </a:gsLst>
                <a:lin ang="5400000" scaled="1"/>
              </a:gradFill>
              <a:ln w="3175">
                <a:solidFill>
                  <a:srgbClr val="C0C0C0"/>
                </a:solidFill>
                <a:miter lim="800000"/>
                <a:headEnd/>
                <a:tailEnd/>
              </a:ln>
            </p:spPr>
            <p:txBody>
              <a:bodyPr wrap="none" anchor="ctr"/>
              <a:lstStyle/>
              <a:p>
                <a:endParaRPr lang="zh-CN" altLang="en-US">
                  <a:ea typeface="华文细黑" pitchFamily="2" charset="-122"/>
                </a:endParaRPr>
              </a:p>
            </p:txBody>
          </p:sp>
          <p:sp>
            <p:nvSpPr>
              <p:cNvPr id="36883" name="AutoShape 14"/>
              <p:cNvSpPr>
                <a:spLocks/>
              </p:cNvSpPr>
              <p:nvPr/>
            </p:nvSpPr>
            <p:spPr bwMode="auto">
              <a:xfrm rot="10800000">
                <a:off x="0" y="0"/>
                <a:ext cx="1452" cy="1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36 w 21600"/>
                  <a:gd name="T13" fmla="*/ 2387 h 21600"/>
                  <a:gd name="T14" fmla="*/ 19264 w 21600"/>
                  <a:gd name="T15" fmla="*/ 19213 h 21600"/>
                </a:gdLst>
                <a:ahLst/>
                <a:cxnLst>
                  <a:cxn ang="T8">
                    <a:pos x="T0" y="T1"/>
                  </a:cxn>
                  <a:cxn ang="T9">
                    <a:pos x="T2" y="T3"/>
                  </a:cxn>
                  <a:cxn ang="T10">
                    <a:pos x="T4" y="T5"/>
                  </a:cxn>
                  <a:cxn ang="T11">
                    <a:pos x="T6" y="T7"/>
                  </a:cxn>
                </a:cxnLst>
                <a:rect l="T12" t="T13" r="T14" b="T15"/>
                <a:pathLst>
                  <a:path w="21600" h="21600">
                    <a:moveTo>
                      <a:pt x="0" y="0"/>
                    </a:moveTo>
                    <a:lnTo>
                      <a:pt x="1072" y="21600"/>
                    </a:lnTo>
                    <a:lnTo>
                      <a:pt x="20528" y="21600"/>
                    </a:lnTo>
                    <a:lnTo>
                      <a:pt x="21600" y="0"/>
                    </a:lnTo>
                    <a:lnTo>
                      <a:pt x="0" y="0"/>
                    </a:lnTo>
                    <a:close/>
                  </a:path>
                </a:pathLst>
              </a:custGeom>
              <a:gradFill rotWithShape="1">
                <a:gsLst>
                  <a:gs pos="0">
                    <a:srgbClr val="DDDDDD"/>
                  </a:gs>
                  <a:gs pos="100000">
                    <a:schemeClr val="bg1">
                      <a:alpha val="0"/>
                    </a:schemeClr>
                  </a:gs>
                </a:gsLst>
                <a:lin ang="5400000" scaled="1"/>
              </a:gradFill>
              <a:ln w="9525">
                <a:noFill/>
                <a:round/>
                <a:headEnd/>
                <a:tailEnd/>
              </a:ln>
            </p:spPr>
            <p:txBody>
              <a:bodyPr wrap="none" anchor="ctr"/>
              <a:lstStyle/>
              <a:p>
                <a:endParaRPr lang="zh-CN" altLang="en-US"/>
              </a:p>
            </p:txBody>
          </p:sp>
        </p:grpSp>
        <p:sp>
          <p:nvSpPr>
            <p:cNvPr id="8206" name="Rectangle 14"/>
            <p:cNvSpPr>
              <a:spLocks noChangeArrowheads="1"/>
            </p:cNvSpPr>
            <p:nvPr/>
          </p:nvSpPr>
          <p:spPr bwMode="auto">
            <a:xfrm flipH="1">
              <a:off x="610874" y="2289586"/>
              <a:ext cx="8209148" cy="4229124"/>
            </a:xfrm>
            <a:prstGeom prst="rect">
              <a:avLst/>
            </a:prstGeom>
            <a:noFill/>
            <a:ln w="9525">
              <a:noFill/>
              <a:miter lim="800000"/>
            </a:ln>
            <a:effectLst/>
          </p:spPr>
          <p:txBody>
            <a:bodyPr anchor="ctr">
              <a:spAutoFit/>
            </a:bodyPr>
            <a:lstStyle/>
            <a:p>
              <a:pPr indent="187960" algn="just">
                <a:lnSpc>
                  <a:spcPts val="2300"/>
                </a:lnSpc>
                <a:spcBef>
                  <a:spcPts val="600"/>
                </a:spcBef>
                <a:buClr>
                  <a:srgbClr val="FF0000"/>
                </a:buClr>
                <a:buFont typeface="Wingdings" panose="05000000000000000000" charset="0"/>
                <a:buChar char=""/>
                <a:defRPr/>
              </a:pPr>
              <a:r>
                <a:rPr lang="zh-CN"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落实国家奖助学金、国家助学贷款、生源地贷款、学费减免等资助政策，做到</a:t>
              </a:r>
              <a:r>
                <a:rPr lang="en-US"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8</a:t>
              </a:r>
              <a:r>
                <a:rPr lang="zh-CN"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名在校在册合阳籍建档立卡贫困户大学生资助全覆盖。在合阳中学设立“西北农林科技大学奖学金”，奖励品学兼优的贫困中学生。</a:t>
              </a:r>
            </a:p>
            <a:p>
              <a:pPr indent="187960" algn="just">
                <a:lnSpc>
                  <a:spcPts val="2300"/>
                </a:lnSpc>
                <a:spcBef>
                  <a:spcPts val="600"/>
                </a:spcBef>
                <a:buClr>
                  <a:srgbClr val="FF0000"/>
                </a:buClr>
                <a:buFont typeface="Wingdings" panose="05000000000000000000" charset="0"/>
                <a:buChar char=""/>
                <a:defRPr/>
              </a:pPr>
              <a:r>
                <a:rPr lang="zh-CN"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在合阳县职业教育培训中心挂牌成立“西北农林科技大学农民发展学院合阳县分校”，目前已经开班授课。</a:t>
              </a:r>
            </a:p>
            <a:p>
              <a:pPr marL="13335" indent="-13335" algn="just">
                <a:lnSpc>
                  <a:spcPts val="2300"/>
                </a:lnSpc>
                <a:spcBef>
                  <a:spcPts val="600"/>
                </a:spcBef>
                <a:buClr>
                  <a:srgbClr val="FF0000"/>
                </a:buClr>
                <a:buFont typeface="Wingdings" panose="05000000000000000000" charset="0"/>
                <a:buChar char=""/>
                <a:defRPr/>
              </a:pPr>
              <a:r>
                <a:rPr lang="zh-CN"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第</a:t>
              </a:r>
              <a:r>
                <a:rPr lang="en-US"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19</a:t>
              </a:r>
              <a:r>
                <a:rPr lang="zh-CN"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届研究生支教团合阳分团</a:t>
              </a:r>
              <a:r>
                <a:rPr lang="en-US"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6</a:t>
              </a:r>
              <a:r>
                <a:rPr lang="zh-CN"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名研究生在坊镇中心小学、新池小学、新池中心小学开展为期一年的支教工作。</a:t>
              </a:r>
            </a:p>
            <a:p>
              <a:pPr algn="just">
                <a:lnSpc>
                  <a:spcPts val="2300"/>
                </a:lnSpc>
                <a:spcBef>
                  <a:spcPts val="600"/>
                </a:spcBef>
                <a:buClr>
                  <a:srgbClr val="FF0000"/>
                </a:buClr>
                <a:buFont typeface="Wingdings" panose="05000000000000000000" charset="0"/>
                <a:buChar char=""/>
                <a:defRPr/>
              </a:pPr>
              <a:r>
                <a:rPr lang="zh-CN"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实施“陕西省贫困生网球培养帮扶工程”项目，选拔了</a:t>
              </a:r>
              <a:r>
                <a:rPr lang="en-US"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2</a:t>
              </a:r>
              <a:r>
                <a:rPr lang="zh-CN"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名贫困生。组织合阳中学优秀中学生参加我校夏令营活动，拓展提高贫困地区学生素质。</a:t>
              </a:r>
            </a:p>
            <a:p>
              <a:pPr algn="just">
                <a:lnSpc>
                  <a:spcPts val="2300"/>
                </a:lnSpc>
                <a:spcBef>
                  <a:spcPts val="600"/>
                </a:spcBef>
                <a:buClr>
                  <a:srgbClr val="FF0000"/>
                </a:buClr>
                <a:buFont typeface="Wingdings" panose="05000000000000000000" charset="0"/>
                <a:buChar char=""/>
                <a:defRPr/>
              </a:pPr>
              <a:r>
                <a:rPr lang="zh-CN"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组织合阳中学校长参加学校举办的中学校长论坛，促进贫困地区中学教育教学改革和学生综合素质培养。</a:t>
              </a:r>
            </a:p>
            <a:p>
              <a:pPr marL="13335" indent="-13335" algn="just">
                <a:lnSpc>
                  <a:spcPts val="2300"/>
                </a:lnSpc>
                <a:spcBef>
                  <a:spcPts val="600"/>
                </a:spcBef>
                <a:buClr>
                  <a:srgbClr val="FF3300"/>
                </a:buClr>
                <a:buFont typeface="Wingdings" panose="05000000000000000000" charset="0"/>
                <a:buChar char=""/>
                <a:defRPr/>
              </a:pPr>
              <a:r>
                <a:rPr lang="zh-CN"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暑假期间，</a:t>
              </a:r>
              <a:r>
                <a:rPr lang="en-US"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4</a:t>
              </a:r>
              <a:r>
                <a:rPr lang="zh-CN"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支大学生暑期社会实践服务队在乾落村为</a:t>
              </a:r>
              <a:r>
                <a:rPr lang="en-US"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80</a:t>
              </a:r>
              <a:r>
                <a:rPr lang="zh-CN"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余名名中小学生开展了</a:t>
              </a:r>
              <a:r>
                <a:rPr lang="en-US"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4</a:t>
              </a:r>
              <a:r>
                <a:rPr lang="zh-CN"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期支教活动，从课业辅导、素质拓展、科技体验、</a:t>
              </a:r>
              <a:r>
                <a:rPr lang="en-US"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VR</a:t>
              </a:r>
              <a:r>
                <a:rPr lang="zh-CN" altLang="zh-CN" sz="1600" dirty="0">
                  <a:solidFill>
                    <a:schemeClr val="accent6">
                      <a:lumMod val="50000"/>
                    </a:schemeClr>
                  </a:solidFill>
                  <a:latin typeface="黑体" panose="02010609060101010101" pitchFamily="49" charset="-122"/>
                  <a:ea typeface="黑体" panose="02010609060101010101" pitchFamily="49" charset="-122"/>
                  <a:cs typeface="Calibri" panose="020F0502020204030204" pitchFamily="34" charset="0"/>
                </a:rPr>
                <a:t>体验、辩论比赛、科普活动等方面开展支教活动。</a:t>
              </a:r>
            </a:p>
          </p:txBody>
        </p:sp>
      </p:grpSp>
      <p:grpSp>
        <p:nvGrpSpPr>
          <p:cNvPr id="36869" name="组合 24"/>
          <p:cNvGrpSpPr>
            <a:grpSpLocks/>
          </p:cNvGrpSpPr>
          <p:nvPr/>
        </p:nvGrpSpPr>
        <p:grpSpPr bwMode="auto">
          <a:xfrm>
            <a:off x="468313" y="1031875"/>
            <a:ext cx="6254750" cy="647700"/>
            <a:chOff x="251520" y="1024067"/>
            <a:chExt cx="8004600" cy="903952"/>
          </a:xfrm>
        </p:grpSpPr>
        <p:sp>
          <p:nvSpPr>
            <p:cNvPr id="36871" name="AutoShape 3"/>
            <p:cNvSpPr>
              <a:spLocks noChangeArrowheads="1"/>
            </p:cNvSpPr>
            <p:nvPr/>
          </p:nvSpPr>
          <p:spPr bwMode="auto">
            <a:xfrm>
              <a:off x="770634" y="1197768"/>
              <a:ext cx="7221198" cy="666750"/>
            </a:xfrm>
            <a:prstGeom prst="roundRect">
              <a:avLst>
                <a:gd name="adj" fmla="val 16667"/>
              </a:avLst>
            </a:prstGeom>
            <a:gradFill rotWithShape="1">
              <a:gsLst>
                <a:gs pos="0">
                  <a:schemeClr val="bg1"/>
                </a:gs>
                <a:gs pos="100000">
                  <a:schemeClr val="bg2"/>
                </a:gs>
              </a:gsLst>
              <a:lin ang="2700000" scaled="1"/>
            </a:gradFill>
            <a:ln w="9525">
              <a:solidFill>
                <a:schemeClr val="bg2"/>
              </a:solidFill>
              <a:round/>
              <a:headEnd/>
              <a:tailEnd/>
            </a:ln>
          </p:spPr>
          <p:txBody>
            <a:bodyPr wrap="none" anchor="ctr"/>
            <a:lstStyle/>
            <a:p>
              <a:endParaRPr lang="zh-CN" altLang="en-US">
                <a:solidFill>
                  <a:srgbClr val="C00000"/>
                </a:solidFill>
                <a:ea typeface="华文细黑" pitchFamily="2" charset="-122"/>
              </a:endParaRPr>
            </a:p>
          </p:txBody>
        </p:sp>
        <p:sp>
          <p:nvSpPr>
            <p:cNvPr id="36872" name="Rectangle 4"/>
            <p:cNvSpPr>
              <a:spLocks noChangeArrowheads="1"/>
            </p:cNvSpPr>
            <p:nvPr/>
          </p:nvSpPr>
          <p:spPr bwMode="auto">
            <a:xfrm>
              <a:off x="1163080" y="1225603"/>
              <a:ext cx="7093040" cy="569913"/>
            </a:xfrm>
            <a:prstGeom prst="rect">
              <a:avLst/>
            </a:prstGeom>
            <a:noFill/>
            <a:ln w="9525">
              <a:noFill/>
              <a:miter lim="800000"/>
              <a:headEnd/>
              <a:tailEnd/>
            </a:ln>
          </p:spPr>
          <p:txBody>
            <a:bodyPr anchor="ctr"/>
            <a:lstStyle/>
            <a:p>
              <a:pPr eaLnBrk="0" hangingPunct="0"/>
              <a:r>
                <a:rPr lang="zh-CN" altLang="zh-CN">
                  <a:solidFill>
                    <a:srgbClr val="C00000"/>
                  </a:solidFill>
                  <a:latin typeface="黑体" pitchFamily="49" charset="-122"/>
                  <a:ea typeface="黑体" pitchFamily="49" charset="-122"/>
                </a:rPr>
                <a:t>靶向施策，精准做好定点扶贫工作</a:t>
              </a:r>
              <a:endParaRPr lang="zh-CN" altLang="en-US">
                <a:solidFill>
                  <a:srgbClr val="C00000"/>
                </a:solidFill>
                <a:latin typeface="黑体" pitchFamily="49" charset="-122"/>
                <a:ea typeface="黑体" pitchFamily="49" charset="-122"/>
              </a:endParaRPr>
            </a:p>
          </p:txBody>
        </p:sp>
        <p:grpSp>
          <p:nvGrpSpPr>
            <p:cNvPr id="36873" name="Group 11"/>
            <p:cNvGrpSpPr>
              <a:grpSpLocks/>
            </p:cNvGrpSpPr>
            <p:nvPr/>
          </p:nvGrpSpPr>
          <p:grpSpPr bwMode="auto">
            <a:xfrm>
              <a:off x="251520" y="1024067"/>
              <a:ext cx="825500" cy="903952"/>
              <a:chOff x="0" y="-47"/>
              <a:chExt cx="384" cy="422"/>
            </a:xfrm>
          </p:grpSpPr>
          <p:grpSp>
            <p:nvGrpSpPr>
              <p:cNvPr id="36874" name="Group 12"/>
              <p:cNvGrpSpPr>
                <a:grpSpLocks/>
              </p:cNvGrpSpPr>
              <p:nvPr/>
            </p:nvGrpSpPr>
            <p:grpSpPr bwMode="auto">
              <a:xfrm>
                <a:off x="0" y="-47"/>
                <a:ext cx="384" cy="422"/>
                <a:chOff x="0" y="-127"/>
                <a:chExt cx="1042" cy="1146"/>
              </a:xfrm>
            </p:grpSpPr>
            <p:grpSp>
              <p:nvGrpSpPr>
                <p:cNvPr id="36876" name="Group 13"/>
                <p:cNvGrpSpPr>
                  <a:grpSpLocks/>
                </p:cNvGrpSpPr>
                <p:nvPr/>
              </p:nvGrpSpPr>
              <p:grpSpPr bwMode="auto">
                <a:xfrm>
                  <a:off x="0" y="-127"/>
                  <a:ext cx="1042" cy="1146"/>
                  <a:chOff x="0" y="-127"/>
                  <a:chExt cx="1042" cy="1146"/>
                </a:xfrm>
              </p:grpSpPr>
              <p:pic>
                <p:nvPicPr>
                  <p:cNvPr id="36878" name="Picture 14" descr="circuler_1"/>
                  <p:cNvPicPr>
                    <a:picLocks noChangeAspect="1"/>
                  </p:cNvPicPr>
                  <p:nvPr/>
                </p:nvPicPr>
                <p:blipFill>
                  <a:blip r:embed="rId3"/>
                  <a:srcRect/>
                  <a:stretch>
                    <a:fillRect/>
                  </a:stretch>
                </p:blipFill>
                <p:spPr bwMode="auto">
                  <a:xfrm>
                    <a:off x="0" y="0"/>
                    <a:ext cx="1042" cy="1016"/>
                  </a:xfrm>
                  <a:prstGeom prst="rect">
                    <a:avLst/>
                  </a:prstGeom>
                  <a:noFill/>
                  <a:ln w="9525">
                    <a:noFill/>
                    <a:miter lim="800000"/>
                    <a:headEnd/>
                    <a:tailEnd/>
                  </a:ln>
                </p:spPr>
              </p:pic>
              <p:sp>
                <p:nvSpPr>
                  <p:cNvPr id="36879" name="Oval 15"/>
                  <p:cNvSpPr>
                    <a:spLocks noChangeArrowheads="1"/>
                  </p:cNvSpPr>
                  <p:nvPr/>
                </p:nvSpPr>
                <p:spPr bwMode="auto">
                  <a:xfrm>
                    <a:off x="0" y="-127"/>
                    <a:ext cx="1041" cy="1146"/>
                  </a:xfrm>
                  <a:prstGeom prst="ellipse">
                    <a:avLst/>
                  </a:prstGeom>
                  <a:gradFill rotWithShape="1">
                    <a:gsLst>
                      <a:gs pos="0">
                        <a:schemeClr val="accent1"/>
                      </a:gs>
                      <a:gs pos="100000">
                        <a:schemeClr val="accent2"/>
                      </a:gs>
                    </a:gsLst>
                    <a:lin ang="5400000" scaled="1"/>
                  </a:gradFill>
                  <a:ln w="19050">
                    <a:solidFill>
                      <a:schemeClr val="bg1"/>
                    </a:solidFill>
                    <a:round/>
                    <a:headEnd/>
                    <a:tailEnd/>
                  </a:ln>
                </p:spPr>
                <p:txBody>
                  <a:bodyPr wrap="none" anchor="ctr"/>
                  <a:lstStyle/>
                  <a:p>
                    <a:endParaRPr lang="zh-CN" altLang="en-US">
                      <a:ea typeface="华文细黑" pitchFamily="2" charset="-122"/>
                    </a:endParaRPr>
                  </a:p>
                </p:txBody>
              </p:sp>
            </p:grpSp>
            <p:pic>
              <p:nvPicPr>
                <p:cNvPr id="36877" name="Picture 16" descr="Picture2"/>
                <p:cNvPicPr>
                  <a:picLocks noChangeAspect="1"/>
                </p:cNvPicPr>
                <p:nvPr/>
              </p:nvPicPr>
              <p:blipFill>
                <a:blip r:embed="rId4"/>
                <a:srcRect/>
                <a:stretch>
                  <a:fillRect/>
                </a:stretch>
              </p:blipFill>
              <p:spPr bwMode="auto">
                <a:xfrm>
                  <a:off x="104" y="-127"/>
                  <a:ext cx="823" cy="497"/>
                </a:xfrm>
                <a:prstGeom prst="rect">
                  <a:avLst/>
                </a:prstGeom>
                <a:noFill/>
                <a:ln w="9525">
                  <a:noFill/>
                  <a:miter lim="800000"/>
                  <a:headEnd/>
                  <a:tailEnd/>
                </a:ln>
              </p:spPr>
            </p:pic>
          </p:grpSp>
          <p:sp>
            <p:nvSpPr>
              <p:cNvPr id="36875" name="WordArt 17"/>
              <p:cNvSpPr>
                <a:spLocks noChangeArrowheads="1" noChangeShapeType="1" noTextEdit="1"/>
              </p:cNvSpPr>
              <p:nvPr/>
            </p:nvSpPr>
            <p:spPr bwMode="auto">
              <a:xfrm>
                <a:off x="110" y="84"/>
                <a:ext cx="147" cy="133"/>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solidFill>
                      <a:schemeClr val="bg1"/>
                    </a:solidFill>
                    <a:latin typeface="仿宋"/>
                    <a:ea typeface="仿宋"/>
                  </a:rPr>
                  <a:t>4</a:t>
                </a:r>
                <a:endParaRPr lang="zh-CN" altLang="en-US" sz="2400" kern="10">
                  <a:ln w="9525">
                    <a:solidFill>
                      <a:schemeClr val="bg1"/>
                    </a:solidFill>
                    <a:round/>
                    <a:headEnd/>
                    <a:tailEnd/>
                  </a:ln>
                  <a:solidFill>
                    <a:schemeClr val="bg1"/>
                  </a:solidFill>
                  <a:latin typeface="仿宋"/>
                  <a:ea typeface="仿宋"/>
                </a:endParaRPr>
              </a:p>
            </p:txBody>
          </p:sp>
        </p:grpSp>
      </p:grpSp>
      <p:sp>
        <p:nvSpPr>
          <p:cNvPr id="36870"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3"/>
          <p:cNvPicPr>
            <a:picLocks noChangeAspect="1" noChangeArrowheads="1"/>
          </p:cNvPicPr>
          <p:nvPr/>
        </p:nvPicPr>
        <p:blipFill>
          <a:blip r:embed="rId3"/>
          <a:srcRect l="51819" r="917"/>
          <a:stretch>
            <a:fillRect/>
          </a:stretch>
        </p:blipFill>
        <p:spPr bwMode="auto">
          <a:xfrm>
            <a:off x="539750" y="1412875"/>
            <a:ext cx="4032250" cy="2016125"/>
          </a:xfrm>
          <a:prstGeom prst="rect">
            <a:avLst/>
          </a:prstGeom>
          <a:ln>
            <a:noFill/>
          </a:ln>
          <a:effectLst>
            <a:outerShdw blurRad="190500" algn="tl" rotWithShape="0">
              <a:srgbClr val="000000">
                <a:alpha val="70000"/>
              </a:srgbClr>
            </a:outerShdw>
          </a:effectLst>
        </p:spPr>
      </p:pic>
      <p:pic>
        <p:nvPicPr>
          <p:cNvPr id="14" name="Picture 4" descr="http://news.nwsuaf.edu.cn/images/content/2017-08/20170826094811408169.jpg"/>
          <p:cNvPicPr>
            <a:picLocks noChangeAspect="1" noChangeArrowheads="1"/>
          </p:cNvPicPr>
          <p:nvPr/>
        </p:nvPicPr>
        <p:blipFill>
          <a:blip r:embed="rId4"/>
          <a:srcRect l="1817" t="7714" r="5501"/>
          <a:stretch>
            <a:fillRect/>
          </a:stretch>
        </p:blipFill>
        <p:spPr bwMode="auto">
          <a:xfrm>
            <a:off x="539750" y="3911600"/>
            <a:ext cx="4032250" cy="2533650"/>
          </a:xfrm>
          <a:prstGeom prst="rect">
            <a:avLst/>
          </a:prstGeom>
          <a:ln>
            <a:noFill/>
          </a:ln>
          <a:effectLst>
            <a:outerShdw blurRad="190500" algn="tl" rotWithShape="0">
              <a:srgbClr val="000000">
                <a:alpha val="70000"/>
              </a:srgbClr>
            </a:outerShdw>
          </a:effectLst>
        </p:spPr>
      </p:pic>
      <p:pic>
        <p:nvPicPr>
          <p:cNvPr id="15" name="Picture 5" descr="http://www.nwsuaf.edu.cn/images/content/2017-04/20170409122424631192.jpg"/>
          <p:cNvPicPr>
            <a:picLocks noChangeAspect="1" noChangeArrowheads="1"/>
          </p:cNvPicPr>
          <p:nvPr/>
        </p:nvPicPr>
        <p:blipFill>
          <a:blip r:embed="rId5"/>
          <a:srcRect l="6986" t="-4306" r="7678" b="102"/>
          <a:stretch>
            <a:fillRect/>
          </a:stretch>
        </p:blipFill>
        <p:spPr bwMode="auto">
          <a:xfrm>
            <a:off x="4859338" y="1196975"/>
            <a:ext cx="3776662" cy="2592388"/>
          </a:xfrm>
          <a:prstGeom prst="rect">
            <a:avLst/>
          </a:prstGeom>
          <a:ln>
            <a:noFill/>
          </a:ln>
          <a:effectLst>
            <a:outerShdw blurRad="190500" algn="tl" rotWithShape="0">
              <a:srgbClr val="000000">
                <a:alpha val="70000"/>
              </a:srgbClr>
            </a:outerShdw>
          </a:effectLst>
        </p:spPr>
      </p:pic>
      <p:pic>
        <p:nvPicPr>
          <p:cNvPr id="16" name="Picture 2" descr="C:\Users\HOUPEI\AppData\Roaming\Tencent\Users\87804799\QQ\WinTemp\RichOle\KTI4GQ@]L`BB`3{]NE5ENVQ.png"/>
          <p:cNvPicPr>
            <a:picLocks noChangeAspect="1" noChangeArrowheads="1"/>
          </p:cNvPicPr>
          <p:nvPr/>
        </p:nvPicPr>
        <p:blipFill>
          <a:blip r:embed="rId6"/>
          <a:srcRect/>
          <a:stretch>
            <a:fillRect/>
          </a:stretch>
        </p:blipFill>
        <p:spPr bwMode="auto">
          <a:xfrm>
            <a:off x="4932363" y="4076700"/>
            <a:ext cx="3600450" cy="2379663"/>
          </a:xfrm>
          <a:prstGeom prst="rect">
            <a:avLst/>
          </a:prstGeom>
          <a:ln>
            <a:noFill/>
          </a:ln>
          <a:effectLst>
            <a:outerShdw blurRad="190500" algn="tl" rotWithShape="0">
              <a:srgbClr val="000000">
                <a:alpha val="70000"/>
              </a:srgbClr>
            </a:outerShdw>
          </a:effectLst>
        </p:spPr>
      </p:pic>
      <p:sp>
        <p:nvSpPr>
          <p:cNvPr id="37894"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二、精准发力，稳步推进，科技扶贫工作成效显著</a:t>
            </a:r>
          </a:p>
        </p:txBody>
      </p:sp>
      <p:sp>
        <p:nvSpPr>
          <p:cNvPr id="281" name="矩形 280"/>
          <p:cNvSpPr/>
          <p:nvPr/>
        </p:nvSpPr>
        <p:spPr>
          <a:xfrm>
            <a:off x="565150" y="981075"/>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grpSp>
        <p:nvGrpSpPr>
          <p:cNvPr id="38916" name="组合 24"/>
          <p:cNvGrpSpPr>
            <a:grpSpLocks/>
          </p:cNvGrpSpPr>
          <p:nvPr/>
        </p:nvGrpSpPr>
        <p:grpSpPr bwMode="auto">
          <a:xfrm>
            <a:off x="428625" y="1285875"/>
            <a:ext cx="6256338" cy="668338"/>
            <a:chOff x="251520" y="1024067"/>
            <a:chExt cx="8007277" cy="994739"/>
          </a:xfrm>
        </p:grpSpPr>
        <p:sp>
          <p:nvSpPr>
            <p:cNvPr id="38922" name="AutoShape 3"/>
            <p:cNvSpPr>
              <a:spLocks noChangeArrowheads="1"/>
            </p:cNvSpPr>
            <p:nvPr/>
          </p:nvSpPr>
          <p:spPr bwMode="auto">
            <a:xfrm>
              <a:off x="770634" y="1197768"/>
              <a:ext cx="7221198" cy="666750"/>
            </a:xfrm>
            <a:prstGeom prst="roundRect">
              <a:avLst>
                <a:gd name="adj" fmla="val 16667"/>
              </a:avLst>
            </a:prstGeom>
            <a:gradFill rotWithShape="1">
              <a:gsLst>
                <a:gs pos="0">
                  <a:schemeClr val="bg1"/>
                </a:gs>
                <a:gs pos="100000">
                  <a:schemeClr val="bg2"/>
                </a:gs>
              </a:gsLst>
              <a:lin ang="2700000" scaled="1"/>
            </a:gradFill>
            <a:ln w="9525">
              <a:solidFill>
                <a:schemeClr val="bg2"/>
              </a:solidFill>
              <a:round/>
              <a:headEnd/>
              <a:tailEnd/>
            </a:ln>
          </p:spPr>
          <p:txBody>
            <a:bodyPr wrap="none" anchor="ctr"/>
            <a:lstStyle/>
            <a:p>
              <a:endParaRPr lang="zh-CN" altLang="en-US">
                <a:solidFill>
                  <a:srgbClr val="C00000"/>
                </a:solidFill>
                <a:ea typeface="华文细黑" pitchFamily="2" charset="-122"/>
              </a:endParaRPr>
            </a:p>
          </p:txBody>
        </p:sp>
        <p:sp>
          <p:nvSpPr>
            <p:cNvPr id="38923" name="Rectangle 4"/>
            <p:cNvSpPr>
              <a:spLocks noChangeArrowheads="1"/>
            </p:cNvSpPr>
            <p:nvPr/>
          </p:nvSpPr>
          <p:spPr bwMode="auto">
            <a:xfrm>
              <a:off x="1165757" y="1448893"/>
              <a:ext cx="7093040" cy="569913"/>
            </a:xfrm>
            <a:prstGeom prst="rect">
              <a:avLst/>
            </a:prstGeom>
            <a:noFill/>
            <a:ln w="9525">
              <a:noFill/>
              <a:miter lim="800000"/>
              <a:headEnd/>
              <a:tailEnd/>
            </a:ln>
          </p:spPr>
          <p:txBody>
            <a:bodyPr anchor="ctr"/>
            <a:lstStyle/>
            <a:p>
              <a:pPr eaLnBrk="0" hangingPunct="0"/>
              <a:r>
                <a:rPr lang="zh-CN" altLang="en-US">
                  <a:solidFill>
                    <a:srgbClr val="C00000"/>
                  </a:solidFill>
                  <a:latin typeface="黑体" pitchFamily="49" charset="-122"/>
                  <a:ea typeface="黑体" pitchFamily="49" charset="-122"/>
                </a:rPr>
                <a:t>建言献策</a:t>
              </a:r>
              <a:r>
                <a:rPr lang="zh-CN" altLang="zh-CN">
                  <a:solidFill>
                    <a:srgbClr val="C00000"/>
                  </a:solidFill>
                  <a:latin typeface="黑体" pitchFamily="49" charset="-122"/>
                  <a:ea typeface="黑体" pitchFamily="49" charset="-122"/>
                </a:rPr>
                <a:t>，</a:t>
              </a:r>
              <a:r>
                <a:rPr lang="zh-CN" altLang="en-US">
                  <a:solidFill>
                    <a:srgbClr val="C00000"/>
                  </a:solidFill>
                  <a:latin typeface="黑体" pitchFamily="49" charset="-122"/>
                  <a:ea typeface="黑体" pitchFamily="49" charset="-122"/>
                </a:rPr>
                <a:t>脱贫攻坚理论研究成果丰硕 </a:t>
              </a:r>
            </a:p>
            <a:p>
              <a:pPr eaLnBrk="0" hangingPunct="0"/>
              <a:endParaRPr lang="zh-CN" altLang="en-US">
                <a:solidFill>
                  <a:srgbClr val="C00000"/>
                </a:solidFill>
                <a:latin typeface="黑体" pitchFamily="49" charset="-122"/>
                <a:ea typeface="黑体" pitchFamily="49" charset="-122"/>
              </a:endParaRPr>
            </a:p>
          </p:txBody>
        </p:sp>
        <p:grpSp>
          <p:nvGrpSpPr>
            <p:cNvPr id="38924" name="Group 11"/>
            <p:cNvGrpSpPr>
              <a:grpSpLocks/>
            </p:cNvGrpSpPr>
            <p:nvPr/>
          </p:nvGrpSpPr>
          <p:grpSpPr bwMode="auto">
            <a:xfrm>
              <a:off x="251520" y="1024067"/>
              <a:ext cx="825500" cy="903952"/>
              <a:chOff x="0" y="-47"/>
              <a:chExt cx="384" cy="422"/>
            </a:xfrm>
          </p:grpSpPr>
          <p:grpSp>
            <p:nvGrpSpPr>
              <p:cNvPr id="38925" name="Group 12"/>
              <p:cNvGrpSpPr>
                <a:grpSpLocks/>
              </p:cNvGrpSpPr>
              <p:nvPr/>
            </p:nvGrpSpPr>
            <p:grpSpPr bwMode="auto">
              <a:xfrm>
                <a:off x="0" y="-47"/>
                <a:ext cx="384" cy="422"/>
                <a:chOff x="0" y="-127"/>
                <a:chExt cx="1042" cy="1146"/>
              </a:xfrm>
            </p:grpSpPr>
            <p:grpSp>
              <p:nvGrpSpPr>
                <p:cNvPr id="38927" name="Group 13"/>
                <p:cNvGrpSpPr>
                  <a:grpSpLocks/>
                </p:cNvGrpSpPr>
                <p:nvPr/>
              </p:nvGrpSpPr>
              <p:grpSpPr bwMode="auto">
                <a:xfrm>
                  <a:off x="0" y="-127"/>
                  <a:ext cx="1042" cy="1146"/>
                  <a:chOff x="0" y="-127"/>
                  <a:chExt cx="1042" cy="1146"/>
                </a:xfrm>
              </p:grpSpPr>
              <p:pic>
                <p:nvPicPr>
                  <p:cNvPr id="38929" name="Picture 14" descr="circuler_1"/>
                  <p:cNvPicPr>
                    <a:picLocks noChangeAspect="1"/>
                  </p:cNvPicPr>
                  <p:nvPr/>
                </p:nvPicPr>
                <p:blipFill>
                  <a:blip r:embed="rId3"/>
                  <a:srcRect/>
                  <a:stretch>
                    <a:fillRect/>
                  </a:stretch>
                </p:blipFill>
                <p:spPr bwMode="auto">
                  <a:xfrm>
                    <a:off x="0" y="0"/>
                    <a:ext cx="1042" cy="1016"/>
                  </a:xfrm>
                  <a:prstGeom prst="rect">
                    <a:avLst/>
                  </a:prstGeom>
                  <a:noFill/>
                  <a:ln w="9525">
                    <a:noFill/>
                    <a:miter lim="800000"/>
                    <a:headEnd/>
                    <a:tailEnd/>
                  </a:ln>
                </p:spPr>
              </p:pic>
              <p:sp>
                <p:nvSpPr>
                  <p:cNvPr id="38930" name="Oval 15"/>
                  <p:cNvSpPr>
                    <a:spLocks noChangeArrowheads="1"/>
                  </p:cNvSpPr>
                  <p:nvPr/>
                </p:nvSpPr>
                <p:spPr bwMode="auto">
                  <a:xfrm>
                    <a:off x="0" y="-127"/>
                    <a:ext cx="1041" cy="1146"/>
                  </a:xfrm>
                  <a:prstGeom prst="ellipse">
                    <a:avLst/>
                  </a:prstGeom>
                  <a:gradFill rotWithShape="1">
                    <a:gsLst>
                      <a:gs pos="0">
                        <a:schemeClr val="accent1"/>
                      </a:gs>
                      <a:gs pos="100000">
                        <a:schemeClr val="accent2"/>
                      </a:gs>
                    </a:gsLst>
                    <a:lin ang="5400000" scaled="1"/>
                  </a:gradFill>
                  <a:ln w="19050">
                    <a:solidFill>
                      <a:schemeClr val="bg1"/>
                    </a:solidFill>
                    <a:round/>
                    <a:headEnd/>
                    <a:tailEnd/>
                  </a:ln>
                </p:spPr>
                <p:txBody>
                  <a:bodyPr wrap="none" anchor="ctr"/>
                  <a:lstStyle/>
                  <a:p>
                    <a:endParaRPr lang="zh-CN" altLang="en-US">
                      <a:ea typeface="华文细黑" pitchFamily="2" charset="-122"/>
                    </a:endParaRPr>
                  </a:p>
                </p:txBody>
              </p:sp>
            </p:grpSp>
            <p:pic>
              <p:nvPicPr>
                <p:cNvPr id="38928" name="Picture 16" descr="Picture2"/>
                <p:cNvPicPr>
                  <a:picLocks noChangeAspect="1"/>
                </p:cNvPicPr>
                <p:nvPr/>
              </p:nvPicPr>
              <p:blipFill>
                <a:blip r:embed="rId4"/>
                <a:srcRect/>
                <a:stretch>
                  <a:fillRect/>
                </a:stretch>
              </p:blipFill>
              <p:spPr bwMode="auto">
                <a:xfrm>
                  <a:off x="104" y="-127"/>
                  <a:ext cx="823" cy="497"/>
                </a:xfrm>
                <a:prstGeom prst="rect">
                  <a:avLst/>
                </a:prstGeom>
                <a:noFill/>
                <a:ln w="9525">
                  <a:noFill/>
                  <a:miter lim="800000"/>
                  <a:headEnd/>
                  <a:tailEnd/>
                </a:ln>
              </p:spPr>
            </p:pic>
          </p:grpSp>
          <p:sp>
            <p:nvSpPr>
              <p:cNvPr id="38926" name="WordArt 17"/>
              <p:cNvSpPr>
                <a:spLocks noChangeArrowheads="1" noChangeShapeType="1" noTextEdit="1"/>
              </p:cNvSpPr>
              <p:nvPr/>
            </p:nvSpPr>
            <p:spPr bwMode="auto">
              <a:xfrm>
                <a:off x="110" y="84"/>
                <a:ext cx="147" cy="133"/>
              </a:xfrm>
              <a:prstGeom prst="rect">
                <a:avLst/>
              </a:prstGeom>
            </p:spPr>
            <p:txBody>
              <a:bodyPr wrap="none" fromWordArt="1">
                <a:prstTxWarp prst="textPlain">
                  <a:avLst>
                    <a:gd name="adj" fmla="val 50000"/>
                  </a:avLst>
                </a:prstTxWarp>
              </a:bodyPr>
              <a:lstStyle/>
              <a:p>
                <a:pPr algn="ctr"/>
                <a:r>
                  <a:rPr lang="en-US" altLang="zh-CN" sz="2400" kern="10">
                    <a:ln w="9525">
                      <a:solidFill>
                        <a:schemeClr val="bg1"/>
                      </a:solidFill>
                      <a:round/>
                      <a:headEnd/>
                      <a:tailEnd/>
                    </a:ln>
                    <a:solidFill>
                      <a:schemeClr val="bg1"/>
                    </a:solidFill>
                    <a:latin typeface="仿宋"/>
                    <a:ea typeface="仿宋"/>
                  </a:rPr>
                  <a:t>5</a:t>
                </a:r>
                <a:endParaRPr lang="zh-CN" altLang="en-US" sz="2400" kern="10">
                  <a:ln w="9525">
                    <a:solidFill>
                      <a:schemeClr val="bg1"/>
                    </a:solidFill>
                    <a:round/>
                    <a:headEnd/>
                    <a:tailEnd/>
                  </a:ln>
                  <a:solidFill>
                    <a:schemeClr val="bg1"/>
                  </a:solidFill>
                  <a:latin typeface="仿宋"/>
                  <a:ea typeface="仿宋"/>
                </a:endParaRPr>
              </a:p>
            </p:txBody>
          </p:sp>
        </p:grpSp>
      </p:grpSp>
      <p:sp>
        <p:nvSpPr>
          <p:cNvPr id="38917" name="矩形 15"/>
          <p:cNvSpPr>
            <a:spLocks noChangeArrowheads="1"/>
          </p:cNvSpPr>
          <p:nvPr/>
        </p:nvSpPr>
        <p:spPr bwMode="auto">
          <a:xfrm>
            <a:off x="428625" y="2000250"/>
            <a:ext cx="8215313" cy="923925"/>
          </a:xfrm>
          <a:prstGeom prst="rect">
            <a:avLst/>
          </a:prstGeom>
          <a:noFill/>
          <a:ln w="9525">
            <a:noFill/>
            <a:miter lim="800000"/>
            <a:headEnd/>
            <a:tailEnd/>
          </a:ln>
        </p:spPr>
        <p:txBody>
          <a:bodyPr>
            <a:spAutoFit/>
          </a:bodyPr>
          <a:lstStyle/>
          <a:p>
            <a:pPr indent="406400" eaLnBrk="0" hangingPunct="0"/>
            <a:r>
              <a:rPr lang="zh-CN" altLang="en-US">
                <a:solidFill>
                  <a:srgbClr val="006134"/>
                </a:solidFill>
                <a:latin typeface="黑体" pitchFamily="49" charset="-122"/>
                <a:ea typeface="黑体" pitchFamily="49" charset="-122"/>
              </a:rPr>
              <a:t>学校组建了多支扶贫理论、政策研究团队，专家建睿智之言、献务实之策，研究成果得到娄勤俭、胡和平、毛万春、梁桂、冯新柱等领导批示；相关政策建议被陕西省扶贫开发办公室、脱贫攻坚指挥部等采纳。</a:t>
            </a:r>
          </a:p>
        </p:txBody>
      </p:sp>
      <p:pic>
        <p:nvPicPr>
          <p:cNvPr id="38918" name="图片 19" descr="p4YBAFn2y12ALhUPAAAmIReWmns788_n.jpg"/>
          <p:cNvPicPr>
            <a:picLocks noChangeAspect="1"/>
          </p:cNvPicPr>
          <p:nvPr/>
        </p:nvPicPr>
        <p:blipFill>
          <a:blip r:embed="rId5"/>
          <a:srcRect/>
          <a:stretch>
            <a:fillRect/>
          </a:stretch>
        </p:blipFill>
        <p:spPr bwMode="auto">
          <a:xfrm>
            <a:off x="5643563" y="5857875"/>
            <a:ext cx="1046162" cy="1000125"/>
          </a:xfrm>
          <a:prstGeom prst="rect">
            <a:avLst/>
          </a:prstGeom>
          <a:noFill/>
          <a:ln w="9525">
            <a:noFill/>
            <a:miter lim="800000"/>
            <a:headEnd/>
            <a:tailEnd/>
          </a:ln>
        </p:spPr>
      </p:pic>
      <p:pic>
        <p:nvPicPr>
          <p:cNvPr id="38919" name="图片 18" descr="75ebcc9b187e4890b68abd9229a96f2f_th.jpeg"/>
          <p:cNvPicPr>
            <a:picLocks noChangeAspect="1"/>
          </p:cNvPicPr>
          <p:nvPr/>
        </p:nvPicPr>
        <p:blipFill>
          <a:blip r:embed="rId6"/>
          <a:srcRect/>
          <a:stretch>
            <a:fillRect/>
          </a:stretch>
        </p:blipFill>
        <p:spPr bwMode="auto">
          <a:xfrm>
            <a:off x="6500813" y="5715000"/>
            <a:ext cx="1250950" cy="1143000"/>
          </a:xfrm>
          <a:prstGeom prst="rect">
            <a:avLst/>
          </a:prstGeom>
          <a:noFill/>
          <a:ln w="9525">
            <a:noFill/>
            <a:miter lim="800000"/>
            <a:headEnd/>
            <a:tailEnd/>
          </a:ln>
        </p:spPr>
      </p:pic>
      <p:pic>
        <p:nvPicPr>
          <p:cNvPr id="38920" name="图片 20" descr="0070083559-000000000151709449_1.jpg"/>
          <p:cNvPicPr>
            <a:picLocks noChangeAspect="1"/>
          </p:cNvPicPr>
          <p:nvPr/>
        </p:nvPicPr>
        <p:blipFill>
          <a:blip r:embed="rId7"/>
          <a:srcRect/>
          <a:stretch>
            <a:fillRect/>
          </a:stretch>
        </p:blipFill>
        <p:spPr bwMode="auto">
          <a:xfrm>
            <a:off x="7715250" y="5429250"/>
            <a:ext cx="1428750" cy="1428750"/>
          </a:xfrm>
          <a:prstGeom prst="rect">
            <a:avLst/>
          </a:prstGeom>
          <a:noFill/>
          <a:ln w="9525">
            <a:noFill/>
            <a:miter lim="800000"/>
            <a:headEnd/>
            <a:tailEnd/>
          </a:ln>
        </p:spPr>
      </p:pic>
      <p:sp>
        <p:nvSpPr>
          <p:cNvPr id="38921" name="矩形 14"/>
          <p:cNvSpPr>
            <a:spLocks noChangeArrowheads="1"/>
          </p:cNvSpPr>
          <p:nvPr/>
        </p:nvSpPr>
        <p:spPr bwMode="auto">
          <a:xfrm>
            <a:off x="428625" y="3000375"/>
            <a:ext cx="8143875" cy="3170238"/>
          </a:xfrm>
          <a:prstGeom prst="rect">
            <a:avLst/>
          </a:prstGeom>
          <a:noFill/>
          <a:ln w="9525">
            <a:noFill/>
            <a:miter lim="800000"/>
            <a:headEnd/>
            <a:tailEnd/>
          </a:ln>
        </p:spPr>
        <p:txBody>
          <a:bodyPr>
            <a:spAutoFit/>
          </a:bodyPr>
          <a:lstStyle/>
          <a:p>
            <a:pPr>
              <a:lnSpc>
                <a:spcPts val="3000"/>
              </a:lnSpc>
            </a:pPr>
            <a:r>
              <a:rPr lang="en-US" altLang="zh-CN">
                <a:latin typeface="华文仿宋" pitchFamily="2" charset="-122"/>
                <a:ea typeface="华文仿宋" pitchFamily="2" charset="-122"/>
              </a:rPr>
              <a:t>《</a:t>
            </a:r>
            <a:r>
              <a:rPr lang="zh-CN" altLang="en-US">
                <a:latin typeface="华文仿宋" pitchFamily="2" charset="-122"/>
                <a:ea typeface="华文仿宋" pitchFamily="2" charset="-122"/>
              </a:rPr>
              <a:t>陕西省市级党委和政府扶贫开发工作成效考核实施办法</a:t>
            </a:r>
            <a:r>
              <a:rPr lang="en-US" altLang="zh-CN">
                <a:latin typeface="华文仿宋" pitchFamily="2" charset="-122"/>
                <a:ea typeface="华文仿宋" pitchFamily="2" charset="-122"/>
              </a:rPr>
              <a:t>》</a:t>
            </a:r>
          </a:p>
          <a:p>
            <a:pPr>
              <a:lnSpc>
                <a:spcPts val="3000"/>
              </a:lnSpc>
            </a:pPr>
            <a:r>
              <a:rPr lang="en-US" altLang="zh-CN">
                <a:latin typeface="华文仿宋" pitchFamily="2" charset="-122"/>
                <a:ea typeface="华文仿宋" pitchFamily="2" charset="-122"/>
              </a:rPr>
              <a:t>《</a:t>
            </a:r>
            <a:r>
              <a:rPr lang="zh-CN" altLang="en-US">
                <a:latin typeface="华文仿宋" pitchFamily="2" charset="-122"/>
                <a:ea typeface="华文仿宋" pitchFamily="2" charset="-122"/>
              </a:rPr>
              <a:t>陕西省县级党委和政府扶贫开发工作成效考核实施办法</a:t>
            </a:r>
            <a:r>
              <a:rPr lang="en-US" altLang="zh-CN">
                <a:latin typeface="华文仿宋" pitchFamily="2" charset="-122"/>
                <a:ea typeface="华文仿宋" pitchFamily="2" charset="-122"/>
              </a:rPr>
              <a:t>》</a:t>
            </a:r>
          </a:p>
          <a:p>
            <a:pPr>
              <a:lnSpc>
                <a:spcPts val="3000"/>
              </a:lnSpc>
            </a:pPr>
            <a:r>
              <a:rPr lang="en-US" altLang="zh-CN">
                <a:latin typeface="华文仿宋" pitchFamily="2" charset="-122"/>
                <a:ea typeface="华文仿宋" pitchFamily="2" charset="-122"/>
              </a:rPr>
              <a:t>《</a:t>
            </a:r>
            <a:r>
              <a:rPr lang="zh-CN" altLang="en-US">
                <a:latin typeface="华文仿宋" pitchFamily="2" charset="-122"/>
                <a:ea typeface="华文仿宋" pitchFamily="2" charset="-122"/>
              </a:rPr>
              <a:t>关于改进我省精准扶贫绩效考核工作的几点建议</a:t>
            </a:r>
            <a:r>
              <a:rPr lang="en-US" altLang="zh-CN">
                <a:latin typeface="华文仿宋" pitchFamily="2" charset="-122"/>
                <a:ea typeface="华文仿宋" pitchFamily="2" charset="-122"/>
              </a:rPr>
              <a:t>》</a:t>
            </a:r>
          </a:p>
          <a:p>
            <a:pPr>
              <a:lnSpc>
                <a:spcPts val="3000"/>
              </a:lnSpc>
            </a:pPr>
            <a:r>
              <a:rPr lang="en-US" altLang="zh-CN">
                <a:latin typeface="华文仿宋" pitchFamily="2" charset="-122"/>
                <a:ea typeface="华文仿宋" pitchFamily="2" charset="-122"/>
              </a:rPr>
              <a:t>《</a:t>
            </a:r>
            <a:r>
              <a:rPr lang="zh-CN" altLang="en-US">
                <a:latin typeface="华文仿宋" pitchFamily="2" charset="-122"/>
                <a:ea typeface="华文仿宋" pitchFamily="2" charset="-122"/>
              </a:rPr>
              <a:t>积极探索脱贫攻坚的有效实现方式</a:t>
            </a:r>
            <a:r>
              <a:rPr lang="en-US" altLang="zh-CN">
                <a:latin typeface="华文仿宋" pitchFamily="2" charset="-122"/>
                <a:ea typeface="华文仿宋" pitchFamily="2" charset="-122"/>
              </a:rPr>
              <a:t>—— </a:t>
            </a:r>
            <a:r>
              <a:rPr lang="zh-CN" altLang="en-US">
                <a:latin typeface="华文仿宋" pitchFamily="2" charset="-122"/>
                <a:ea typeface="华文仿宋" pitchFamily="2" charset="-122"/>
              </a:rPr>
              <a:t>镇安县“三带四联”模式调查研究</a:t>
            </a:r>
            <a:r>
              <a:rPr lang="en-US" altLang="zh-CN">
                <a:latin typeface="华文仿宋" pitchFamily="2" charset="-122"/>
                <a:ea typeface="华文仿宋" pitchFamily="2" charset="-122"/>
              </a:rPr>
              <a:t>》</a:t>
            </a:r>
            <a:endParaRPr lang="zh-CN" altLang="en-US">
              <a:latin typeface="华文仿宋" pitchFamily="2" charset="-122"/>
              <a:ea typeface="华文仿宋" pitchFamily="2" charset="-122"/>
            </a:endParaRPr>
          </a:p>
          <a:p>
            <a:pPr>
              <a:lnSpc>
                <a:spcPts val="3000"/>
              </a:lnSpc>
            </a:pPr>
            <a:r>
              <a:rPr lang="en-US" altLang="zh-CN">
                <a:latin typeface="华文仿宋" pitchFamily="2" charset="-122"/>
                <a:ea typeface="华文仿宋" pitchFamily="2" charset="-122"/>
              </a:rPr>
              <a:t>《</a:t>
            </a:r>
            <a:r>
              <a:rPr lang="zh-CN" altLang="en-US">
                <a:latin typeface="华文仿宋" pitchFamily="2" charset="-122"/>
                <a:ea typeface="华文仿宋" pitchFamily="2" charset="-122"/>
              </a:rPr>
              <a:t>治理贫困</a:t>
            </a:r>
            <a:r>
              <a:rPr lang="en-US" altLang="zh-CN">
                <a:latin typeface="华文仿宋" pitchFamily="2" charset="-122"/>
                <a:ea typeface="华文仿宋" pitchFamily="2" charset="-122"/>
              </a:rPr>
              <a:t>—</a:t>
            </a:r>
            <a:r>
              <a:rPr lang="zh-CN" altLang="en-US">
                <a:latin typeface="华文仿宋" pitchFamily="2" charset="-122"/>
                <a:ea typeface="华文仿宋" pitchFamily="2" charset="-122"/>
              </a:rPr>
              <a:t>易地搬迁与精准扶贫</a:t>
            </a:r>
            <a:r>
              <a:rPr lang="en-US" altLang="zh-CN">
                <a:latin typeface="华文仿宋" pitchFamily="2" charset="-122"/>
                <a:ea typeface="华文仿宋" pitchFamily="2" charset="-122"/>
              </a:rPr>
              <a:t>》</a:t>
            </a:r>
          </a:p>
          <a:p>
            <a:pPr>
              <a:lnSpc>
                <a:spcPts val="3000"/>
              </a:lnSpc>
            </a:pPr>
            <a:r>
              <a:rPr lang="en-US" altLang="zh-CN">
                <a:latin typeface="华文仿宋" pitchFamily="2" charset="-122"/>
                <a:ea typeface="华文仿宋" pitchFamily="2" charset="-122"/>
              </a:rPr>
              <a:t>《</a:t>
            </a:r>
            <a:r>
              <a:rPr lang="zh-CN" altLang="en-US">
                <a:latin typeface="华文仿宋" pitchFamily="2" charset="-122"/>
                <a:ea typeface="华文仿宋" pitchFamily="2" charset="-122"/>
              </a:rPr>
              <a:t>精英俘获：扶贫资源分配的乡村叙事</a:t>
            </a:r>
            <a:r>
              <a:rPr lang="en-US" altLang="zh-CN">
                <a:latin typeface="华文仿宋" pitchFamily="2" charset="-122"/>
                <a:ea typeface="华文仿宋" pitchFamily="2" charset="-122"/>
              </a:rPr>
              <a:t>》</a:t>
            </a:r>
          </a:p>
          <a:p>
            <a:pPr>
              <a:lnSpc>
                <a:spcPts val="3000"/>
              </a:lnSpc>
            </a:pPr>
            <a:r>
              <a:rPr lang="en-US" altLang="zh-CN">
                <a:latin typeface="华文仿宋" pitchFamily="2" charset="-122"/>
                <a:ea typeface="华文仿宋" pitchFamily="2" charset="-122"/>
              </a:rPr>
              <a:t>《</a:t>
            </a:r>
            <a:r>
              <a:rPr lang="zh-CN" altLang="en-US">
                <a:latin typeface="华文仿宋" pitchFamily="2" charset="-122"/>
                <a:ea typeface="华文仿宋" pitchFamily="2" charset="-122"/>
              </a:rPr>
              <a:t>山区避灾移民搬迁政策执行研究</a:t>
            </a:r>
            <a:r>
              <a:rPr lang="en-US" altLang="zh-CN">
                <a:latin typeface="华文仿宋" pitchFamily="2" charset="-122"/>
                <a:ea typeface="华文仿宋" pitchFamily="2" charset="-122"/>
              </a:rPr>
              <a:t>: </a:t>
            </a:r>
            <a:r>
              <a:rPr lang="zh-CN" altLang="en-US">
                <a:latin typeface="华文仿宋" pitchFamily="2" charset="-122"/>
                <a:ea typeface="华文仿宋" pitchFamily="2" charset="-122"/>
              </a:rPr>
              <a:t>陕南的表述</a:t>
            </a:r>
            <a:r>
              <a:rPr lang="en-US" altLang="zh-CN">
                <a:latin typeface="华文仿宋" pitchFamily="2" charset="-122"/>
                <a:ea typeface="华文仿宋" pitchFamily="2" charset="-122"/>
              </a:rPr>
              <a:t>》</a:t>
            </a:r>
          </a:p>
          <a:p>
            <a:pPr>
              <a:lnSpc>
                <a:spcPts val="3000"/>
              </a:lnSpc>
            </a:pPr>
            <a:r>
              <a:rPr lang="en-US" altLang="zh-CN">
                <a:latin typeface="华文仿宋" pitchFamily="2" charset="-122"/>
                <a:ea typeface="华文仿宋" pitchFamily="2" charset="-122"/>
              </a:rPr>
              <a: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3"/>
          <p:cNvSpPr>
            <a:spLocks noChangeArrowheads="1"/>
          </p:cNvSpPr>
          <p:nvPr/>
        </p:nvSpPr>
        <p:spPr bwMode="invGray">
          <a:xfrm>
            <a:off x="0" y="1524000"/>
            <a:ext cx="7092950" cy="4495800"/>
          </a:xfrm>
          <a:prstGeom prst="rightArrow">
            <a:avLst>
              <a:gd name="adj1" fmla="val 79306"/>
              <a:gd name="adj2" fmla="val 33584"/>
            </a:avLst>
          </a:prstGeom>
          <a:solidFill>
            <a:srgbClr val="55B70C"/>
          </a:solidFill>
          <a:ln w="9525">
            <a:noFill/>
            <a:miter lim="800000"/>
            <a:headEnd/>
            <a:tailEnd/>
          </a:ln>
        </p:spPr>
        <p:txBody>
          <a:bodyPr wrap="none" anchor="ctr"/>
          <a:lstStyle/>
          <a:p>
            <a:endParaRPr lang="zh-CN" altLang="zh-CN"/>
          </a:p>
        </p:txBody>
      </p:sp>
      <p:sp>
        <p:nvSpPr>
          <p:cNvPr id="3" name="AutoShape 4"/>
          <p:cNvSpPr>
            <a:spLocks noChangeArrowheads="1"/>
          </p:cNvSpPr>
          <p:nvPr/>
        </p:nvSpPr>
        <p:spPr bwMode="blackWhite">
          <a:xfrm>
            <a:off x="179388" y="2133600"/>
            <a:ext cx="5545137" cy="990600"/>
          </a:xfrm>
          <a:prstGeom prst="roundRect">
            <a:avLst>
              <a:gd name="adj" fmla="val 9106"/>
            </a:avLst>
          </a:prstGeom>
          <a:gradFill rotWithShape="1">
            <a:gsLst>
              <a:gs pos="0">
                <a:schemeClr val="accent1"/>
              </a:gs>
              <a:gs pos="100000">
                <a:schemeClr val="accent1">
                  <a:gamma/>
                  <a:shade val="46275"/>
                  <a:invGamma/>
                </a:schemeClr>
              </a:gs>
            </a:gsLst>
            <a:lin ang="5400000" scaled="1"/>
          </a:gradFill>
          <a:ln w="25400">
            <a:solidFill>
              <a:schemeClr val="tx2"/>
            </a:solidFill>
            <a:round/>
            <a:headEnd/>
            <a:tailEnd/>
          </a:ln>
          <a:effectLst/>
        </p:spPr>
        <p:txBody>
          <a:bodyPr wrap="none" anchor="ctr"/>
          <a:lstStyle/>
          <a:p>
            <a:pPr algn="ctr" eaLnBrk="0" hangingPunct="0">
              <a:defRPr/>
            </a:pPr>
            <a:r>
              <a:rPr lang="zh-CN" altLang="zh-CN" sz="2000" b="1" dirty="0">
                <a:solidFill>
                  <a:schemeClr val="bg1"/>
                </a:solidFill>
                <a:latin typeface="黑体" pitchFamily="49" charset="-122"/>
                <a:ea typeface="黑体" pitchFamily="49" charset="-122"/>
              </a:rPr>
              <a:t>开展</a:t>
            </a:r>
            <a:r>
              <a:rPr lang="en-US" altLang="zh-CN" sz="2000" b="1" dirty="0">
                <a:solidFill>
                  <a:schemeClr val="bg1"/>
                </a:solidFill>
                <a:latin typeface="黑体" pitchFamily="49" charset="-122"/>
                <a:ea typeface="黑体" pitchFamily="49" charset="-122"/>
              </a:rPr>
              <a:t>“</a:t>
            </a:r>
            <a:r>
              <a:rPr lang="zh-CN" altLang="zh-CN" sz="2000" b="1" dirty="0">
                <a:solidFill>
                  <a:schemeClr val="bg1"/>
                </a:solidFill>
                <a:latin typeface="黑体" pitchFamily="49" charset="-122"/>
                <a:ea typeface="黑体" pitchFamily="49" charset="-122"/>
              </a:rPr>
              <a:t>农业特色产业技能扶贫百千万</a:t>
            </a:r>
            <a:endParaRPr lang="en-US" altLang="zh-CN" sz="2000" b="1" dirty="0">
              <a:solidFill>
                <a:schemeClr val="bg1"/>
              </a:solidFill>
              <a:latin typeface="黑体" pitchFamily="49" charset="-122"/>
              <a:ea typeface="黑体" pitchFamily="49" charset="-122"/>
            </a:endParaRPr>
          </a:p>
          <a:p>
            <a:pPr algn="ctr" eaLnBrk="0" hangingPunct="0">
              <a:defRPr/>
            </a:pPr>
            <a:r>
              <a:rPr lang="zh-CN" altLang="zh-CN" sz="2000" b="1" dirty="0">
                <a:solidFill>
                  <a:schemeClr val="bg1"/>
                </a:solidFill>
                <a:latin typeface="黑体" pitchFamily="49" charset="-122"/>
                <a:ea typeface="黑体" pitchFamily="49" charset="-122"/>
              </a:rPr>
              <a:t>精准培训工程</a:t>
            </a:r>
            <a:r>
              <a:rPr lang="en-US" altLang="zh-CN" sz="2000" b="1" dirty="0">
                <a:solidFill>
                  <a:schemeClr val="bg1"/>
                </a:solidFill>
                <a:latin typeface="黑体" pitchFamily="49" charset="-122"/>
                <a:ea typeface="黑体" pitchFamily="49" charset="-122"/>
              </a:rPr>
              <a:t>”</a:t>
            </a:r>
          </a:p>
        </p:txBody>
      </p:sp>
      <p:sp>
        <p:nvSpPr>
          <p:cNvPr id="4" name="AutoShape 5"/>
          <p:cNvSpPr>
            <a:spLocks noChangeArrowheads="1"/>
          </p:cNvSpPr>
          <p:nvPr/>
        </p:nvSpPr>
        <p:spPr bwMode="blackWhite">
          <a:xfrm>
            <a:off x="179388" y="3276600"/>
            <a:ext cx="5545137" cy="990600"/>
          </a:xfrm>
          <a:prstGeom prst="roundRect">
            <a:avLst>
              <a:gd name="adj" fmla="val 9106"/>
            </a:avLst>
          </a:prstGeom>
          <a:gradFill rotWithShape="1">
            <a:gsLst>
              <a:gs pos="0">
                <a:schemeClr val="hlink"/>
              </a:gs>
              <a:gs pos="100000">
                <a:schemeClr val="hlink">
                  <a:gamma/>
                  <a:shade val="46275"/>
                  <a:invGamma/>
                </a:schemeClr>
              </a:gs>
            </a:gsLst>
            <a:lin ang="5400000" scaled="1"/>
          </a:gradFill>
          <a:ln w="25400">
            <a:solidFill>
              <a:schemeClr val="tx2"/>
            </a:solidFill>
            <a:round/>
            <a:headEnd/>
            <a:tailEnd/>
          </a:ln>
          <a:effectLst/>
        </p:spPr>
        <p:txBody>
          <a:bodyPr wrap="none" anchor="ctr"/>
          <a:lstStyle/>
          <a:p>
            <a:pPr algn="ctr" eaLnBrk="0" hangingPunct="0">
              <a:defRPr/>
            </a:pPr>
            <a:r>
              <a:rPr lang="zh-CN" altLang="zh-CN" sz="2000" b="1" dirty="0">
                <a:solidFill>
                  <a:schemeClr val="bg1"/>
                </a:solidFill>
                <a:latin typeface="黑体" pitchFamily="49" charset="-122"/>
                <a:ea typeface="黑体" pitchFamily="49" charset="-122"/>
              </a:rPr>
              <a:t>成立中国杨凌扶贫培训基地和</a:t>
            </a:r>
            <a:endParaRPr lang="en-US" altLang="zh-CN" sz="2000" b="1" dirty="0">
              <a:solidFill>
                <a:schemeClr val="bg1"/>
              </a:solidFill>
              <a:latin typeface="黑体" pitchFamily="49" charset="-122"/>
              <a:ea typeface="黑体" pitchFamily="49" charset="-122"/>
            </a:endParaRPr>
          </a:p>
          <a:p>
            <a:pPr algn="ctr" eaLnBrk="0" hangingPunct="0">
              <a:defRPr/>
            </a:pPr>
            <a:r>
              <a:rPr lang="zh-CN" altLang="zh-CN" sz="2000" b="1" dirty="0">
                <a:solidFill>
                  <a:schemeClr val="bg1"/>
                </a:solidFill>
                <a:latin typeface="黑体" pitchFamily="49" charset="-122"/>
                <a:ea typeface="黑体" pitchFamily="49" charset="-122"/>
              </a:rPr>
              <a:t>减少农村贫困研究中心</a:t>
            </a:r>
            <a:endParaRPr lang="en-US" altLang="zh-CN" sz="2000" b="1" dirty="0">
              <a:solidFill>
                <a:schemeClr val="bg1"/>
              </a:solidFill>
              <a:latin typeface="黑体" pitchFamily="49" charset="-122"/>
              <a:ea typeface="黑体" pitchFamily="49" charset="-122"/>
            </a:endParaRPr>
          </a:p>
        </p:txBody>
      </p:sp>
      <p:sp>
        <p:nvSpPr>
          <p:cNvPr id="5" name="AutoShape 6"/>
          <p:cNvSpPr>
            <a:spLocks noChangeArrowheads="1"/>
          </p:cNvSpPr>
          <p:nvPr/>
        </p:nvSpPr>
        <p:spPr bwMode="blackWhite">
          <a:xfrm>
            <a:off x="179388" y="4419600"/>
            <a:ext cx="5545137" cy="990600"/>
          </a:xfrm>
          <a:prstGeom prst="roundRect">
            <a:avLst>
              <a:gd name="adj" fmla="val 9106"/>
            </a:avLst>
          </a:prstGeom>
          <a:gradFill rotWithShape="1">
            <a:gsLst>
              <a:gs pos="0">
                <a:schemeClr val="accent2"/>
              </a:gs>
              <a:gs pos="100000">
                <a:schemeClr val="accent2">
                  <a:gamma/>
                  <a:shade val="46275"/>
                  <a:invGamma/>
                </a:schemeClr>
              </a:gs>
            </a:gsLst>
            <a:lin ang="5400000" scaled="1"/>
          </a:gradFill>
          <a:ln w="25400">
            <a:solidFill>
              <a:schemeClr val="tx2"/>
            </a:solidFill>
            <a:round/>
            <a:headEnd/>
            <a:tailEnd/>
          </a:ln>
          <a:effectLst/>
        </p:spPr>
        <p:txBody>
          <a:bodyPr wrap="none" anchor="ctr"/>
          <a:lstStyle/>
          <a:p>
            <a:pPr algn="ctr" eaLnBrk="0" hangingPunct="0">
              <a:defRPr/>
            </a:pPr>
            <a:r>
              <a:rPr lang="zh-CN" altLang="zh-CN" sz="2000" b="1" dirty="0">
                <a:solidFill>
                  <a:schemeClr val="bg1"/>
                </a:solidFill>
                <a:latin typeface="黑体" pitchFamily="49" charset="-122"/>
                <a:ea typeface="黑体" pitchFamily="49" charset="-122"/>
              </a:rPr>
              <a:t>与地方政府和农业生产经营主体合力</a:t>
            </a:r>
            <a:endParaRPr lang="en-US" altLang="zh-CN" sz="2000" b="1" dirty="0">
              <a:solidFill>
                <a:schemeClr val="bg1"/>
              </a:solidFill>
              <a:latin typeface="黑体" pitchFamily="49" charset="-122"/>
              <a:ea typeface="黑体" pitchFamily="49" charset="-122"/>
            </a:endParaRPr>
          </a:p>
          <a:p>
            <a:pPr algn="ctr" eaLnBrk="0" hangingPunct="0">
              <a:defRPr/>
            </a:pPr>
            <a:r>
              <a:rPr lang="zh-CN" altLang="zh-CN" sz="2000" b="1" dirty="0">
                <a:solidFill>
                  <a:schemeClr val="bg1"/>
                </a:solidFill>
                <a:latin typeface="黑体" pitchFamily="49" charset="-122"/>
                <a:ea typeface="黑体" pitchFamily="49" charset="-122"/>
              </a:rPr>
              <a:t>在西北贫困县区建立</a:t>
            </a:r>
            <a:r>
              <a:rPr lang="en-US" altLang="zh-CN" sz="2000" b="1" dirty="0">
                <a:solidFill>
                  <a:schemeClr val="bg1"/>
                </a:solidFill>
                <a:latin typeface="黑体" pitchFamily="49" charset="-122"/>
                <a:ea typeface="黑体" pitchFamily="49" charset="-122"/>
              </a:rPr>
              <a:t>100</a:t>
            </a:r>
            <a:r>
              <a:rPr lang="zh-CN" altLang="zh-CN" sz="2000" b="1" dirty="0">
                <a:solidFill>
                  <a:schemeClr val="bg1"/>
                </a:solidFill>
                <a:latin typeface="黑体" pitchFamily="49" charset="-122"/>
                <a:ea typeface="黑体" pitchFamily="49" charset="-122"/>
              </a:rPr>
              <a:t>个产业扶贫示范样板</a:t>
            </a:r>
            <a:endParaRPr lang="en-US" altLang="zh-CN" sz="2000" b="1" dirty="0">
              <a:solidFill>
                <a:schemeClr val="bg1"/>
              </a:solidFill>
              <a:latin typeface="黑体" pitchFamily="49" charset="-122"/>
              <a:ea typeface="黑体" pitchFamily="49" charset="-122"/>
            </a:endParaRPr>
          </a:p>
        </p:txBody>
      </p:sp>
      <p:sp>
        <p:nvSpPr>
          <p:cNvPr id="6" name="AutoShape 7"/>
          <p:cNvSpPr>
            <a:spLocks noChangeArrowheads="1"/>
          </p:cNvSpPr>
          <p:nvPr/>
        </p:nvSpPr>
        <p:spPr bwMode="auto">
          <a:xfrm>
            <a:off x="6737350" y="3070225"/>
            <a:ext cx="2514600" cy="1295400"/>
          </a:xfrm>
          <a:prstGeom prst="roundRect">
            <a:avLst>
              <a:gd name="adj" fmla="val 9106"/>
            </a:avLst>
          </a:prstGeom>
          <a:noFill/>
          <a:ln w="25400">
            <a:noFill/>
            <a:round/>
            <a:headEnd/>
            <a:tailEnd/>
          </a:ln>
          <a:effectLst/>
        </p:spPr>
        <p:txBody>
          <a:bodyPr anchor="ctr"/>
          <a:lstStyle/>
          <a:p>
            <a:pPr algn="ctr">
              <a:defRPr/>
            </a:pPr>
            <a:r>
              <a:rPr lang="zh-CN" altLang="zh-CN" sz="3200" b="1" dirty="0">
                <a:solidFill>
                  <a:srgbClr val="FF0000"/>
                </a:solidFill>
                <a:latin typeface="华文琥珀" pitchFamily="2" charset="-122"/>
                <a:ea typeface="华文琥珀" pitchFamily="2" charset="-122"/>
              </a:rPr>
              <a:t>深入推进</a:t>
            </a:r>
            <a:endParaRPr lang="en-US" altLang="zh-CN" sz="3200" b="1" dirty="0">
              <a:solidFill>
                <a:srgbClr val="FF0000"/>
              </a:solidFill>
              <a:latin typeface="华文琥珀" pitchFamily="2" charset="-122"/>
              <a:ea typeface="华文琥珀" pitchFamily="2" charset="-122"/>
            </a:endParaRPr>
          </a:p>
          <a:p>
            <a:pPr algn="ctr">
              <a:defRPr/>
            </a:pPr>
            <a:r>
              <a:rPr lang="zh-CN" altLang="en-US" sz="3200" b="1" dirty="0">
                <a:solidFill>
                  <a:srgbClr val="FF0000"/>
                </a:solidFill>
                <a:latin typeface="华文琥珀" pitchFamily="2" charset="-122"/>
                <a:ea typeface="华文琥珀" pitchFamily="2" charset="-122"/>
              </a:rPr>
              <a:t>脱贫攻坚</a:t>
            </a:r>
            <a:endParaRPr lang="en-US" altLang="zh-CN" sz="3200" dirty="0">
              <a:solidFill>
                <a:srgbClr val="FF0000"/>
              </a:solidFill>
              <a:effectLst>
                <a:outerShdw blurRad="38100" dist="38100" dir="2700000" algn="tl">
                  <a:srgbClr val="C0C0C0"/>
                </a:outerShdw>
              </a:effectLst>
              <a:latin typeface="华文琥珀" pitchFamily="2" charset="-122"/>
              <a:ea typeface="华文琥珀" pitchFamily="2" charset="-122"/>
            </a:endParaRPr>
          </a:p>
        </p:txBody>
      </p:sp>
      <p:sp>
        <p:nvSpPr>
          <p:cNvPr id="39943" name="矩形 8"/>
          <p:cNvSpPr>
            <a:spLocks noChangeArrowheads="1"/>
          </p:cNvSpPr>
          <p:nvPr/>
        </p:nvSpPr>
        <p:spPr bwMode="auto">
          <a:xfrm>
            <a:off x="271463" y="260350"/>
            <a:ext cx="6172200" cy="400050"/>
          </a:xfrm>
          <a:prstGeom prst="rect">
            <a:avLst/>
          </a:prstGeom>
          <a:noFill/>
          <a:ln w="9525">
            <a:noFill/>
            <a:miter lim="800000"/>
            <a:headEnd/>
            <a:tailEnd/>
          </a:ln>
        </p:spPr>
        <p:txBody>
          <a:bodyPr>
            <a:spAutoFit/>
          </a:bodyPr>
          <a:lstStyle/>
          <a:p>
            <a:pPr eaLnBrk="0" hangingPunct="0"/>
            <a:r>
              <a:rPr lang="zh-CN" altLang="zh-CN" sz="2000" b="1">
                <a:solidFill>
                  <a:srgbClr val="0000CC"/>
                </a:solidFill>
                <a:latin typeface="Calibri" pitchFamily="34" charset="0"/>
              </a:rPr>
              <a:t>三、统筹谋划，发挥优势，深入推进科技扶贫工作</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noChangeArrowheads="1"/>
          </p:cNvPicPr>
          <p:nvPr/>
        </p:nvPicPr>
        <p:blipFill>
          <a:blip r:embed="rId3"/>
          <a:srcRect/>
          <a:stretch>
            <a:fillRect/>
          </a:stretch>
        </p:blipFill>
        <p:spPr bwMode="auto">
          <a:xfrm>
            <a:off x="1588" y="0"/>
            <a:ext cx="9142412" cy="2222500"/>
          </a:xfrm>
          <a:prstGeom prst="rect">
            <a:avLst/>
          </a:prstGeom>
          <a:noFill/>
          <a:ln w="9525">
            <a:noFill/>
            <a:miter lim="800000"/>
            <a:headEnd/>
            <a:tailEnd/>
          </a:ln>
        </p:spPr>
      </p:pic>
      <p:sp>
        <p:nvSpPr>
          <p:cNvPr id="5" name="Rectangle 2"/>
          <p:cNvSpPr txBox="1">
            <a:spLocks noChangeArrowheads="1"/>
          </p:cNvSpPr>
          <p:nvPr/>
        </p:nvSpPr>
        <p:spPr>
          <a:xfrm>
            <a:off x="2286000" y="3286125"/>
            <a:ext cx="5000625" cy="785813"/>
          </a:xfrm>
          <a:prstGeom prst="rect">
            <a:avLst/>
          </a:prstGeom>
        </p:spPr>
        <p:txBody>
          <a:bodyPr anchor="ctr"/>
          <a:lstStyle/>
          <a:p>
            <a:pPr fontAlgn="auto">
              <a:spcAft>
                <a:spcPts val="0"/>
              </a:spcAft>
              <a:defRPr/>
            </a:pPr>
            <a:r>
              <a:rPr lang="zh-CN" altLang="en-US" sz="3200" b="1" i="1" dirty="0">
                <a:solidFill>
                  <a:srgbClr val="008000"/>
                </a:solidFill>
                <a:latin typeface="方正兰亭黑简体" pitchFamily="2" charset="-122"/>
                <a:ea typeface="方正兰亭黑简体" pitchFamily="2" charset="-122"/>
                <a:cs typeface="+mj-cs"/>
              </a:rPr>
              <a:t>汇报完毕，</a:t>
            </a:r>
            <a:r>
              <a:rPr lang="zh-CN" altLang="en-US" sz="6000" b="1" dirty="0">
                <a:solidFill>
                  <a:srgbClr val="FF6600"/>
                </a:solidFill>
                <a:latin typeface="方正大标宋简体" pitchFamily="65" charset="-122"/>
                <a:ea typeface="方正大标宋简体" pitchFamily="65" charset="-122"/>
                <a:cs typeface="+mj-cs"/>
              </a:rPr>
              <a:t>谢谢！</a:t>
            </a:r>
            <a:endParaRPr lang="en-US" altLang="zh-CN" sz="6000" b="1" dirty="0">
              <a:solidFill>
                <a:srgbClr val="FF6600"/>
              </a:solidFill>
              <a:latin typeface="方正大标宋简体" pitchFamily="65" charset="-122"/>
              <a:ea typeface="方正大标宋简体" pitchFamily="65" charset="-122"/>
              <a:cs typeface="+mj-cs"/>
            </a:endParaRPr>
          </a:p>
        </p:txBody>
      </p:sp>
      <p:pic>
        <p:nvPicPr>
          <p:cNvPr id="40964" name="图片 9"/>
          <p:cNvPicPr>
            <a:picLocks noChangeAspect="1" noChangeArrowheads="1"/>
          </p:cNvPicPr>
          <p:nvPr/>
        </p:nvPicPr>
        <p:blipFill>
          <a:blip r:embed="rId4">
            <a:clrChange>
              <a:clrFrom>
                <a:srgbClr val="DFDFDD"/>
              </a:clrFrom>
              <a:clrTo>
                <a:srgbClr val="DFDFDD">
                  <a:alpha val="0"/>
                </a:srgbClr>
              </a:clrTo>
            </a:clrChange>
          </a:blip>
          <a:srcRect/>
          <a:stretch>
            <a:fillRect/>
          </a:stretch>
        </p:blipFill>
        <p:spPr bwMode="auto">
          <a:xfrm>
            <a:off x="352425" y="620713"/>
            <a:ext cx="5681663" cy="1152525"/>
          </a:xfrm>
          <a:prstGeom prst="rect">
            <a:avLst/>
          </a:prstGeom>
          <a:noFill/>
          <a:ln w="9525">
            <a:noFill/>
            <a:bevel/>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12"/>
          <p:cNvGrpSpPr>
            <a:grpSpLocks/>
          </p:cNvGrpSpPr>
          <p:nvPr/>
        </p:nvGrpSpPr>
        <p:grpSpPr bwMode="auto">
          <a:xfrm>
            <a:off x="0" y="1125538"/>
            <a:ext cx="9180513" cy="5516562"/>
            <a:chOff x="-1892" y="0"/>
            <a:chExt cx="3344" cy="2041"/>
          </a:xfrm>
        </p:grpSpPr>
        <p:sp>
          <p:nvSpPr>
            <p:cNvPr id="8202" name="Rectangle 13"/>
            <p:cNvSpPr>
              <a:spLocks noChangeArrowheads="1"/>
            </p:cNvSpPr>
            <p:nvPr/>
          </p:nvSpPr>
          <p:spPr bwMode="auto">
            <a:xfrm rot="10800000">
              <a:off x="-1892" y="181"/>
              <a:ext cx="3344" cy="1860"/>
            </a:xfrm>
            <a:prstGeom prst="rect">
              <a:avLst/>
            </a:prstGeom>
            <a:gradFill rotWithShape="1">
              <a:gsLst>
                <a:gs pos="0">
                  <a:srgbClr val="DDDDDD"/>
                </a:gs>
                <a:gs pos="100000">
                  <a:schemeClr val="bg1"/>
                </a:gs>
              </a:gsLst>
              <a:lin ang="5400000" scaled="1"/>
            </a:gradFill>
            <a:ln w="3175">
              <a:solidFill>
                <a:srgbClr val="C0C0C0"/>
              </a:solidFill>
              <a:miter lim="800000"/>
              <a:headEnd/>
              <a:tailEnd/>
            </a:ln>
          </p:spPr>
          <p:txBody>
            <a:bodyPr wrap="none" anchor="ctr"/>
            <a:lstStyle/>
            <a:p>
              <a:endParaRPr lang="zh-CN" altLang="en-US">
                <a:ea typeface="华文细黑" pitchFamily="2" charset="-122"/>
              </a:endParaRPr>
            </a:p>
          </p:txBody>
        </p:sp>
        <p:sp>
          <p:nvSpPr>
            <p:cNvPr id="8203" name="AutoShape 14"/>
            <p:cNvSpPr>
              <a:spLocks/>
            </p:cNvSpPr>
            <p:nvPr/>
          </p:nvSpPr>
          <p:spPr bwMode="auto">
            <a:xfrm rot="10800000">
              <a:off x="0" y="0"/>
              <a:ext cx="1452" cy="1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36 w 21600"/>
                <a:gd name="T13" fmla="*/ 2387 h 21600"/>
                <a:gd name="T14" fmla="*/ 19264 w 21600"/>
                <a:gd name="T15" fmla="*/ 19213 h 21600"/>
              </a:gdLst>
              <a:ahLst/>
              <a:cxnLst>
                <a:cxn ang="T8">
                  <a:pos x="T0" y="T1"/>
                </a:cxn>
                <a:cxn ang="T9">
                  <a:pos x="T2" y="T3"/>
                </a:cxn>
                <a:cxn ang="T10">
                  <a:pos x="T4" y="T5"/>
                </a:cxn>
                <a:cxn ang="T11">
                  <a:pos x="T6" y="T7"/>
                </a:cxn>
              </a:cxnLst>
              <a:rect l="T12" t="T13" r="T14" b="T15"/>
              <a:pathLst>
                <a:path w="21600" h="21600">
                  <a:moveTo>
                    <a:pt x="0" y="0"/>
                  </a:moveTo>
                  <a:lnTo>
                    <a:pt x="1072" y="21600"/>
                  </a:lnTo>
                  <a:lnTo>
                    <a:pt x="20528" y="21600"/>
                  </a:lnTo>
                  <a:lnTo>
                    <a:pt x="21600" y="0"/>
                  </a:lnTo>
                  <a:lnTo>
                    <a:pt x="0" y="0"/>
                  </a:lnTo>
                  <a:close/>
                </a:path>
              </a:pathLst>
            </a:custGeom>
            <a:gradFill rotWithShape="1">
              <a:gsLst>
                <a:gs pos="0">
                  <a:srgbClr val="DDDDDD"/>
                </a:gs>
                <a:gs pos="100000">
                  <a:schemeClr val="bg1">
                    <a:alpha val="0"/>
                  </a:schemeClr>
                </a:gs>
              </a:gsLst>
              <a:lin ang="5400000" scaled="1"/>
            </a:gradFill>
            <a:ln w="9525">
              <a:noFill/>
              <a:round/>
              <a:headEnd/>
              <a:tailEnd/>
            </a:ln>
          </p:spPr>
          <p:txBody>
            <a:bodyPr wrap="none" anchor="ctr"/>
            <a:lstStyle/>
            <a:p>
              <a:endParaRPr lang="zh-CN" altLang="en-US"/>
            </a:p>
          </p:txBody>
        </p:sp>
      </p:grpSp>
      <p:sp>
        <p:nvSpPr>
          <p:cNvPr id="6151" name="Text Box 25"/>
          <p:cNvSpPr txBox="1">
            <a:spLocks noChangeArrowheads="1"/>
          </p:cNvSpPr>
          <p:nvPr/>
        </p:nvSpPr>
        <p:spPr bwMode="auto">
          <a:xfrm>
            <a:off x="250825" y="1773238"/>
            <a:ext cx="8785225" cy="1208087"/>
          </a:xfrm>
          <a:prstGeom prst="rect">
            <a:avLst/>
          </a:prstGeom>
          <a:noFill/>
          <a:ln w="9525">
            <a:noFill/>
            <a:miter lim="800000"/>
          </a:ln>
        </p:spPr>
        <p:txBody>
          <a:bodyPr>
            <a:spAutoFit/>
          </a:bodyPr>
          <a:lstStyle/>
          <a:p>
            <a:pPr indent="457200">
              <a:lnSpc>
                <a:spcPts val="2900"/>
              </a:lnSpc>
              <a:defRPr/>
            </a:pPr>
            <a:r>
              <a:rPr lang="en-US" altLang="zh-CN" dirty="0">
                <a:solidFill>
                  <a:schemeClr val="accent6">
                    <a:lumMod val="50000"/>
                  </a:schemeClr>
                </a:solidFill>
                <a:latin typeface="黑体" panose="02010609060101010101" pitchFamily="49" charset="-122"/>
                <a:ea typeface="黑体" panose="02010609060101010101" pitchFamily="49" charset="-122"/>
              </a:rPr>
              <a:t>2017</a:t>
            </a:r>
            <a:r>
              <a:rPr lang="zh-CN" altLang="en-US" dirty="0">
                <a:solidFill>
                  <a:schemeClr val="accent6">
                    <a:lumMod val="50000"/>
                  </a:schemeClr>
                </a:solidFill>
                <a:latin typeface="黑体" panose="02010609060101010101" pitchFamily="49" charset="-122"/>
                <a:ea typeface="黑体" panose="02010609060101010101" pitchFamily="49" charset="-122"/>
              </a:rPr>
              <a:t>年</a:t>
            </a:r>
            <a:r>
              <a:rPr lang="en-US" altLang="zh-CN" dirty="0">
                <a:solidFill>
                  <a:schemeClr val="accent6">
                    <a:lumMod val="50000"/>
                  </a:schemeClr>
                </a:solidFill>
                <a:latin typeface="黑体" panose="02010609060101010101" pitchFamily="49" charset="-122"/>
                <a:ea typeface="黑体" panose="02010609060101010101" pitchFamily="49" charset="-122"/>
              </a:rPr>
              <a:t>8</a:t>
            </a:r>
            <a:r>
              <a:rPr lang="zh-CN" altLang="en-US" dirty="0">
                <a:solidFill>
                  <a:schemeClr val="accent6">
                    <a:lumMod val="50000"/>
                  </a:schemeClr>
                </a:solidFill>
                <a:latin typeface="黑体" panose="02010609060101010101" pitchFamily="49" charset="-122"/>
                <a:ea typeface="黑体" panose="02010609060101010101" pitchFamily="49" charset="-122"/>
              </a:rPr>
              <a:t>月</a:t>
            </a:r>
            <a:r>
              <a:rPr lang="en-US" altLang="zh-CN" dirty="0">
                <a:solidFill>
                  <a:schemeClr val="accent6">
                    <a:lumMod val="50000"/>
                  </a:schemeClr>
                </a:solidFill>
                <a:latin typeface="黑体" panose="02010609060101010101" pitchFamily="49" charset="-122"/>
                <a:ea typeface="黑体" panose="02010609060101010101" pitchFamily="49" charset="-122"/>
              </a:rPr>
              <a:t>8</a:t>
            </a:r>
            <a:r>
              <a:rPr lang="zh-CN" altLang="en-US" dirty="0">
                <a:solidFill>
                  <a:schemeClr val="accent6">
                    <a:lumMod val="50000"/>
                  </a:schemeClr>
                </a:solidFill>
                <a:latin typeface="黑体" panose="02010609060101010101" pitchFamily="49" charset="-122"/>
                <a:ea typeface="黑体" panose="02010609060101010101" pitchFamily="49" charset="-122"/>
              </a:rPr>
              <a:t>日国开发</a:t>
            </a:r>
            <a:r>
              <a:rPr lang="en-US" altLang="zh-CN" dirty="0">
                <a:solidFill>
                  <a:schemeClr val="accent6">
                    <a:lumMod val="50000"/>
                  </a:schemeClr>
                </a:solidFill>
                <a:latin typeface="黑体" panose="02010609060101010101" pitchFamily="49" charset="-122"/>
                <a:ea typeface="黑体" panose="02010609060101010101" pitchFamily="49" charset="-122"/>
              </a:rPr>
              <a:t>〔2017〕7</a:t>
            </a:r>
            <a:r>
              <a:rPr lang="zh-CN" altLang="en-US" dirty="0">
                <a:solidFill>
                  <a:schemeClr val="accent6">
                    <a:lumMod val="50000"/>
                  </a:schemeClr>
                </a:solidFill>
                <a:latin typeface="黑体" panose="02010609060101010101" pitchFamily="49" charset="-122"/>
                <a:ea typeface="黑体" panose="02010609060101010101" pitchFamily="49" charset="-122"/>
              </a:rPr>
              <a:t>号“国务院扶贫开发领导小组关于印发</a:t>
            </a:r>
            <a:r>
              <a:rPr lang="en-US" altLang="zh-CN" dirty="0">
                <a:solidFill>
                  <a:schemeClr val="accent6">
                    <a:lumMod val="50000"/>
                  </a:schemeClr>
                </a:solidFill>
                <a:latin typeface="黑体" panose="02010609060101010101" pitchFamily="49" charset="-122"/>
                <a:ea typeface="黑体" panose="02010609060101010101" pitchFamily="49" charset="-122"/>
              </a:rPr>
              <a:t>《</a:t>
            </a:r>
            <a:r>
              <a:rPr lang="zh-CN" altLang="en-US" dirty="0">
                <a:solidFill>
                  <a:schemeClr val="accent6">
                    <a:lumMod val="50000"/>
                  </a:schemeClr>
                </a:solidFill>
                <a:latin typeface="黑体" panose="02010609060101010101" pitchFamily="49" charset="-122"/>
                <a:ea typeface="黑体" panose="02010609060101010101" pitchFamily="49" charset="-122"/>
              </a:rPr>
              <a:t>中央单位定点扶贫工作考核办法（试行）</a:t>
            </a:r>
            <a:r>
              <a:rPr lang="en-US" altLang="zh-CN" dirty="0">
                <a:solidFill>
                  <a:schemeClr val="accent6">
                    <a:lumMod val="50000"/>
                  </a:schemeClr>
                </a:solidFill>
                <a:latin typeface="黑体" panose="02010609060101010101" pitchFamily="49" charset="-122"/>
                <a:ea typeface="黑体" panose="02010609060101010101" pitchFamily="49" charset="-122"/>
              </a:rPr>
              <a:t>》</a:t>
            </a:r>
            <a:r>
              <a:rPr lang="zh-CN" altLang="en-US" dirty="0">
                <a:solidFill>
                  <a:schemeClr val="accent6">
                    <a:lumMod val="50000"/>
                  </a:schemeClr>
                </a:solidFill>
                <a:latin typeface="黑体" panose="02010609060101010101" pitchFamily="49" charset="-122"/>
                <a:ea typeface="黑体" panose="02010609060101010101" pitchFamily="49" charset="-122"/>
              </a:rPr>
              <a:t>的通知”，明确了中央单位定点扶贫考核的目的、对象、主要内容、组织、程序、结果及运用。考核结果送中央组织部。</a:t>
            </a:r>
            <a:endParaRPr lang="zh-CN" altLang="zh-CN" dirty="0">
              <a:solidFill>
                <a:schemeClr val="accent6">
                  <a:lumMod val="50000"/>
                </a:schemeClr>
              </a:solidFill>
              <a:latin typeface="黑体" panose="02010609060101010101" pitchFamily="49" charset="-122"/>
              <a:ea typeface="黑体" panose="02010609060101010101" pitchFamily="49" charset="-122"/>
            </a:endParaRPr>
          </a:p>
        </p:txBody>
      </p:sp>
      <p:pic>
        <p:nvPicPr>
          <p:cNvPr id="8196" name="Picture 1" descr="C:\Users\HOUPEI\AppData\Roaming\Tencent\Users\87804799\QQ\WinTemp\RichOle\2(32@7~_GYA8@WQIN(3]D3N.png"/>
          <p:cNvPicPr>
            <a:picLocks noChangeAspect="1"/>
          </p:cNvPicPr>
          <p:nvPr/>
        </p:nvPicPr>
        <p:blipFill>
          <a:blip r:embed="rId3"/>
          <a:srcRect/>
          <a:stretch>
            <a:fillRect/>
          </a:stretch>
        </p:blipFill>
        <p:spPr bwMode="auto">
          <a:xfrm>
            <a:off x="36513" y="3429000"/>
            <a:ext cx="1943100" cy="2519363"/>
          </a:xfrm>
          <a:prstGeom prst="rect">
            <a:avLst/>
          </a:prstGeom>
          <a:noFill/>
          <a:ln w="9525">
            <a:noFill/>
            <a:miter lim="800000"/>
            <a:headEnd/>
            <a:tailEnd/>
          </a:ln>
        </p:spPr>
      </p:pic>
      <p:pic>
        <p:nvPicPr>
          <p:cNvPr id="8197" name="Picture 2" descr="C:\Users\HOUPEI\AppData\Roaming\Tencent\Users\87804799\QQ\WinTemp\RichOle\`0U}(2$F(OF[$E3~0D$G[BK.png"/>
          <p:cNvPicPr>
            <a:picLocks noChangeAspect="1"/>
          </p:cNvPicPr>
          <p:nvPr/>
        </p:nvPicPr>
        <p:blipFill>
          <a:blip r:embed="rId4"/>
          <a:srcRect/>
          <a:stretch>
            <a:fillRect/>
          </a:stretch>
        </p:blipFill>
        <p:spPr bwMode="auto">
          <a:xfrm>
            <a:off x="1908175" y="3429000"/>
            <a:ext cx="1914525" cy="2520950"/>
          </a:xfrm>
          <a:prstGeom prst="rect">
            <a:avLst/>
          </a:prstGeom>
          <a:noFill/>
          <a:ln w="9525">
            <a:noFill/>
            <a:miter lim="800000"/>
            <a:headEnd/>
            <a:tailEnd/>
          </a:ln>
        </p:spPr>
      </p:pic>
      <p:pic>
        <p:nvPicPr>
          <p:cNvPr id="8198" name="Picture 3" descr="C:\Users\HOUPEI\AppData\Roaming\Tencent\Users\87804799\QQ\WinTemp\RichOle\811UXAQVF23HF`ID[~_5TRM.png"/>
          <p:cNvPicPr>
            <a:picLocks noChangeAspect="1"/>
          </p:cNvPicPr>
          <p:nvPr/>
        </p:nvPicPr>
        <p:blipFill>
          <a:blip r:embed="rId5"/>
          <a:srcRect/>
          <a:stretch>
            <a:fillRect/>
          </a:stretch>
        </p:blipFill>
        <p:spPr bwMode="auto">
          <a:xfrm>
            <a:off x="3779838" y="3429000"/>
            <a:ext cx="1736725" cy="2519363"/>
          </a:xfrm>
          <a:prstGeom prst="rect">
            <a:avLst/>
          </a:prstGeom>
          <a:noFill/>
          <a:ln w="9525">
            <a:noFill/>
            <a:miter lim="800000"/>
            <a:headEnd/>
            <a:tailEnd/>
          </a:ln>
        </p:spPr>
      </p:pic>
      <p:pic>
        <p:nvPicPr>
          <p:cNvPr id="8199" name="Picture 4" descr="C:\Users\HOUPEI\AppData\Roaming\Tencent\Users\87804799\QQ\WinTemp\RichOle\[]~_)~3OV)0V0({5O}{U14V.png"/>
          <p:cNvPicPr>
            <a:picLocks noChangeAspect="1"/>
          </p:cNvPicPr>
          <p:nvPr/>
        </p:nvPicPr>
        <p:blipFill>
          <a:blip r:embed="rId6"/>
          <a:srcRect/>
          <a:stretch>
            <a:fillRect/>
          </a:stretch>
        </p:blipFill>
        <p:spPr bwMode="auto">
          <a:xfrm>
            <a:off x="5508625" y="3429000"/>
            <a:ext cx="1716088" cy="2519363"/>
          </a:xfrm>
          <a:prstGeom prst="rect">
            <a:avLst/>
          </a:prstGeom>
          <a:noFill/>
          <a:ln w="9525">
            <a:noFill/>
            <a:miter lim="800000"/>
            <a:headEnd/>
            <a:tailEnd/>
          </a:ln>
        </p:spPr>
      </p:pic>
      <p:pic>
        <p:nvPicPr>
          <p:cNvPr id="8200" name="Picture 5" descr="C:\Users\HOUPEI\AppData\Roaming\Tencent\Users\87804799\QQ\WinTemp\RichOle\1C}MPQTGBA2RXNHNY4]]NSR.png"/>
          <p:cNvPicPr>
            <a:picLocks noChangeAspect="1"/>
          </p:cNvPicPr>
          <p:nvPr/>
        </p:nvPicPr>
        <p:blipFill>
          <a:blip r:embed="rId7"/>
          <a:srcRect/>
          <a:stretch>
            <a:fillRect/>
          </a:stretch>
        </p:blipFill>
        <p:spPr bwMode="auto">
          <a:xfrm>
            <a:off x="7235825" y="3465513"/>
            <a:ext cx="1924050" cy="2484437"/>
          </a:xfrm>
          <a:prstGeom prst="rect">
            <a:avLst/>
          </a:prstGeom>
          <a:noFill/>
          <a:ln w="9525">
            <a:noFill/>
            <a:miter lim="800000"/>
            <a:headEnd/>
            <a:tailEnd/>
          </a:ln>
        </p:spPr>
      </p:pic>
      <p:sp>
        <p:nvSpPr>
          <p:cNvPr id="8201" name="标题 1"/>
          <p:cNvSpPr>
            <a:spLocks noGrp="1"/>
          </p:cNvSpPr>
          <p:nvPr>
            <p:ph type="title"/>
          </p:nvPr>
        </p:nvSpPr>
        <p:spPr>
          <a:xfrm>
            <a:off x="428625" y="357188"/>
            <a:ext cx="8207375" cy="592137"/>
          </a:xfrm>
        </p:spPr>
        <p:txBody>
          <a:bodyPr/>
          <a:lstStyle/>
          <a:p>
            <a:r>
              <a:rPr lang="en-US" altLang="zh-CN" smtClean="0">
                <a:solidFill>
                  <a:srgbClr val="FFFF00"/>
                </a:solidFill>
                <a:latin typeface="Calibri" pitchFamily="34" charset="0"/>
              </a:rPr>
              <a:t>   </a:t>
            </a:r>
            <a:r>
              <a:rPr lang="zh-CN" altLang="en-US" smtClean="0">
                <a:solidFill>
                  <a:srgbClr val="FFFF00"/>
                </a:solidFill>
                <a:latin typeface="Calibri" pitchFamily="34" charset="0"/>
              </a:rPr>
              <a:t>背景与目标</a:t>
            </a:r>
            <a:r>
              <a:rPr lang="zh-CN" altLang="zh-CN" smtClean="0">
                <a:solidFill>
                  <a:srgbClr val="FFFF00"/>
                </a:solidFill>
                <a:latin typeface="Calibri" pitchFamily="34" charset="0"/>
              </a:rPr>
              <a:t/>
            </a:r>
            <a:br>
              <a:rPr lang="zh-CN" altLang="zh-CN" smtClean="0">
                <a:solidFill>
                  <a:srgbClr val="FFFF00"/>
                </a:solidFill>
                <a:latin typeface="Calibri" pitchFamily="34" charset="0"/>
              </a:rPr>
            </a:br>
            <a:endParaRPr lang="zh-CN" altLang="en-US"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65"/>
          <p:cNvGrpSpPr>
            <a:grpSpLocks/>
          </p:cNvGrpSpPr>
          <p:nvPr/>
        </p:nvGrpSpPr>
        <p:grpSpPr bwMode="auto">
          <a:xfrm>
            <a:off x="2195513" y="2601913"/>
            <a:ext cx="792162" cy="395287"/>
            <a:chOff x="1666" y="1478"/>
            <a:chExt cx="547" cy="158"/>
          </a:xfrm>
        </p:grpSpPr>
        <p:sp>
          <p:nvSpPr>
            <p:cNvPr id="9252" name="Line 62"/>
            <p:cNvSpPr>
              <a:spLocks noChangeShapeType="1"/>
            </p:cNvSpPr>
            <p:nvPr/>
          </p:nvSpPr>
          <p:spPr bwMode="auto">
            <a:xfrm flipV="1">
              <a:off x="1666" y="1489"/>
              <a:ext cx="124" cy="147"/>
            </a:xfrm>
            <a:prstGeom prst="line">
              <a:avLst/>
            </a:prstGeom>
            <a:noFill/>
            <a:ln w="28575">
              <a:solidFill>
                <a:srgbClr val="009900"/>
              </a:solidFill>
              <a:round/>
              <a:headEnd/>
              <a:tailEnd/>
            </a:ln>
          </p:spPr>
          <p:txBody>
            <a:bodyPr/>
            <a:lstStyle/>
            <a:p>
              <a:endParaRPr lang="zh-CN" altLang="en-US"/>
            </a:p>
          </p:txBody>
        </p:sp>
        <p:sp>
          <p:nvSpPr>
            <p:cNvPr id="9253" name="Line 64"/>
            <p:cNvSpPr>
              <a:spLocks noChangeShapeType="1"/>
            </p:cNvSpPr>
            <p:nvPr/>
          </p:nvSpPr>
          <p:spPr bwMode="auto">
            <a:xfrm flipV="1">
              <a:off x="1785" y="1478"/>
              <a:ext cx="428" cy="9"/>
            </a:xfrm>
            <a:prstGeom prst="line">
              <a:avLst/>
            </a:prstGeom>
            <a:noFill/>
            <a:ln w="28575">
              <a:solidFill>
                <a:srgbClr val="009900"/>
              </a:solidFill>
              <a:round/>
              <a:headEnd/>
              <a:tailEnd/>
            </a:ln>
          </p:spPr>
          <p:txBody>
            <a:bodyPr/>
            <a:lstStyle/>
            <a:p>
              <a:endParaRPr lang="zh-CN" altLang="en-US"/>
            </a:p>
          </p:txBody>
        </p:sp>
      </p:grpSp>
      <p:sp>
        <p:nvSpPr>
          <p:cNvPr id="9219" name="Line 77"/>
          <p:cNvSpPr>
            <a:spLocks noChangeShapeType="1"/>
          </p:cNvSpPr>
          <p:nvPr/>
        </p:nvSpPr>
        <p:spPr bwMode="auto">
          <a:xfrm>
            <a:off x="2360613" y="3727450"/>
            <a:ext cx="871537" cy="15875"/>
          </a:xfrm>
          <a:prstGeom prst="line">
            <a:avLst/>
          </a:prstGeom>
          <a:noFill/>
          <a:ln w="28575">
            <a:solidFill>
              <a:srgbClr val="009900"/>
            </a:solidFill>
            <a:round/>
            <a:headEnd/>
            <a:tailEnd/>
          </a:ln>
        </p:spPr>
        <p:txBody>
          <a:bodyPr/>
          <a:lstStyle/>
          <a:p>
            <a:endParaRPr lang="zh-CN" altLang="en-US"/>
          </a:p>
        </p:txBody>
      </p:sp>
      <p:grpSp>
        <p:nvGrpSpPr>
          <p:cNvPr id="9220" name="Group 97"/>
          <p:cNvGrpSpPr>
            <a:grpSpLocks/>
          </p:cNvGrpSpPr>
          <p:nvPr/>
        </p:nvGrpSpPr>
        <p:grpSpPr bwMode="auto">
          <a:xfrm>
            <a:off x="2906713" y="2301875"/>
            <a:ext cx="5768975" cy="550863"/>
            <a:chOff x="1474" y="3673"/>
            <a:chExt cx="3249" cy="347"/>
          </a:xfrm>
        </p:grpSpPr>
        <p:sp>
          <p:nvSpPr>
            <p:cNvPr id="36" name="AutoShape 95"/>
            <p:cNvSpPr>
              <a:spLocks noChangeArrowheads="1"/>
            </p:cNvSpPr>
            <p:nvPr/>
          </p:nvSpPr>
          <p:spPr bwMode="auto">
            <a:xfrm>
              <a:off x="1474" y="3673"/>
              <a:ext cx="3249" cy="347"/>
            </a:xfrm>
            <a:prstGeom prst="roundRect">
              <a:avLst>
                <a:gd name="adj" fmla="val 50000"/>
              </a:avLst>
            </a:prstGeom>
            <a:gradFill rotWithShape="1">
              <a:gsLst>
                <a:gs pos="0">
                  <a:schemeClr val="accent1">
                    <a:gamma/>
                    <a:shade val="63529"/>
                    <a:invGamma/>
                    <a:alpha val="52000"/>
                  </a:schemeClr>
                </a:gs>
                <a:gs pos="50000">
                  <a:schemeClr val="accent1">
                    <a:alpha val="62000"/>
                  </a:schemeClr>
                </a:gs>
                <a:gs pos="100000">
                  <a:schemeClr val="accent1">
                    <a:gamma/>
                    <a:shade val="63529"/>
                    <a:invGamma/>
                    <a:alpha val="52000"/>
                  </a:schemeClr>
                </a:gs>
              </a:gsLst>
              <a:lin ang="5400000" scaled="1"/>
            </a:gradFill>
            <a:ln w="3175">
              <a:noFill/>
              <a:round/>
              <a:headEnd/>
              <a:tailEnd/>
            </a:ln>
            <a:effectLst/>
          </p:spPr>
          <p:txBody>
            <a:bodyPr wrap="none" anchor="ctr"/>
            <a:lstStyle/>
            <a:p>
              <a:pPr>
                <a:defRPr/>
              </a:pPr>
              <a:endParaRPr lang="zh-CN" altLang="en-US"/>
            </a:p>
          </p:txBody>
        </p:sp>
        <p:sp>
          <p:nvSpPr>
            <p:cNvPr id="37" name="AutoShape 96"/>
            <p:cNvSpPr>
              <a:spLocks noChangeArrowheads="1"/>
            </p:cNvSpPr>
            <p:nvPr/>
          </p:nvSpPr>
          <p:spPr bwMode="auto">
            <a:xfrm>
              <a:off x="1474" y="3673"/>
              <a:ext cx="3249" cy="347"/>
            </a:xfrm>
            <a:prstGeom prst="roundRect">
              <a:avLst>
                <a:gd name="adj" fmla="val 50000"/>
              </a:avLst>
            </a:prstGeom>
            <a:gradFill rotWithShape="1">
              <a:gsLst>
                <a:gs pos="0">
                  <a:schemeClr val="bg1">
                    <a:gamma/>
                    <a:shade val="63529"/>
                    <a:invGamma/>
                    <a:alpha val="52000"/>
                  </a:schemeClr>
                </a:gs>
                <a:gs pos="50000">
                  <a:schemeClr val="bg1">
                    <a:alpha val="55000"/>
                  </a:schemeClr>
                </a:gs>
                <a:gs pos="100000">
                  <a:schemeClr val="bg1">
                    <a:gamma/>
                    <a:shade val="63529"/>
                    <a:invGamma/>
                    <a:alpha val="52000"/>
                  </a:schemeClr>
                </a:gs>
              </a:gsLst>
              <a:lin ang="5400000" scaled="1"/>
            </a:gradFill>
            <a:ln w="3175">
              <a:noFill/>
              <a:round/>
              <a:headEnd/>
              <a:tailEnd/>
            </a:ln>
            <a:effectLst/>
          </p:spPr>
          <p:txBody>
            <a:bodyPr wrap="none" anchor="ctr"/>
            <a:lstStyle/>
            <a:p>
              <a:pPr>
                <a:defRPr/>
              </a:pPr>
              <a:endParaRPr lang="zh-CN" altLang="en-US"/>
            </a:p>
          </p:txBody>
        </p:sp>
      </p:grpSp>
      <p:grpSp>
        <p:nvGrpSpPr>
          <p:cNvPr id="9221" name="Group 101"/>
          <p:cNvGrpSpPr>
            <a:grpSpLocks/>
          </p:cNvGrpSpPr>
          <p:nvPr/>
        </p:nvGrpSpPr>
        <p:grpSpPr bwMode="auto">
          <a:xfrm>
            <a:off x="3233738" y="3455988"/>
            <a:ext cx="5586412" cy="550862"/>
            <a:chOff x="1474" y="3673"/>
            <a:chExt cx="3249" cy="347"/>
          </a:xfrm>
        </p:grpSpPr>
        <p:sp>
          <p:nvSpPr>
            <p:cNvPr id="42" name="AutoShape 102"/>
            <p:cNvSpPr>
              <a:spLocks noChangeArrowheads="1"/>
            </p:cNvSpPr>
            <p:nvPr/>
          </p:nvSpPr>
          <p:spPr bwMode="auto">
            <a:xfrm>
              <a:off x="1474" y="3673"/>
              <a:ext cx="3249" cy="347"/>
            </a:xfrm>
            <a:prstGeom prst="roundRect">
              <a:avLst>
                <a:gd name="adj" fmla="val 50000"/>
              </a:avLst>
            </a:prstGeom>
            <a:gradFill rotWithShape="1">
              <a:gsLst>
                <a:gs pos="0">
                  <a:schemeClr val="accent1">
                    <a:gamma/>
                    <a:shade val="63529"/>
                    <a:invGamma/>
                    <a:alpha val="52000"/>
                  </a:schemeClr>
                </a:gs>
                <a:gs pos="50000">
                  <a:schemeClr val="accent1">
                    <a:alpha val="62000"/>
                  </a:schemeClr>
                </a:gs>
                <a:gs pos="100000">
                  <a:schemeClr val="accent1">
                    <a:gamma/>
                    <a:shade val="63529"/>
                    <a:invGamma/>
                    <a:alpha val="52000"/>
                  </a:schemeClr>
                </a:gs>
              </a:gsLst>
              <a:lin ang="5400000" scaled="1"/>
            </a:gradFill>
            <a:ln w="3175">
              <a:noFill/>
              <a:round/>
              <a:headEnd/>
              <a:tailEnd/>
            </a:ln>
            <a:effectLst/>
          </p:spPr>
          <p:txBody>
            <a:bodyPr wrap="none" anchor="ctr"/>
            <a:lstStyle/>
            <a:p>
              <a:pPr>
                <a:defRPr/>
              </a:pPr>
              <a:endParaRPr lang="zh-CN" altLang="en-US"/>
            </a:p>
          </p:txBody>
        </p:sp>
        <p:sp>
          <p:nvSpPr>
            <p:cNvPr id="43" name="AutoShape 103"/>
            <p:cNvSpPr>
              <a:spLocks noChangeArrowheads="1"/>
            </p:cNvSpPr>
            <p:nvPr/>
          </p:nvSpPr>
          <p:spPr bwMode="auto">
            <a:xfrm>
              <a:off x="1474" y="3673"/>
              <a:ext cx="3249" cy="347"/>
            </a:xfrm>
            <a:prstGeom prst="roundRect">
              <a:avLst>
                <a:gd name="adj" fmla="val 50000"/>
              </a:avLst>
            </a:prstGeom>
            <a:gradFill rotWithShape="1">
              <a:gsLst>
                <a:gs pos="0">
                  <a:schemeClr val="bg1">
                    <a:gamma/>
                    <a:shade val="63529"/>
                    <a:invGamma/>
                    <a:alpha val="52000"/>
                  </a:schemeClr>
                </a:gs>
                <a:gs pos="50000">
                  <a:schemeClr val="bg1">
                    <a:alpha val="55000"/>
                  </a:schemeClr>
                </a:gs>
                <a:gs pos="100000">
                  <a:schemeClr val="bg1">
                    <a:gamma/>
                    <a:shade val="63529"/>
                    <a:invGamma/>
                    <a:alpha val="52000"/>
                  </a:schemeClr>
                </a:gs>
              </a:gsLst>
              <a:lin ang="5400000" scaled="1"/>
            </a:gradFill>
            <a:ln w="3175">
              <a:noFill/>
              <a:round/>
              <a:headEnd/>
              <a:tailEnd/>
            </a:ln>
            <a:effectLst/>
          </p:spPr>
          <p:txBody>
            <a:bodyPr wrap="none" anchor="ctr"/>
            <a:lstStyle/>
            <a:p>
              <a:pPr>
                <a:defRPr/>
              </a:pPr>
              <a:endParaRPr lang="zh-CN" altLang="en-US"/>
            </a:p>
          </p:txBody>
        </p:sp>
      </p:grpSp>
      <p:grpSp>
        <p:nvGrpSpPr>
          <p:cNvPr id="9222" name="Group 104"/>
          <p:cNvGrpSpPr>
            <a:grpSpLocks/>
          </p:cNvGrpSpPr>
          <p:nvPr/>
        </p:nvGrpSpPr>
        <p:grpSpPr bwMode="auto">
          <a:xfrm>
            <a:off x="2987675" y="4462463"/>
            <a:ext cx="5616575" cy="550862"/>
            <a:chOff x="1474" y="3673"/>
            <a:chExt cx="3249" cy="347"/>
          </a:xfrm>
        </p:grpSpPr>
        <p:sp>
          <p:nvSpPr>
            <p:cNvPr id="45" name="AutoShape 105"/>
            <p:cNvSpPr>
              <a:spLocks noChangeArrowheads="1"/>
            </p:cNvSpPr>
            <p:nvPr/>
          </p:nvSpPr>
          <p:spPr bwMode="auto">
            <a:xfrm>
              <a:off x="1474" y="3673"/>
              <a:ext cx="3249" cy="347"/>
            </a:xfrm>
            <a:prstGeom prst="roundRect">
              <a:avLst>
                <a:gd name="adj" fmla="val 50000"/>
              </a:avLst>
            </a:prstGeom>
            <a:gradFill rotWithShape="1">
              <a:gsLst>
                <a:gs pos="0">
                  <a:schemeClr val="accent1">
                    <a:gamma/>
                    <a:shade val="63529"/>
                    <a:invGamma/>
                    <a:alpha val="52000"/>
                  </a:schemeClr>
                </a:gs>
                <a:gs pos="50000">
                  <a:schemeClr val="accent1">
                    <a:alpha val="62000"/>
                  </a:schemeClr>
                </a:gs>
                <a:gs pos="100000">
                  <a:schemeClr val="accent1">
                    <a:gamma/>
                    <a:shade val="63529"/>
                    <a:invGamma/>
                    <a:alpha val="52000"/>
                  </a:schemeClr>
                </a:gs>
              </a:gsLst>
              <a:lin ang="5400000" scaled="1"/>
            </a:gradFill>
            <a:ln w="3175">
              <a:noFill/>
              <a:round/>
              <a:headEnd/>
              <a:tailEnd/>
            </a:ln>
            <a:effectLst/>
          </p:spPr>
          <p:txBody>
            <a:bodyPr wrap="none" anchor="ctr"/>
            <a:lstStyle/>
            <a:p>
              <a:pPr>
                <a:defRPr/>
              </a:pPr>
              <a:endParaRPr lang="zh-CN" altLang="en-US"/>
            </a:p>
          </p:txBody>
        </p:sp>
        <p:sp>
          <p:nvSpPr>
            <p:cNvPr id="46" name="AutoShape 106"/>
            <p:cNvSpPr>
              <a:spLocks noChangeArrowheads="1"/>
            </p:cNvSpPr>
            <p:nvPr/>
          </p:nvSpPr>
          <p:spPr bwMode="auto">
            <a:xfrm>
              <a:off x="1474" y="3673"/>
              <a:ext cx="3249" cy="347"/>
            </a:xfrm>
            <a:prstGeom prst="roundRect">
              <a:avLst>
                <a:gd name="adj" fmla="val 50000"/>
              </a:avLst>
            </a:prstGeom>
            <a:gradFill rotWithShape="1">
              <a:gsLst>
                <a:gs pos="0">
                  <a:schemeClr val="bg1">
                    <a:gamma/>
                    <a:shade val="63529"/>
                    <a:invGamma/>
                    <a:alpha val="52000"/>
                  </a:schemeClr>
                </a:gs>
                <a:gs pos="50000">
                  <a:schemeClr val="bg1">
                    <a:alpha val="55000"/>
                  </a:schemeClr>
                </a:gs>
                <a:gs pos="100000">
                  <a:schemeClr val="bg1">
                    <a:gamma/>
                    <a:shade val="63529"/>
                    <a:invGamma/>
                    <a:alpha val="52000"/>
                  </a:schemeClr>
                </a:gs>
              </a:gsLst>
              <a:lin ang="5400000" scaled="1"/>
            </a:gradFill>
            <a:ln w="3175">
              <a:noFill/>
              <a:round/>
              <a:headEnd/>
              <a:tailEnd/>
            </a:ln>
            <a:effectLst/>
          </p:spPr>
          <p:txBody>
            <a:bodyPr wrap="none" anchor="ctr"/>
            <a:lstStyle/>
            <a:p>
              <a:pPr>
                <a:defRPr/>
              </a:pPr>
              <a:endParaRPr lang="zh-CN" altLang="en-US"/>
            </a:p>
          </p:txBody>
        </p:sp>
      </p:grpSp>
      <p:sp>
        <p:nvSpPr>
          <p:cNvPr id="9223" name="Rectangle 9"/>
          <p:cNvSpPr>
            <a:spLocks noChangeArrowheads="1"/>
          </p:cNvSpPr>
          <p:nvPr/>
        </p:nvSpPr>
        <p:spPr bwMode="black">
          <a:xfrm>
            <a:off x="3095625" y="2205038"/>
            <a:ext cx="5437188" cy="534987"/>
          </a:xfrm>
          <a:prstGeom prst="rect">
            <a:avLst/>
          </a:prstGeom>
          <a:noFill/>
          <a:ln w="9525">
            <a:noFill/>
            <a:miter lim="800000"/>
            <a:headEnd/>
            <a:tailEnd/>
          </a:ln>
        </p:spPr>
        <p:txBody>
          <a:bodyPr>
            <a:spAutoFit/>
          </a:bodyPr>
          <a:lstStyle/>
          <a:p>
            <a:pPr algn="ctr">
              <a:lnSpc>
                <a:spcPts val="4200"/>
              </a:lnSpc>
            </a:pPr>
            <a:r>
              <a:rPr lang="zh-CN" altLang="zh-CN">
                <a:latin typeface="黑体" pitchFamily="49" charset="-122"/>
                <a:ea typeface="黑体" pitchFamily="49" charset="-122"/>
                <a:cs typeface="方正小标宋_GBK" pitchFamily="65" charset="-122"/>
              </a:rPr>
              <a:t>一、高度重视，创新机制，扎实做好科技帮扶工作</a:t>
            </a:r>
            <a:endParaRPr lang="en-US" altLang="zh-CN">
              <a:latin typeface="黑体" pitchFamily="49" charset="-122"/>
              <a:ea typeface="黑体" pitchFamily="49" charset="-122"/>
              <a:cs typeface="方正小标宋_GBK" pitchFamily="65" charset="-122"/>
            </a:endParaRPr>
          </a:p>
        </p:txBody>
      </p:sp>
      <p:sp>
        <p:nvSpPr>
          <p:cNvPr id="9224" name="Rectangle 13"/>
          <p:cNvSpPr>
            <a:spLocks noChangeArrowheads="1"/>
          </p:cNvSpPr>
          <p:nvPr/>
        </p:nvSpPr>
        <p:spPr bwMode="black">
          <a:xfrm>
            <a:off x="3563938" y="3549650"/>
            <a:ext cx="5545137" cy="369888"/>
          </a:xfrm>
          <a:prstGeom prst="rect">
            <a:avLst/>
          </a:prstGeom>
          <a:noFill/>
          <a:ln w="9525">
            <a:noFill/>
            <a:miter lim="800000"/>
            <a:headEnd/>
            <a:tailEnd/>
          </a:ln>
        </p:spPr>
        <p:txBody>
          <a:bodyPr>
            <a:spAutoFit/>
          </a:bodyPr>
          <a:lstStyle/>
          <a:p>
            <a:pPr eaLnBrk="0" hangingPunct="0"/>
            <a:r>
              <a:rPr lang="zh-CN" altLang="en-US">
                <a:latin typeface="黑体" pitchFamily="49" charset="-122"/>
                <a:ea typeface="黑体" pitchFamily="49" charset="-122"/>
                <a:cs typeface="方正小标宋_GBK" pitchFamily="65" charset="-122"/>
              </a:rPr>
              <a:t>二、</a:t>
            </a:r>
            <a:r>
              <a:rPr lang="zh-CN" altLang="zh-CN">
                <a:latin typeface="黑体" pitchFamily="49" charset="-122"/>
                <a:ea typeface="黑体" pitchFamily="49" charset="-122"/>
                <a:cs typeface="方正小标宋_GBK" pitchFamily="65" charset="-122"/>
              </a:rPr>
              <a:t>精准发力，稳步推进，科技扶贫工作成效显著</a:t>
            </a:r>
            <a:endParaRPr lang="en-US" altLang="zh-CN">
              <a:latin typeface="黑体" pitchFamily="49" charset="-122"/>
              <a:ea typeface="黑体" pitchFamily="49" charset="-122"/>
              <a:cs typeface="方正小标宋_GBK" pitchFamily="65" charset="-122"/>
            </a:endParaRPr>
          </a:p>
        </p:txBody>
      </p:sp>
      <p:sp>
        <p:nvSpPr>
          <p:cNvPr id="9225" name="Rectangle 15"/>
          <p:cNvSpPr>
            <a:spLocks noChangeArrowheads="1"/>
          </p:cNvSpPr>
          <p:nvPr/>
        </p:nvSpPr>
        <p:spPr bwMode="black">
          <a:xfrm>
            <a:off x="3348038" y="4367213"/>
            <a:ext cx="5327650" cy="630237"/>
          </a:xfrm>
          <a:prstGeom prst="rect">
            <a:avLst/>
          </a:prstGeom>
          <a:noFill/>
          <a:ln w="9525">
            <a:noFill/>
            <a:miter lim="800000"/>
            <a:headEnd/>
            <a:tailEnd/>
          </a:ln>
        </p:spPr>
        <p:txBody>
          <a:bodyPr>
            <a:spAutoFit/>
          </a:bodyPr>
          <a:lstStyle/>
          <a:p>
            <a:pPr eaLnBrk="0" hangingPunct="0">
              <a:lnSpc>
                <a:spcPts val="4200"/>
              </a:lnSpc>
            </a:pPr>
            <a:r>
              <a:rPr lang="zh-CN" altLang="en-US">
                <a:latin typeface="黑体" pitchFamily="49" charset="-122"/>
                <a:ea typeface="黑体" pitchFamily="49" charset="-122"/>
                <a:cs typeface="方正小标宋_GBK" pitchFamily="65" charset="-122"/>
              </a:rPr>
              <a:t>三、</a:t>
            </a:r>
            <a:r>
              <a:rPr lang="zh-CN" altLang="zh-CN">
                <a:latin typeface="黑体" pitchFamily="49" charset="-122"/>
                <a:ea typeface="黑体" pitchFamily="49" charset="-122"/>
                <a:cs typeface="方正小标宋_GBK" pitchFamily="65" charset="-122"/>
              </a:rPr>
              <a:t>统筹谋划，发挥优势，深入推进科技扶贫工作</a:t>
            </a:r>
            <a:endParaRPr lang="en-US" altLang="zh-CN">
              <a:latin typeface="黑体" pitchFamily="49" charset="-122"/>
              <a:ea typeface="黑体" pitchFamily="49" charset="-122"/>
              <a:cs typeface="方正小标宋_GBK" pitchFamily="65" charset="-122"/>
            </a:endParaRPr>
          </a:p>
        </p:txBody>
      </p:sp>
      <p:sp>
        <p:nvSpPr>
          <p:cNvPr id="55" name="Oval 16"/>
          <p:cNvSpPr>
            <a:spLocks noChangeArrowheads="1"/>
          </p:cNvSpPr>
          <p:nvPr/>
        </p:nvSpPr>
        <p:spPr bwMode="ltGray">
          <a:xfrm>
            <a:off x="2870200" y="2425700"/>
            <a:ext cx="314325" cy="330200"/>
          </a:xfrm>
          <a:prstGeom prst="ellipse">
            <a:avLst/>
          </a:prstGeom>
          <a:gradFill rotWithShape="1">
            <a:gsLst>
              <a:gs pos="0">
                <a:schemeClr val="hlink"/>
              </a:gs>
              <a:gs pos="100000">
                <a:schemeClr val="hlink">
                  <a:gamma/>
                  <a:shade val="66667"/>
                  <a:invGamma/>
                </a:scheme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algn="ctr">
              <a:defRPr/>
            </a:pPr>
            <a:endParaRPr lang="zh-CN" altLang="zh-CN"/>
          </a:p>
        </p:txBody>
      </p:sp>
      <p:sp>
        <p:nvSpPr>
          <p:cNvPr id="57" name="Oval 18"/>
          <p:cNvSpPr>
            <a:spLocks noChangeArrowheads="1"/>
          </p:cNvSpPr>
          <p:nvPr/>
        </p:nvSpPr>
        <p:spPr bwMode="gray">
          <a:xfrm>
            <a:off x="3228975" y="3563938"/>
            <a:ext cx="314325" cy="330200"/>
          </a:xfrm>
          <a:prstGeom prst="ellipse">
            <a:avLst/>
          </a:prstGeom>
          <a:gradFill rotWithShape="1">
            <a:gsLst>
              <a:gs pos="0">
                <a:schemeClr val="accent2"/>
              </a:gs>
              <a:gs pos="100000">
                <a:schemeClr val="accent2">
                  <a:gamma/>
                  <a:shade val="66667"/>
                  <a:invGamma/>
                </a:scheme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algn="ctr">
              <a:defRPr/>
            </a:pPr>
            <a:endParaRPr lang="zh-CN" altLang="zh-CN"/>
          </a:p>
        </p:txBody>
      </p:sp>
      <p:sp>
        <p:nvSpPr>
          <p:cNvPr id="58" name="Oval 19"/>
          <p:cNvSpPr>
            <a:spLocks noChangeArrowheads="1"/>
          </p:cNvSpPr>
          <p:nvPr/>
        </p:nvSpPr>
        <p:spPr bwMode="ltGray">
          <a:xfrm>
            <a:off x="2973388" y="4565650"/>
            <a:ext cx="314325" cy="330200"/>
          </a:xfrm>
          <a:prstGeom prst="ellipse">
            <a:avLst/>
          </a:prstGeom>
          <a:gradFill rotWithShape="1">
            <a:gsLst>
              <a:gs pos="0">
                <a:schemeClr val="hlink"/>
              </a:gs>
              <a:gs pos="100000">
                <a:schemeClr val="hlink">
                  <a:gamma/>
                  <a:shade val="66667"/>
                  <a:invGamma/>
                </a:scheme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algn="ctr">
              <a:defRPr/>
            </a:pPr>
            <a:endParaRPr lang="zh-CN" altLang="zh-CN"/>
          </a:p>
        </p:txBody>
      </p:sp>
      <p:grpSp>
        <p:nvGrpSpPr>
          <p:cNvPr id="9229" name="Group 55"/>
          <p:cNvGrpSpPr>
            <a:grpSpLocks/>
          </p:cNvGrpSpPr>
          <p:nvPr/>
        </p:nvGrpSpPr>
        <p:grpSpPr bwMode="auto">
          <a:xfrm>
            <a:off x="323850" y="2565400"/>
            <a:ext cx="2447925" cy="2447925"/>
            <a:chOff x="-57" y="2024"/>
            <a:chExt cx="1784" cy="1784"/>
          </a:xfrm>
        </p:grpSpPr>
        <p:sp>
          <p:nvSpPr>
            <p:cNvPr id="63" name="Oval 20"/>
            <p:cNvSpPr>
              <a:spLocks noChangeArrowheads="1"/>
            </p:cNvSpPr>
            <p:nvPr/>
          </p:nvSpPr>
          <p:spPr bwMode="gray">
            <a:xfrm>
              <a:off x="736" y="2812"/>
              <a:ext cx="199" cy="208"/>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19050">
              <a:solidFill>
                <a:srgbClr val="FFFFFF"/>
              </a:solidFill>
              <a:round/>
              <a:headEnd/>
              <a:tailEnd/>
            </a:ln>
            <a:effectLst>
              <a:outerShdw dist="63500" dir="2212194" algn="ctr" rotWithShape="0">
                <a:schemeClr val="bg2">
                  <a:alpha val="50000"/>
                </a:schemeClr>
              </a:outerShdw>
            </a:effectLst>
          </p:spPr>
          <p:txBody>
            <a:bodyPr wrap="none" anchor="ctr"/>
            <a:lstStyle/>
            <a:p>
              <a:pPr>
                <a:defRPr/>
              </a:pPr>
              <a:endParaRPr lang="zh-CN" altLang="en-US"/>
            </a:p>
          </p:txBody>
        </p:sp>
        <p:sp>
          <p:nvSpPr>
            <p:cNvPr id="9236" name="Oval 22"/>
            <p:cNvSpPr>
              <a:spLocks noChangeArrowheads="1"/>
            </p:cNvSpPr>
            <p:nvPr/>
          </p:nvSpPr>
          <p:spPr bwMode="auto">
            <a:xfrm>
              <a:off x="-57" y="2024"/>
              <a:ext cx="1784" cy="1784"/>
            </a:xfrm>
            <a:prstGeom prst="ellipse">
              <a:avLst/>
            </a:prstGeom>
            <a:gradFill rotWithShape="1">
              <a:gsLst>
                <a:gs pos="0">
                  <a:srgbClr val="66FF33">
                    <a:alpha val="0"/>
                  </a:srgbClr>
                </a:gs>
                <a:gs pos="100000">
                  <a:srgbClr val="009900"/>
                </a:gs>
              </a:gsLst>
              <a:path path="rect">
                <a:fillToRect r="100000" b="100000"/>
              </a:path>
            </a:gradFill>
            <a:ln w="9525">
              <a:noFill/>
              <a:round/>
              <a:headEnd/>
              <a:tailEnd/>
            </a:ln>
          </p:spPr>
          <p:txBody>
            <a:bodyPr wrap="none" anchor="ctr"/>
            <a:lstStyle/>
            <a:p>
              <a:endParaRPr lang="zh-CN" altLang="en-US"/>
            </a:p>
          </p:txBody>
        </p:sp>
        <p:sp>
          <p:nvSpPr>
            <p:cNvPr id="9237" name="Oval 40"/>
            <p:cNvSpPr>
              <a:spLocks noChangeArrowheads="1"/>
            </p:cNvSpPr>
            <p:nvPr/>
          </p:nvSpPr>
          <p:spPr bwMode="auto">
            <a:xfrm flipH="1">
              <a:off x="109" y="2191"/>
              <a:ext cx="1451" cy="1451"/>
            </a:xfrm>
            <a:prstGeom prst="ellipse">
              <a:avLst/>
            </a:prstGeom>
            <a:solidFill>
              <a:schemeClr val="bg1">
                <a:alpha val="52156"/>
              </a:schemeClr>
            </a:solidFill>
            <a:ln w="9525">
              <a:noFill/>
              <a:round/>
              <a:headEnd/>
              <a:tailEnd/>
            </a:ln>
          </p:spPr>
          <p:txBody>
            <a:bodyPr wrap="none" anchor="ctr"/>
            <a:lstStyle/>
            <a:p>
              <a:endParaRPr lang="zh-CN" altLang="en-US"/>
            </a:p>
          </p:txBody>
        </p:sp>
        <p:sp>
          <p:nvSpPr>
            <p:cNvPr id="9238" name="Oval 47"/>
            <p:cNvSpPr>
              <a:spLocks noChangeArrowheads="1"/>
            </p:cNvSpPr>
            <p:nvPr/>
          </p:nvSpPr>
          <p:spPr bwMode="auto">
            <a:xfrm flipH="1">
              <a:off x="200" y="2281"/>
              <a:ext cx="1270" cy="1270"/>
            </a:xfrm>
            <a:prstGeom prst="ellipse">
              <a:avLst/>
            </a:prstGeom>
            <a:gradFill rotWithShape="1">
              <a:gsLst>
                <a:gs pos="0">
                  <a:srgbClr val="009900">
                    <a:alpha val="0"/>
                  </a:srgbClr>
                </a:gs>
                <a:gs pos="100000">
                  <a:srgbClr val="4DB84D"/>
                </a:gs>
              </a:gsLst>
              <a:path path="shape">
                <a:fillToRect l="50000" t="50000" r="50000" b="50000"/>
              </a:path>
            </a:gradFill>
            <a:ln w="9525">
              <a:noFill/>
              <a:round/>
              <a:headEnd/>
              <a:tailEnd/>
            </a:ln>
          </p:spPr>
          <p:txBody>
            <a:bodyPr wrap="none" anchor="ctr"/>
            <a:lstStyle/>
            <a:p>
              <a:endParaRPr lang="zh-CN" altLang="en-US"/>
            </a:p>
          </p:txBody>
        </p:sp>
        <p:grpSp>
          <p:nvGrpSpPr>
            <p:cNvPr id="9239" name="Group 48"/>
            <p:cNvGrpSpPr>
              <a:grpSpLocks/>
            </p:cNvGrpSpPr>
            <p:nvPr/>
          </p:nvGrpSpPr>
          <p:grpSpPr bwMode="auto">
            <a:xfrm>
              <a:off x="203" y="2288"/>
              <a:ext cx="1270" cy="1372"/>
              <a:chOff x="819" y="1243"/>
              <a:chExt cx="454" cy="518"/>
            </a:xfrm>
          </p:grpSpPr>
          <p:grpSp>
            <p:nvGrpSpPr>
              <p:cNvPr id="9241" name="Group 49"/>
              <p:cNvGrpSpPr>
                <a:grpSpLocks/>
              </p:cNvGrpSpPr>
              <p:nvPr/>
            </p:nvGrpSpPr>
            <p:grpSpPr bwMode="auto">
              <a:xfrm>
                <a:off x="819" y="1243"/>
                <a:ext cx="454" cy="518"/>
                <a:chOff x="192" y="1917"/>
                <a:chExt cx="1042" cy="1102"/>
              </a:xfrm>
            </p:grpSpPr>
            <p:pic>
              <p:nvPicPr>
                <p:cNvPr id="9243" name="Picture 50" descr="light_shadow"/>
                <p:cNvPicPr>
                  <a:picLocks noChangeAspect="1" noChangeArrowheads="1"/>
                </p:cNvPicPr>
                <p:nvPr/>
              </p:nvPicPr>
              <p:blipFill>
                <a:blip r:embed="rId3">
                  <a:lum bright="-78000" contrast="-78000"/>
                </a:blip>
                <a:srcRect/>
                <a:stretch>
                  <a:fillRect/>
                </a:stretch>
              </p:blipFill>
              <p:spPr bwMode="gray">
                <a:xfrm>
                  <a:off x="291" y="2781"/>
                  <a:ext cx="858" cy="238"/>
                </a:xfrm>
                <a:prstGeom prst="rect">
                  <a:avLst/>
                </a:prstGeom>
                <a:noFill/>
                <a:ln w="9525">
                  <a:noFill/>
                  <a:miter lim="800000"/>
                  <a:headEnd/>
                  <a:tailEnd/>
                </a:ln>
              </p:spPr>
            </p:pic>
            <p:pic>
              <p:nvPicPr>
                <p:cNvPr id="9244" name="Picture 51" descr="circuler_1"/>
                <p:cNvPicPr>
                  <a:picLocks noChangeAspect="1" noChangeArrowheads="1"/>
                </p:cNvPicPr>
                <p:nvPr/>
              </p:nvPicPr>
              <p:blipFill>
                <a:blip r:embed="rId4"/>
                <a:srcRect/>
                <a:stretch>
                  <a:fillRect/>
                </a:stretch>
              </p:blipFill>
              <p:spPr bwMode="gray">
                <a:xfrm>
                  <a:off x="192" y="1917"/>
                  <a:ext cx="1042" cy="1016"/>
                </a:xfrm>
                <a:prstGeom prst="rect">
                  <a:avLst/>
                </a:prstGeom>
                <a:noFill/>
                <a:ln w="9525">
                  <a:noFill/>
                  <a:miter lim="800000"/>
                  <a:headEnd/>
                  <a:tailEnd/>
                </a:ln>
              </p:spPr>
            </p:pic>
            <p:sp>
              <p:nvSpPr>
                <p:cNvPr id="73" name="Oval 52"/>
                <p:cNvSpPr>
                  <a:spLocks noChangeArrowheads="1"/>
                </p:cNvSpPr>
                <p:nvPr/>
              </p:nvSpPr>
              <p:spPr bwMode="gray">
                <a:xfrm>
                  <a:off x="192" y="1917"/>
                  <a:ext cx="1035" cy="1019"/>
                </a:xfrm>
                <a:prstGeom prst="ellipse">
                  <a:avLst/>
                </a:prstGeom>
                <a:gradFill rotWithShape="1">
                  <a:gsLst>
                    <a:gs pos="0">
                      <a:schemeClr val="accent1">
                        <a:alpha val="55000"/>
                      </a:schemeClr>
                    </a:gs>
                    <a:gs pos="50000">
                      <a:schemeClr val="accent1">
                        <a:gamma/>
                        <a:shade val="46275"/>
                        <a:invGamma/>
                        <a:alpha val="89999"/>
                      </a:schemeClr>
                    </a:gs>
                    <a:gs pos="100000">
                      <a:schemeClr val="accent1">
                        <a:alpha val="55000"/>
                      </a:schemeClr>
                    </a:gs>
                  </a:gsLst>
                  <a:lin ang="5400000" scaled="1"/>
                </a:gradFill>
                <a:ln w="9525" algn="ctr">
                  <a:noFill/>
                  <a:round/>
                  <a:headEnd/>
                  <a:tailEnd/>
                </a:ln>
                <a:effectLst/>
              </p:spPr>
              <p:txBody>
                <a:bodyPr wrap="none" anchor="ctr"/>
                <a:lstStyle/>
                <a:p>
                  <a:pPr>
                    <a:defRPr/>
                  </a:pPr>
                  <a:endParaRPr lang="zh-CN" altLang="en-US"/>
                </a:p>
              </p:txBody>
            </p:sp>
          </p:grpSp>
          <p:pic>
            <p:nvPicPr>
              <p:cNvPr id="9242" name="Picture 53" descr="Picture2"/>
              <p:cNvPicPr>
                <a:picLocks noChangeAspect="1" noChangeArrowheads="1"/>
              </p:cNvPicPr>
              <p:nvPr/>
            </p:nvPicPr>
            <p:blipFill>
              <a:blip r:embed="rId5"/>
              <a:srcRect/>
              <a:stretch>
                <a:fillRect/>
              </a:stretch>
            </p:blipFill>
            <p:spPr bwMode="gray">
              <a:xfrm>
                <a:off x="864" y="1248"/>
                <a:ext cx="359" cy="169"/>
              </a:xfrm>
              <a:prstGeom prst="rect">
                <a:avLst/>
              </a:prstGeom>
              <a:noFill/>
              <a:ln w="9525">
                <a:noFill/>
                <a:miter lim="800000"/>
                <a:headEnd/>
                <a:tailEnd/>
              </a:ln>
            </p:spPr>
          </p:pic>
        </p:grpSp>
        <p:sp>
          <p:nvSpPr>
            <p:cNvPr id="7200" name="Rectangle 54"/>
            <p:cNvSpPr>
              <a:spLocks noChangeArrowheads="1"/>
            </p:cNvSpPr>
            <p:nvPr/>
          </p:nvSpPr>
          <p:spPr bwMode="auto">
            <a:xfrm>
              <a:off x="210" y="2054"/>
              <a:ext cx="1173" cy="1421"/>
            </a:xfrm>
            <a:prstGeom prst="rect">
              <a:avLst/>
            </a:prstGeom>
            <a:noFill/>
            <a:ln w="9525">
              <a:noFill/>
              <a:miter lim="800000"/>
              <a:headEnd/>
              <a:tailEnd/>
            </a:ln>
            <a:effectLst>
              <a:outerShdw dist="40161" dir="20493903" algn="ctr" rotWithShape="0">
                <a:schemeClr val="bg2">
                  <a:alpha val="50000"/>
                </a:schemeClr>
              </a:outerShdw>
            </a:effectLst>
          </p:spPr>
          <p:txBody>
            <a:bodyPr>
              <a:spAutoFit/>
            </a:bodyPr>
            <a:lstStyle/>
            <a:p>
              <a:pPr>
                <a:defRPr/>
              </a:pPr>
              <a:endParaRPr lang="en-US" altLang="zh-CN" sz="14200" b="1">
                <a:solidFill>
                  <a:srgbClr val="3333CC"/>
                </a:solidFill>
                <a:latin typeface="Times New Roman" pitchFamily="18" charset="0"/>
              </a:endParaRPr>
            </a:p>
          </p:txBody>
        </p:sp>
      </p:grpSp>
      <p:grpSp>
        <p:nvGrpSpPr>
          <p:cNvPr id="9230" name="Group 69"/>
          <p:cNvGrpSpPr>
            <a:grpSpLocks/>
          </p:cNvGrpSpPr>
          <p:nvPr/>
        </p:nvGrpSpPr>
        <p:grpSpPr bwMode="auto">
          <a:xfrm flipV="1">
            <a:off x="2309813" y="4608513"/>
            <a:ext cx="666750" cy="144462"/>
            <a:chOff x="1666" y="1478"/>
            <a:chExt cx="547" cy="158"/>
          </a:xfrm>
        </p:grpSpPr>
        <p:sp>
          <p:nvSpPr>
            <p:cNvPr id="9233" name="Line 70"/>
            <p:cNvSpPr>
              <a:spLocks noChangeShapeType="1"/>
            </p:cNvSpPr>
            <p:nvPr/>
          </p:nvSpPr>
          <p:spPr bwMode="auto">
            <a:xfrm flipV="1">
              <a:off x="1666" y="1489"/>
              <a:ext cx="124" cy="147"/>
            </a:xfrm>
            <a:prstGeom prst="line">
              <a:avLst/>
            </a:prstGeom>
            <a:noFill/>
            <a:ln w="28575">
              <a:solidFill>
                <a:srgbClr val="009900"/>
              </a:solidFill>
              <a:round/>
              <a:headEnd/>
              <a:tailEnd/>
            </a:ln>
          </p:spPr>
          <p:txBody>
            <a:bodyPr/>
            <a:lstStyle/>
            <a:p>
              <a:endParaRPr lang="zh-CN" altLang="en-US"/>
            </a:p>
          </p:txBody>
        </p:sp>
        <p:sp>
          <p:nvSpPr>
            <p:cNvPr id="9234" name="Line 71"/>
            <p:cNvSpPr>
              <a:spLocks noChangeShapeType="1"/>
            </p:cNvSpPr>
            <p:nvPr/>
          </p:nvSpPr>
          <p:spPr bwMode="auto">
            <a:xfrm flipV="1">
              <a:off x="1785" y="1478"/>
              <a:ext cx="428" cy="9"/>
            </a:xfrm>
            <a:prstGeom prst="line">
              <a:avLst/>
            </a:prstGeom>
            <a:noFill/>
            <a:ln w="28575">
              <a:solidFill>
                <a:srgbClr val="009900"/>
              </a:solidFill>
              <a:round/>
              <a:headEnd/>
              <a:tailEnd/>
            </a:ln>
          </p:spPr>
          <p:txBody>
            <a:bodyPr/>
            <a:lstStyle/>
            <a:p>
              <a:endParaRPr lang="zh-CN" altLang="en-US"/>
            </a:p>
          </p:txBody>
        </p:sp>
      </p:grpSp>
      <p:sp>
        <p:nvSpPr>
          <p:cNvPr id="9231" name="矩形 3"/>
          <p:cNvSpPr>
            <a:spLocks noChangeArrowheads="1"/>
          </p:cNvSpPr>
          <p:nvPr/>
        </p:nvSpPr>
        <p:spPr bwMode="auto">
          <a:xfrm>
            <a:off x="1003300" y="3213100"/>
            <a:ext cx="1047750" cy="1076325"/>
          </a:xfrm>
          <a:prstGeom prst="rect">
            <a:avLst/>
          </a:prstGeom>
          <a:noFill/>
          <a:ln w="9525">
            <a:noFill/>
            <a:miter lim="800000"/>
            <a:headEnd/>
            <a:tailEnd/>
          </a:ln>
        </p:spPr>
        <p:txBody>
          <a:bodyPr>
            <a:spAutoFit/>
          </a:bodyPr>
          <a:lstStyle/>
          <a:p>
            <a:r>
              <a:rPr lang="zh-CN" altLang="en-US" sz="3200" b="1">
                <a:solidFill>
                  <a:srgbClr val="FF6600"/>
                </a:solidFill>
                <a:latin typeface="黑体" pitchFamily="49" charset="-122"/>
                <a:ea typeface="黑体" pitchFamily="49" charset="-122"/>
              </a:rPr>
              <a:t>汇报提纲</a:t>
            </a:r>
          </a:p>
        </p:txBody>
      </p:sp>
      <p:sp>
        <p:nvSpPr>
          <p:cNvPr id="9232" name="矩形 8"/>
          <p:cNvSpPr>
            <a:spLocks noChangeArrowheads="1"/>
          </p:cNvSpPr>
          <p:nvPr/>
        </p:nvSpPr>
        <p:spPr bwMode="auto">
          <a:xfrm>
            <a:off x="1571625" y="285750"/>
            <a:ext cx="6172200" cy="400050"/>
          </a:xfrm>
          <a:prstGeom prst="rect">
            <a:avLst/>
          </a:prstGeom>
          <a:noFill/>
          <a:ln w="9525">
            <a:noFill/>
            <a:miter lim="800000"/>
            <a:headEnd/>
            <a:tailEnd/>
          </a:ln>
        </p:spPr>
        <p:txBody>
          <a:bodyPr>
            <a:spAutoFit/>
          </a:bodyPr>
          <a:lstStyle/>
          <a:p>
            <a:pPr algn="ctr" eaLnBrk="0" hangingPunct="0"/>
            <a:r>
              <a:rPr lang="zh-CN" altLang="zh-CN" sz="2000" b="1">
                <a:solidFill>
                  <a:srgbClr val="0000CC"/>
                </a:solidFill>
              </a:rPr>
              <a:t>发挥科教优势</a:t>
            </a:r>
            <a:r>
              <a:rPr lang="en-US" altLang="zh-CN" sz="2000" b="1">
                <a:solidFill>
                  <a:srgbClr val="0000CC"/>
                </a:solidFill>
              </a:rPr>
              <a:t>  </a:t>
            </a:r>
            <a:r>
              <a:rPr lang="zh-CN" altLang="zh-CN" sz="2000" b="1">
                <a:solidFill>
                  <a:srgbClr val="0000CC"/>
                </a:solidFill>
              </a:rPr>
              <a:t>助力脱贫攻坚</a:t>
            </a:r>
            <a:endParaRPr lang="zh-CN" altLang="zh-CN" sz="2000">
              <a:solidFill>
                <a:srgbClr val="0000CC"/>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utoShape 3"/>
          <p:cNvSpPr>
            <a:spLocks noChangeArrowheads="1"/>
          </p:cNvSpPr>
          <p:nvPr/>
        </p:nvSpPr>
        <p:spPr bwMode="gray">
          <a:xfrm flipV="1">
            <a:off x="1703388" y="4443413"/>
            <a:ext cx="2935287" cy="2414587"/>
          </a:xfrm>
          <a:prstGeom prst="triangle">
            <a:avLst>
              <a:gd name="adj" fmla="val 50000"/>
            </a:avLst>
          </a:prstGeom>
          <a:gradFill rotWithShape="1">
            <a:gsLst>
              <a:gs pos="0">
                <a:schemeClr val="accent1"/>
              </a:gs>
              <a:gs pos="100000">
                <a:schemeClr val="accent1">
                  <a:gamma/>
                  <a:shade val="50980"/>
                  <a:invGamma/>
                </a:schemeClr>
              </a:gs>
            </a:gsLst>
            <a:lin ang="18900000" scaled="1"/>
          </a:gradFill>
          <a:ln w="28575" algn="ctr">
            <a:solidFill>
              <a:srgbClr val="FFFFFF"/>
            </a:solidFill>
            <a:miter lim="800000"/>
            <a:headEnd/>
            <a:tailEnd/>
          </a:ln>
          <a:effectLst>
            <a:outerShdw dist="35921" dir="2700000" algn="ctr" rotWithShape="0">
              <a:schemeClr val="bg2"/>
            </a:outerShdw>
          </a:effectLst>
        </p:spPr>
        <p:txBody>
          <a:bodyPr wrap="none" anchor="ctr"/>
          <a:lstStyle/>
          <a:p>
            <a:pPr algn="ctr">
              <a:defRPr/>
            </a:pPr>
            <a:endParaRPr lang="zh-CN" altLang="zh-CN"/>
          </a:p>
        </p:txBody>
      </p:sp>
      <p:sp>
        <p:nvSpPr>
          <p:cNvPr id="41" name="AutoShape 4"/>
          <p:cNvSpPr>
            <a:spLocks noChangeArrowheads="1"/>
          </p:cNvSpPr>
          <p:nvPr/>
        </p:nvSpPr>
        <p:spPr bwMode="gray">
          <a:xfrm>
            <a:off x="4572000" y="2154238"/>
            <a:ext cx="2889250" cy="2174875"/>
          </a:xfrm>
          <a:prstGeom prst="triangle">
            <a:avLst>
              <a:gd name="adj" fmla="val 50000"/>
            </a:avLst>
          </a:prstGeom>
          <a:gradFill rotWithShape="1">
            <a:gsLst>
              <a:gs pos="0">
                <a:schemeClr val="folHlink">
                  <a:gamma/>
                  <a:shade val="82353"/>
                  <a:invGamma/>
                </a:schemeClr>
              </a:gs>
              <a:gs pos="100000">
                <a:schemeClr val="folHlink"/>
              </a:gs>
            </a:gsLst>
            <a:lin ang="18900000" scaled="1"/>
          </a:gradFill>
          <a:ln w="28575" algn="ctr">
            <a:solidFill>
              <a:srgbClr val="FFFFFF"/>
            </a:solidFill>
            <a:miter lim="800000"/>
            <a:headEnd/>
            <a:tailEnd/>
          </a:ln>
          <a:effectLst>
            <a:outerShdw dist="35921" dir="2700000" algn="ctr" rotWithShape="0">
              <a:schemeClr val="bg2"/>
            </a:outerShdw>
          </a:effectLst>
        </p:spPr>
        <p:txBody>
          <a:bodyPr wrap="none" anchor="ctr"/>
          <a:lstStyle/>
          <a:p>
            <a:pPr algn="ctr">
              <a:defRPr/>
            </a:pPr>
            <a:endParaRPr lang="zh-CN" altLang="zh-CN"/>
          </a:p>
        </p:txBody>
      </p:sp>
      <p:sp>
        <p:nvSpPr>
          <p:cNvPr id="42" name="AutoShape 5"/>
          <p:cNvSpPr>
            <a:spLocks noChangeArrowheads="1"/>
          </p:cNvSpPr>
          <p:nvPr/>
        </p:nvSpPr>
        <p:spPr bwMode="gray">
          <a:xfrm>
            <a:off x="1636713" y="2057400"/>
            <a:ext cx="3100387" cy="2349500"/>
          </a:xfrm>
          <a:prstGeom prst="triangle">
            <a:avLst>
              <a:gd name="adj" fmla="val 50000"/>
            </a:avLst>
          </a:prstGeom>
          <a:gradFill rotWithShape="1">
            <a:gsLst>
              <a:gs pos="0">
                <a:schemeClr val="folHlink"/>
              </a:gs>
              <a:gs pos="100000">
                <a:schemeClr val="folHlink">
                  <a:gamma/>
                  <a:shade val="76078"/>
                  <a:invGamma/>
                </a:schemeClr>
              </a:gs>
            </a:gsLst>
            <a:lin ang="2700000" scaled="1"/>
          </a:gradFill>
          <a:ln w="28575" algn="ctr">
            <a:solidFill>
              <a:srgbClr val="FFFFFF"/>
            </a:solidFill>
            <a:miter lim="800000"/>
            <a:headEnd/>
            <a:tailEnd/>
          </a:ln>
          <a:effectLst>
            <a:outerShdw dist="35921" dir="2700000" algn="ctr" rotWithShape="0">
              <a:schemeClr val="bg2"/>
            </a:outerShdw>
          </a:effectLst>
        </p:spPr>
        <p:txBody>
          <a:bodyPr wrap="none" anchor="ctr"/>
          <a:lstStyle/>
          <a:p>
            <a:pPr algn="ctr">
              <a:defRPr/>
            </a:pPr>
            <a:endParaRPr lang="zh-CN" altLang="zh-CN"/>
          </a:p>
        </p:txBody>
      </p:sp>
      <p:sp>
        <p:nvSpPr>
          <p:cNvPr id="43" name="AutoShape 6"/>
          <p:cNvSpPr>
            <a:spLocks noChangeArrowheads="1"/>
          </p:cNvSpPr>
          <p:nvPr/>
        </p:nvSpPr>
        <p:spPr bwMode="gray">
          <a:xfrm flipV="1">
            <a:off x="3249613" y="2085975"/>
            <a:ext cx="2663825" cy="2335213"/>
          </a:xfrm>
          <a:prstGeom prst="triangle">
            <a:avLst>
              <a:gd name="adj" fmla="val 50000"/>
            </a:avLst>
          </a:prstGeom>
          <a:gradFill rotWithShape="1">
            <a:gsLst>
              <a:gs pos="0">
                <a:schemeClr val="folHlink">
                  <a:gamma/>
                  <a:shade val="60392"/>
                  <a:invGamma/>
                </a:schemeClr>
              </a:gs>
              <a:gs pos="100000">
                <a:schemeClr val="folHlink"/>
              </a:gs>
            </a:gsLst>
            <a:lin ang="5400000" scaled="1"/>
          </a:gradFill>
          <a:ln w="28575" algn="ctr">
            <a:solidFill>
              <a:srgbClr val="FFFFFF"/>
            </a:solidFill>
            <a:miter lim="800000"/>
            <a:headEnd/>
            <a:tailEnd/>
          </a:ln>
          <a:effectLst>
            <a:outerShdw dist="35921" dir="2700000" algn="ctr" rotWithShape="0">
              <a:srgbClr val="808080">
                <a:alpha val="50000"/>
              </a:srgbClr>
            </a:outerShdw>
          </a:effectLst>
        </p:spPr>
        <p:txBody>
          <a:bodyPr wrap="none" anchor="ctr"/>
          <a:lstStyle/>
          <a:p>
            <a:pPr algn="ctr">
              <a:defRPr/>
            </a:pPr>
            <a:endParaRPr lang="zh-CN" altLang="zh-CN"/>
          </a:p>
        </p:txBody>
      </p:sp>
      <p:sp>
        <p:nvSpPr>
          <p:cNvPr id="44" name="AutoShape 7"/>
          <p:cNvSpPr>
            <a:spLocks noChangeArrowheads="1"/>
          </p:cNvSpPr>
          <p:nvPr/>
        </p:nvSpPr>
        <p:spPr bwMode="gray">
          <a:xfrm>
            <a:off x="3330575" y="4365625"/>
            <a:ext cx="2505075" cy="2443163"/>
          </a:xfrm>
          <a:prstGeom prst="triangle">
            <a:avLst>
              <a:gd name="adj" fmla="val 50000"/>
            </a:avLst>
          </a:prstGeom>
          <a:gradFill rotWithShape="1">
            <a:gsLst>
              <a:gs pos="0">
                <a:schemeClr val="accent1">
                  <a:gamma/>
                  <a:shade val="76078"/>
                  <a:invGamma/>
                </a:schemeClr>
              </a:gs>
              <a:gs pos="100000">
                <a:schemeClr val="accent1"/>
              </a:gs>
            </a:gsLst>
            <a:lin ang="5400000" scaled="1"/>
          </a:gradFill>
          <a:ln w="28575" algn="ctr">
            <a:solidFill>
              <a:srgbClr val="FFFFFF"/>
            </a:solidFill>
            <a:miter lim="800000"/>
            <a:headEnd/>
            <a:tailEnd/>
          </a:ln>
          <a:effectLst>
            <a:outerShdw dist="35921" dir="2700000" algn="ctr" rotWithShape="0">
              <a:schemeClr val="bg2"/>
            </a:outerShdw>
          </a:effectLst>
        </p:spPr>
        <p:txBody>
          <a:bodyPr wrap="none" anchor="ctr"/>
          <a:lstStyle/>
          <a:p>
            <a:pPr algn="ctr">
              <a:defRPr/>
            </a:pPr>
            <a:endParaRPr lang="zh-CN" altLang="zh-CN"/>
          </a:p>
        </p:txBody>
      </p:sp>
      <p:sp>
        <p:nvSpPr>
          <p:cNvPr id="45" name="AutoShape 8"/>
          <p:cNvSpPr>
            <a:spLocks noChangeArrowheads="1"/>
          </p:cNvSpPr>
          <p:nvPr/>
        </p:nvSpPr>
        <p:spPr bwMode="gray">
          <a:xfrm flipV="1">
            <a:off x="4530725" y="4368800"/>
            <a:ext cx="2851150" cy="2332038"/>
          </a:xfrm>
          <a:prstGeom prst="triangle">
            <a:avLst>
              <a:gd name="adj" fmla="val 49576"/>
            </a:avLst>
          </a:prstGeom>
          <a:gradFill rotWithShape="1">
            <a:gsLst>
              <a:gs pos="0">
                <a:schemeClr val="accent1">
                  <a:gamma/>
                  <a:shade val="72941"/>
                  <a:invGamma/>
                </a:schemeClr>
              </a:gs>
              <a:gs pos="100000">
                <a:schemeClr val="accent1"/>
              </a:gs>
            </a:gsLst>
            <a:lin ang="2700000" scaled="1"/>
          </a:gradFill>
          <a:ln w="28575" algn="ctr">
            <a:solidFill>
              <a:srgbClr val="FFFFFF"/>
            </a:solidFill>
            <a:miter lim="800000"/>
            <a:headEnd/>
            <a:tailEnd/>
          </a:ln>
          <a:effectLst>
            <a:outerShdw dist="35921" dir="2700000" algn="ctr" rotWithShape="0">
              <a:schemeClr val="bg2"/>
            </a:outerShdw>
          </a:effectLst>
        </p:spPr>
        <p:txBody>
          <a:bodyPr wrap="none" anchor="ctr"/>
          <a:lstStyle/>
          <a:p>
            <a:pPr algn="ctr">
              <a:defRPr/>
            </a:pPr>
            <a:endParaRPr lang="zh-CN" altLang="zh-CN"/>
          </a:p>
        </p:txBody>
      </p:sp>
      <p:sp>
        <p:nvSpPr>
          <p:cNvPr id="10248" name="Rectangle 9"/>
          <p:cNvSpPr>
            <a:spLocks noChangeArrowheads="1"/>
          </p:cNvSpPr>
          <p:nvPr/>
        </p:nvSpPr>
        <p:spPr bwMode="gray">
          <a:xfrm>
            <a:off x="3673475" y="2117725"/>
            <a:ext cx="1814513" cy="1016000"/>
          </a:xfrm>
          <a:prstGeom prst="rect">
            <a:avLst/>
          </a:prstGeom>
          <a:noFill/>
          <a:ln w="9525" algn="ctr">
            <a:noFill/>
            <a:miter lim="800000"/>
            <a:headEnd/>
            <a:tailEnd/>
          </a:ln>
        </p:spPr>
        <p:txBody>
          <a:bodyPr>
            <a:spAutoFit/>
          </a:bodyPr>
          <a:lstStyle/>
          <a:p>
            <a:pPr algn="ctr" eaLnBrk="0" hangingPunct="0"/>
            <a:r>
              <a:rPr lang="zh-CN" altLang="en-US" sz="2000">
                <a:solidFill>
                  <a:srgbClr val="1515E1"/>
                </a:solidFill>
                <a:latin typeface="黑体" pitchFamily="49" charset="-122"/>
                <a:ea typeface="黑体" pitchFamily="49" charset="-122"/>
              </a:rPr>
              <a:t>成立扶贫领导小组，书记校长双组长制</a:t>
            </a:r>
            <a:endParaRPr lang="en-US" altLang="zh-CN" sz="2000">
              <a:solidFill>
                <a:srgbClr val="1515E1"/>
              </a:solidFill>
              <a:latin typeface="黑体" pitchFamily="49" charset="-122"/>
              <a:ea typeface="黑体" pitchFamily="49" charset="-122"/>
            </a:endParaRPr>
          </a:p>
        </p:txBody>
      </p:sp>
      <p:sp>
        <p:nvSpPr>
          <p:cNvPr id="10249" name="Rectangle 10"/>
          <p:cNvSpPr>
            <a:spLocks noChangeArrowheads="1"/>
          </p:cNvSpPr>
          <p:nvPr/>
        </p:nvSpPr>
        <p:spPr bwMode="gray">
          <a:xfrm>
            <a:off x="2092325" y="4559300"/>
            <a:ext cx="2014538" cy="809625"/>
          </a:xfrm>
          <a:prstGeom prst="rect">
            <a:avLst/>
          </a:prstGeom>
          <a:noFill/>
          <a:ln w="9525" algn="ctr">
            <a:noFill/>
            <a:miter lim="800000"/>
            <a:headEnd/>
            <a:tailEnd/>
          </a:ln>
        </p:spPr>
        <p:txBody>
          <a:bodyPr>
            <a:spAutoFit/>
          </a:bodyPr>
          <a:lstStyle/>
          <a:p>
            <a:pPr indent="457200" eaLnBrk="0" hangingPunct="0">
              <a:lnSpc>
                <a:spcPts val="3000"/>
              </a:lnSpc>
            </a:pPr>
            <a:r>
              <a:rPr lang="zh-CN" altLang="zh-CN" sz="2000">
                <a:solidFill>
                  <a:srgbClr val="1515E1"/>
                </a:solidFill>
                <a:latin typeface="黑体" pitchFamily="49" charset="-122"/>
                <a:ea typeface="黑体" pitchFamily="49" charset="-122"/>
              </a:rPr>
              <a:t>搭建平台，发挥科技带动</a:t>
            </a:r>
          </a:p>
        </p:txBody>
      </p:sp>
      <p:sp>
        <p:nvSpPr>
          <p:cNvPr id="10250" name="Rectangle 11"/>
          <p:cNvSpPr>
            <a:spLocks noChangeArrowheads="1"/>
          </p:cNvSpPr>
          <p:nvPr/>
        </p:nvSpPr>
        <p:spPr bwMode="gray">
          <a:xfrm>
            <a:off x="3643313" y="5929313"/>
            <a:ext cx="2019300" cy="708025"/>
          </a:xfrm>
          <a:prstGeom prst="rect">
            <a:avLst/>
          </a:prstGeom>
          <a:noFill/>
          <a:ln w="9525" algn="ctr">
            <a:noFill/>
            <a:miter lim="800000"/>
            <a:headEnd/>
            <a:tailEnd/>
          </a:ln>
        </p:spPr>
        <p:txBody>
          <a:bodyPr>
            <a:spAutoFit/>
          </a:bodyPr>
          <a:lstStyle/>
          <a:p>
            <a:pPr algn="ctr" eaLnBrk="0" hangingPunct="0"/>
            <a:r>
              <a:rPr lang="zh-CN" altLang="zh-CN" sz="2000">
                <a:solidFill>
                  <a:srgbClr val="1515E1"/>
                </a:solidFill>
                <a:latin typeface="黑体" pitchFamily="49" charset="-122"/>
                <a:ea typeface="黑体" pitchFamily="49" charset="-122"/>
              </a:rPr>
              <a:t>选派挂职干部，狠抓</a:t>
            </a:r>
            <a:r>
              <a:rPr lang="zh-CN" altLang="en-US" sz="2000">
                <a:solidFill>
                  <a:srgbClr val="1515E1"/>
                </a:solidFill>
                <a:latin typeface="黑体" pitchFamily="49" charset="-122"/>
                <a:ea typeface="黑体" pitchFamily="49" charset="-122"/>
              </a:rPr>
              <a:t>工作</a:t>
            </a:r>
            <a:r>
              <a:rPr lang="zh-CN" altLang="zh-CN" sz="2000">
                <a:solidFill>
                  <a:srgbClr val="1515E1"/>
                </a:solidFill>
                <a:latin typeface="黑体" pitchFamily="49" charset="-122"/>
                <a:ea typeface="黑体" pitchFamily="49" charset="-122"/>
              </a:rPr>
              <a:t>落实</a:t>
            </a:r>
            <a:endParaRPr lang="en-US" altLang="zh-CN" sz="2000" b="1">
              <a:solidFill>
                <a:srgbClr val="FFFFFF"/>
              </a:solidFill>
              <a:cs typeface="Arial" pitchFamily="34" charset="0"/>
            </a:endParaRPr>
          </a:p>
        </p:txBody>
      </p:sp>
      <p:sp>
        <p:nvSpPr>
          <p:cNvPr id="10251" name="Rectangle 19"/>
          <p:cNvSpPr>
            <a:spLocks noChangeArrowheads="1"/>
          </p:cNvSpPr>
          <p:nvPr/>
        </p:nvSpPr>
        <p:spPr bwMode="gray">
          <a:xfrm>
            <a:off x="2092325" y="3443288"/>
            <a:ext cx="1976438" cy="706437"/>
          </a:xfrm>
          <a:prstGeom prst="rect">
            <a:avLst/>
          </a:prstGeom>
          <a:noFill/>
          <a:ln w="9525" algn="ctr">
            <a:noFill/>
            <a:miter lim="800000"/>
            <a:headEnd/>
            <a:tailEnd/>
          </a:ln>
        </p:spPr>
        <p:txBody>
          <a:bodyPr>
            <a:spAutoFit/>
          </a:bodyPr>
          <a:lstStyle/>
          <a:p>
            <a:pPr algn="ctr" eaLnBrk="0" hangingPunct="0"/>
            <a:r>
              <a:rPr lang="zh-CN" altLang="zh-CN" sz="2000">
                <a:solidFill>
                  <a:srgbClr val="1515E1"/>
                </a:solidFill>
                <a:latin typeface="黑体" pitchFamily="49" charset="-122"/>
                <a:ea typeface="黑体" pitchFamily="49" charset="-122"/>
              </a:rPr>
              <a:t>重视教育扶贫，夯实长效机制</a:t>
            </a:r>
            <a:endParaRPr lang="en-US" altLang="zh-CN" sz="2000" b="1">
              <a:solidFill>
                <a:srgbClr val="FFFFFF"/>
              </a:solidFill>
              <a:cs typeface="Arial" pitchFamily="34" charset="0"/>
            </a:endParaRPr>
          </a:p>
        </p:txBody>
      </p:sp>
      <p:sp>
        <p:nvSpPr>
          <p:cNvPr id="10252" name="Rectangle 20"/>
          <p:cNvSpPr>
            <a:spLocks noChangeArrowheads="1"/>
          </p:cNvSpPr>
          <p:nvPr/>
        </p:nvSpPr>
        <p:spPr bwMode="gray">
          <a:xfrm>
            <a:off x="5132388" y="3376613"/>
            <a:ext cx="1770062" cy="708025"/>
          </a:xfrm>
          <a:prstGeom prst="rect">
            <a:avLst/>
          </a:prstGeom>
          <a:noFill/>
          <a:ln w="9525" algn="ctr">
            <a:noFill/>
            <a:miter lim="800000"/>
            <a:headEnd/>
            <a:tailEnd/>
          </a:ln>
        </p:spPr>
        <p:txBody>
          <a:bodyPr>
            <a:spAutoFit/>
          </a:bodyPr>
          <a:lstStyle/>
          <a:p>
            <a:pPr algn="ctr" eaLnBrk="0" hangingPunct="0"/>
            <a:r>
              <a:rPr lang="zh-CN" altLang="en-US" sz="2000">
                <a:solidFill>
                  <a:srgbClr val="1515E1"/>
                </a:solidFill>
                <a:latin typeface="黑体" pitchFamily="49" charset="-122"/>
                <a:ea typeface="黑体" pitchFamily="49" charset="-122"/>
              </a:rPr>
              <a:t>设立扶贫办，统筹协调</a:t>
            </a:r>
            <a:endParaRPr lang="en-US" altLang="zh-CN" sz="2000" b="1">
              <a:solidFill>
                <a:srgbClr val="FFFFFF"/>
              </a:solidFill>
              <a:cs typeface="Arial" pitchFamily="34" charset="0"/>
            </a:endParaRPr>
          </a:p>
        </p:txBody>
      </p:sp>
      <p:grpSp>
        <p:nvGrpSpPr>
          <p:cNvPr id="10253" name="Group 21"/>
          <p:cNvGrpSpPr>
            <a:grpSpLocks/>
          </p:cNvGrpSpPr>
          <p:nvPr/>
        </p:nvGrpSpPr>
        <p:grpSpPr bwMode="auto">
          <a:xfrm>
            <a:off x="3625850" y="3784600"/>
            <a:ext cx="1652588" cy="1108075"/>
            <a:chOff x="2363" y="2075"/>
            <a:chExt cx="1210" cy="812"/>
          </a:xfrm>
        </p:grpSpPr>
        <p:sp>
          <p:nvSpPr>
            <p:cNvPr id="10264" name="AutoShape 22"/>
            <p:cNvSpPr>
              <a:spLocks noChangeArrowheads="1"/>
            </p:cNvSpPr>
            <p:nvPr/>
          </p:nvSpPr>
          <p:spPr bwMode="gray">
            <a:xfrm>
              <a:off x="2363" y="2075"/>
              <a:ext cx="1210" cy="812"/>
            </a:xfrm>
            <a:prstGeom prst="hexagon">
              <a:avLst>
                <a:gd name="adj" fmla="val 37254"/>
                <a:gd name="vf" fmla="val 115470"/>
              </a:avLst>
            </a:prstGeom>
            <a:solidFill>
              <a:srgbClr val="F8F8F8">
                <a:alpha val="50195"/>
              </a:srgbClr>
            </a:solidFill>
            <a:ln w="19050" algn="ctr">
              <a:solidFill>
                <a:srgbClr val="F8F8F8"/>
              </a:solidFill>
              <a:miter lim="800000"/>
              <a:headEnd/>
              <a:tailEnd/>
            </a:ln>
          </p:spPr>
          <p:txBody>
            <a:bodyPr wrap="none" anchor="ctr"/>
            <a:lstStyle/>
            <a:p>
              <a:endParaRPr lang="zh-CN" altLang="en-US"/>
            </a:p>
          </p:txBody>
        </p:sp>
        <p:sp>
          <p:nvSpPr>
            <p:cNvPr id="10265" name="AutoShape 23"/>
            <p:cNvSpPr>
              <a:spLocks noChangeArrowheads="1"/>
            </p:cNvSpPr>
            <p:nvPr/>
          </p:nvSpPr>
          <p:spPr bwMode="gray">
            <a:xfrm>
              <a:off x="2395" y="2095"/>
              <a:ext cx="1138" cy="764"/>
            </a:xfrm>
            <a:prstGeom prst="hexagon">
              <a:avLst>
                <a:gd name="adj" fmla="val 37238"/>
                <a:gd name="vf" fmla="val 115470"/>
              </a:avLst>
            </a:prstGeom>
            <a:solidFill>
              <a:srgbClr val="F8F8F8"/>
            </a:solidFill>
            <a:ln w="19050" algn="ctr">
              <a:solidFill>
                <a:srgbClr val="F8F8F8"/>
              </a:solidFill>
              <a:miter lim="800000"/>
              <a:headEnd/>
              <a:tailEnd/>
            </a:ln>
          </p:spPr>
          <p:txBody>
            <a:bodyPr wrap="none" anchor="ctr"/>
            <a:lstStyle/>
            <a:p>
              <a:endParaRPr lang="zh-CN" altLang="en-US"/>
            </a:p>
          </p:txBody>
        </p:sp>
      </p:grpSp>
      <p:sp>
        <p:nvSpPr>
          <p:cNvPr id="62" name="矩形 61"/>
          <p:cNvSpPr/>
          <p:nvPr/>
        </p:nvSpPr>
        <p:spPr>
          <a:xfrm>
            <a:off x="3815691" y="2872533"/>
            <a:ext cx="1461025" cy="1015663"/>
          </a:xfrm>
          <a:prstGeom prst="rect">
            <a:avLst/>
          </a:prstGeom>
          <a:noFill/>
        </p:spPr>
        <p:txBody>
          <a:bodyPr>
            <a:spAutoFit/>
          </a:bodyPr>
          <a:lstStyle/>
          <a:p>
            <a:pPr algn="ctr">
              <a:defRPr/>
            </a:pPr>
            <a:r>
              <a:rPr lang="en-US" altLang="zh-CN" sz="6000" b="1" dirty="0">
                <a:ln w="10160">
                  <a:solidFill>
                    <a:schemeClr val="accent5"/>
                  </a:solidFill>
                  <a:prstDash val="solid"/>
                </a:ln>
                <a:solidFill>
                  <a:schemeClr val="tx1">
                    <a:lumMod val="65000"/>
                    <a:lumOff val="35000"/>
                  </a:schemeClr>
                </a:solidFill>
                <a:effectLst>
                  <a:outerShdw blurRad="38100" dist="22860" dir="5400000" algn="tl" rotWithShape="0">
                    <a:srgbClr val="000000">
                      <a:alpha val="30000"/>
                    </a:srgbClr>
                  </a:outerShdw>
                </a:effectLst>
              </a:rPr>
              <a:t>1</a:t>
            </a:r>
            <a:endParaRPr lang="zh-CN" altLang="en-US" sz="6000" b="1" dirty="0">
              <a:ln w="10160">
                <a:solidFill>
                  <a:schemeClr val="accent5"/>
                </a:solidFill>
                <a:prstDash val="solid"/>
              </a:ln>
              <a:solidFill>
                <a:schemeClr val="tx1">
                  <a:lumMod val="65000"/>
                  <a:lumOff val="35000"/>
                </a:schemeClr>
              </a:solidFill>
              <a:effectLst>
                <a:outerShdw blurRad="38100" dist="22860" dir="5400000" algn="tl" rotWithShape="0">
                  <a:srgbClr val="000000">
                    <a:alpha val="30000"/>
                  </a:srgbClr>
                </a:outerShdw>
              </a:effectLst>
            </a:endParaRPr>
          </a:p>
        </p:txBody>
      </p:sp>
      <p:sp>
        <p:nvSpPr>
          <p:cNvPr id="63" name="矩形 62"/>
          <p:cNvSpPr/>
          <p:nvPr/>
        </p:nvSpPr>
        <p:spPr>
          <a:xfrm>
            <a:off x="5258051" y="2441305"/>
            <a:ext cx="1461025" cy="1015663"/>
          </a:xfrm>
          <a:prstGeom prst="rect">
            <a:avLst/>
          </a:prstGeom>
          <a:noFill/>
        </p:spPr>
        <p:txBody>
          <a:bodyPr>
            <a:spAutoFit/>
          </a:bodyPr>
          <a:lstStyle/>
          <a:p>
            <a:pPr algn="ctr">
              <a:defRPr/>
            </a:pPr>
            <a:r>
              <a:rPr lang="en-US" altLang="zh-CN" sz="6000" b="1" dirty="0">
                <a:ln w="10160">
                  <a:solidFill>
                    <a:schemeClr val="accent5"/>
                  </a:solidFill>
                  <a:prstDash val="solid"/>
                </a:ln>
                <a:solidFill>
                  <a:schemeClr val="tx1">
                    <a:lumMod val="65000"/>
                    <a:lumOff val="35000"/>
                  </a:schemeClr>
                </a:solidFill>
                <a:effectLst>
                  <a:outerShdw blurRad="38100" dist="22860" dir="5400000" algn="tl" rotWithShape="0">
                    <a:srgbClr val="000000">
                      <a:alpha val="30000"/>
                    </a:srgbClr>
                  </a:outerShdw>
                </a:effectLst>
              </a:rPr>
              <a:t>2</a:t>
            </a:r>
            <a:endParaRPr lang="zh-CN" altLang="en-US" sz="6000" b="1" dirty="0">
              <a:ln w="10160">
                <a:solidFill>
                  <a:schemeClr val="accent5"/>
                </a:solidFill>
                <a:prstDash val="solid"/>
              </a:ln>
              <a:solidFill>
                <a:schemeClr val="tx1">
                  <a:lumMod val="65000"/>
                  <a:lumOff val="35000"/>
                </a:schemeClr>
              </a:solidFill>
              <a:effectLst>
                <a:outerShdw blurRad="38100" dist="22860" dir="5400000" algn="tl" rotWithShape="0">
                  <a:srgbClr val="000000">
                    <a:alpha val="30000"/>
                  </a:srgbClr>
                </a:outerShdw>
              </a:effectLst>
            </a:endParaRPr>
          </a:p>
        </p:txBody>
      </p:sp>
      <p:sp>
        <p:nvSpPr>
          <p:cNvPr id="64" name="矩形 63"/>
          <p:cNvSpPr/>
          <p:nvPr/>
        </p:nvSpPr>
        <p:spPr>
          <a:xfrm>
            <a:off x="5260330" y="5145672"/>
            <a:ext cx="1461025" cy="1015663"/>
          </a:xfrm>
          <a:prstGeom prst="rect">
            <a:avLst/>
          </a:prstGeom>
          <a:noFill/>
        </p:spPr>
        <p:txBody>
          <a:bodyPr>
            <a:spAutoFit/>
          </a:bodyPr>
          <a:lstStyle/>
          <a:p>
            <a:pPr algn="ctr">
              <a:defRPr/>
            </a:pPr>
            <a:r>
              <a:rPr lang="en-US" altLang="zh-CN" sz="6000" b="1" dirty="0">
                <a:ln w="10160">
                  <a:solidFill>
                    <a:schemeClr val="accent5"/>
                  </a:solidFill>
                  <a:prstDash val="solid"/>
                </a:ln>
                <a:solidFill>
                  <a:schemeClr val="tx1">
                    <a:lumMod val="65000"/>
                    <a:lumOff val="35000"/>
                  </a:schemeClr>
                </a:solidFill>
                <a:effectLst>
                  <a:outerShdw blurRad="38100" dist="22860" dir="5400000" algn="tl" rotWithShape="0">
                    <a:srgbClr val="000000">
                      <a:alpha val="30000"/>
                    </a:srgbClr>
                  </a:outerShdw>
                </a:effectLst>
              </a:rPr>
              <a:t>3</a:t>
            </a:r>
            <a:endParaRPr lang="zh-CN" altLang="en-US" sz="6000" b="1" dirty="0">
              <a:ln w="10160">
                <a:solidFill>
                  <a:schemeClr val="accent5"/>
                </a:solidFill>
                <a:prstDash val="solid"/>
              </a:ln>
              <a:solidFill>
                <a:schemeClr val="tx1">
                  <a:lumMod val="65000"/>
                  <a:lumOff val="35000"/>
                </a:schemeClr>
              </a:solidFill>
              <a:effectLst>
                <a:outerShdw blurRad="38100" dist="22860" dir="5400000" algn="tl" rotWithShape="0">
                  <a:srgbClr val="000000">
                    <a:alpha val="30000"/>
                  </a:srgbClr>
                </a:outerShdw>
              </a:effectLst>
            </a:endParaRPr>
          </a:p>
        </p:txBody>
      </p:sp>
      <p:sp>
        <p:nvSpPr>
          <p:cNvPr id="65" name="矩形 64"/>
          <p:cNvSpPr/>
          <p:nvPr/>
        </p:nvSpPr>
        <p:spPr>
          <a:xfrm>
            <a:off x="3829934" y="4929648"/>
            <a:ext cx="1461025" cy="1015663"/>
          </a:xfrm>
          <a:prstGeom prst="rect">
            <a:avLst/>
          </a:prstGeom>
          <a:noFill/>
        </p:spPr>
        <p:txBody>
          <a:bodyPr>
            <a:spAutoFit/>
          </a:bodyPr>
          <a:lstStyle/>
          <a:p>
            <a:pPr algn="ctr">
              <a:defRPr/>
            </a:pPr>
            <a:r>
              <a:rPr lang="en-US" altLang="zh-CN" sz="6000" b="1" dirty="0">
                <a:ln w="10160">
                  <a:solidFill>
                    <a:schemeClr val="accent5"/>
                  </a:solidFill>
                  <a:prstDash val="solid"/>
                </a:ln>
                <a:solidFill>
                  <a:schemeClr val="tx1">
                    <a:lumMod val="65000"/>
                    <a:lumOff val="35000"/>
                  </a:schemeClr>
                </a:solidFill>
                <a:effectLst>
                  <a:outerShdw blurRad="38100" dist="22860" dir="5400000" algn="tl" rotWithShape="0">
                    <a:srgbClr val="000000">
                      <a:alpha val="30000"/>
                    </a:srgbClr>
                  </a:outerShdw>
                </a:effectLst>
              </a:rPr>
              <a:t>4</a:t>
            </a:r>
            <a:endParaRPr lang="zh-CN" altLang="en-US" sz="6000" b="1" dirty="0">
              <a:ln w="10160">
                <a:solidFill>
                  <a:schemeClr val="accent5"/>
                </a:solidFill>
                <a:prstDash val="solid"/>
              </a:ln>
              <a:solidFill>
                <a:schemeClr val="tx1">
                  <a:lumMod val="65000"/>
                  <a:lumOff val="35000"/>
                </a:schemeClr>
              </a:solidFill>
              <a:effectLst>
                <a:outerShdw blurRad="38100" dist="22860" dir="5400000" algn="tl" rotWithShape="0">
                  <a:srgbClr val="000000">
                    <a:alpha val="30000"/>
                  </a:srgbClr>
                </a:outerShdw>
              </a:effectLst>
            </a:endParaRPr>
          </a:p>
        </p:txBody>
      </p:sp>
      <p:sp>
        <p:nvSpPr>
          <p:cNvPr id="66" name="矩形 65"/>
          <p:cNvSpPr/>
          <p:nvPr/>
        </p:nvSpPr>
        <p:spPr>
          <a:xfrm>
            <a:off x="2452018" y="5217680"/>
            <a:ext cx="1461025" cy="1015663"/>
          </a:xfrm>
          <a:prstGeom prst="rect">
            <a:avLst/>
          </a:prstGeom>
          <a:noFill/>
        </p:spPr>
        <p:txBody>
          <a:bodyPr>
            <a:spAutoFit/>
          </a:bodyPr>
          <a:lstStyle/>
          <a:p>
            <a:pPr algn="ctr">
              <a:defRPr/>
            </a:pPr>
            <a:r>
              <a:rPr lang="en-US" altLang="zh-CN" sz="6000" b="1" dirty="0">
                <a:ln w="10160">
                  <a:solidFill>
                    <a:schemeClr val="accent5"/>
                  </a:solidFill>
                  <a:prstDash val="solid"/>
                </a:ln>
                <a:solidFill>
                  <a:schemeClr val="tx1">
                    <a:lumMod val="65000"/>
                    <a:lumOff val="35000"/>
                  </a:schemeClr>
                </a:solidFill>
                <a:effectLst>
                  <a:outerShdw blurRad="38100" dist="22860" dir="5400000" algn="tl" rotWithShape="0">
                    <a:srgbClr val="000000">
                      <a:alpha val="30000"/>
                    </a:srgbClr>
                  </a:outerShdw>
                </a:effectLst>
              </a:rPr>
              <a:t>5</a:t>
            </a:r>
            <a:endParaRPr lang="zh-CN" altLang="en-US" sz="6000" b="1" dirty="0">
              <a:ln w="10160">
                <a:solidFill>
                  <a:schemeClr val="accent5"/>
                </a:solidFill>
                <a:prstDash val="solid"/>
              </a:ln>
              <a:solidFill>
                <a:schemeClr val="tx1">
                  <a:lumMod val="65000"/>
                  <a:lumOff val="35000"/>
                </a:schemeClr>
              </a:solidFill>
              <a:effectLst>
                <a:outerShdw blurRad="38100" dist="22860" dir="5400000" algn="tl" rotWithShape="0">
                  <a:srgbClr val="000000">
                    <a:alpha val="30000"/>
                  </a:srgbClr>
                </a:outerShdw>
              </a:effectLst>
            </a:endParaRPr>
          </a:p>
        </p:txBody>
      </p:sp>
      <p:sp>
        <p:nvSpPr>
          <p:cNvPr id="67" name="矩形 66"/>
          <p:cNvSpPr/>
          <p:nvPr/>
        </p:nvSpPr>
        <p:spPr>
          <a:xfrm>
            <a:off x="2380010" y="2560935"/>
            <a:ext cx="1461025" cy="1015663"/>
          </a:xfrm>
          <a:prstGeom prst="rect">
            <a:avLst/>
          </a:prstGeom>
          <a:noFill/>
        </p:spPr>
        <p:txBody>
          <a:bodyPr>
            <a:spAutoFit/>
          </a:bodyPr>
          <a:lstStyle/>
          <a:p>
            <a:pPr algn="ctr">
              <a:defRPr/>
            </a:pPr>
            <a:r>
              <a:rPr lang="en-US" altLang="zh-CN" sz="6000" b="1" dirty="0">
                <a:ln w="10160">
                  <a:solidFill>
                    <a:schemeClr val="accent5"/>
                  </a:solidFill>
                  <a:prstDash val="solid"/>
                </a:ln>
                <a:solidFill>
                  <a:schemeClr val="tx1">
                    <a:lumMod val="65000"/>
                    <a:lumOff val="35000"/>
                  </a:schemeClr>
                </a:solidFill>
                <a:effectLst>
                  <a:outerShdw blurRad="38100" dist="22860" dir="5400000" algn="tl" rotWithShape="0">
                    <a:srgbClr val="000000">
                      <a:alpha val="30000"/>
                    </a:srgbClr>
                  </a:outerShdw>
                </a:effectLst>
              </a:rPr>
              <a:t>6</a:t>
            </a:r>
            <a:endParaRPr lang="zh-CN" altLang="en-US" sz="6000" b="1" dirty="0">
              <a:ln w="10160">
                <a:solidFill>
                  <a:schemeClr val="accent5"/>
                </a:solidFill>
                <a:prstDash val="solid"/>
              </a:ln>
              <a:solidFill>
                <a:schemeClr val="tx1">
                  <a:lumMod val="65000"/>
                  <a:lumOff val="35000"/>
                </a:schemeClr>
              </a:solidFill>
              <a:effectLst>
                <a:outerShdw blurRad="38100" dist="22860" dir="5400000" algn="tl" rotWithShape="0">
                  <a:srgbClr val="000000">
                    <a:alpha val="30000"/>
                  </a:srgbClr>
                </a:outerShdw>
              </a:effectLst>
            </a:endParaRPr>
          </a:p>
        </p:txBody>
      </p:sp>
      <p:sp>
        <p:nvSpPr>
          <p:cNvPr id="10260" name="矩形 8"/>
          <p:cNvSpPr>
            <a:spLocks noChangeArrowheads="1"/>
          </p:cNvSpPr>
          <p:nvPr/>
        </p:nvSpPr>
        <p:spPr bwMode="auto">
          <a:xfrm>
            <a:off x="179388" y="260350"/>
            <a:ext cx="6172200" cy="400050"/>
          </a:xfrm>
          <a:prstGeom prst="rect">
            <a:avLst/>
          </a:prstGeom>
          <a:noFill/>
          <a:ln w="9525">
            <a:noFill/>
            <a:miter lim="800000"/>
            <a:headEnd/>
            <a:tailEnd/>
          </a:ln>
        </p:spPr>
        <p:txBody>
          <a:bodyPr>
            <a:spAutoFit/>
          </a:bodyPr>
          <a:lstStyle/>
          <a:p>
            <a:r>
              <a:rPr lang="zh-CN" altLang="zh-CN" sz="2000" b="1">
                <a:solidFill>
                  <a:srgbClr val="0000CC"/>
                </a:solidFill>
                <a:latin typeface="Calibri" pitchFamily="34" charset="0"/>
              </a:rPr>
              <a:t>一、高度重视，创新机制，扎实做好科技帮扶工作</a:t>
            </a:r>
          </a:p>
        </p:txBody>
      </p:sp>
      <p:sp>
        <p:nvSpPr>
          <p:cNvPr id="10261" name="矩形 25"/>
          <p:cNvSpPr>
            <a:spLocks noChangeArrowheads="1"/>
          </p:cNvSpPr>
          <p:nvPr/>
        </p:nvSpPr>
        <p:spPr bwMode="auto">
          <a:xfrm>
            <a:off x="4000500" y="4071938"/>
            <a:ext cx="903288" cy="523875"/>
          </a:xfrm>
          <a:prstGeom prst="rect">
            <a:avLst/>
          </a:prstGeom>
          <a:noFill/>
          <a:ln w="9525">
            <a:noFill/>
            <a:miter lim="800000"/>
            <a:headEnd/>
            <a:tailEnd/>
          </a:ln>
        </p:spPr>
        <p:txBody>
          <a:bodyPr wrap="none">
            <a:spAutoFit/>
          </a:bodyPr>
          <a:lstStyle/>
          <a:p>
            <a:pPr eaLnBrk="0" hangingPunct="0"/>
            <a:r>
              <a:rPr lang="zh-CN" altLang="en-US" sz="2800">
                <a:solidFill>
                  <a:srgbClr val="FF0000"/>
                </a:solidFill>
                <a:latin typeface="黑体" pitchFamily="49" charset="-122"/>
                <a:ea typeface="黑体" pitchFamily="49" charset="-122"/>
              </a:rPr>
              <a:t>扶贫</a:t>
            </a:r>
          </a:p>
        </p:txBody>
      </p:sp>
      <p:sp>
        <p:nvSpPr>
          <p:cNvPr id="10262" name="矩形 24"/>
          <p:cNvSpPr>
            <a:spLocks noChangeArrowheads="1"/>
          </p:cNvSpPr>
          <p:nvPr/>
        </p:nvSpPr>
        <p:spPr bwMode="auto">
          <a:xfrm>
            <a:off x="642938" y="1285875"/>
            <a:ext cx="7500937" cy="923925"/>
          </a:xfrm>
          <a:prstGeom prst="rect">
            <a:avLst/>
          </a:prstGeom>
          <a:noFill/>
          <a:ln w="9525">
            <a:noFill/>
            <a:miter lim="800000"/>
            <a:headEnd/>
            <a:tailEnd/>
          </a:ln>
        </p:spPr>
        <p:txBody>
          <a:bodyPr>
            <a:spAutoFit/>
          </a:bodyPr>
          <a:lstStyle/>
          <a:p>
            <a:pPr eaLnBrk="0" hangingPunct="0"/>
            <a:r>
              <a:rPr lang="zh-CN" altLang="en-US">
                <a:solidFill>
                  <a:srgbClr val="006134"/>
                </a:solidFill>
                <a:latin typeface="黑体" pitchFamily="49" charset="-122"/>
                <a:ea typeface="黑体" pitchFamily="49" charset="-122"/>
              </a:rPr>
              <a:t>    创新管理机制，形成了发挥科教优势，实施精准扶贫的工作思路，初步构建了学校统领，领导主抓，组织保障、项目带动、全员参与、重在落实的扶贫工作新格局。 </a:t>
            </a:r>
          </a:p>
        </p:txBody>
      </p:sp>
      <p:sp>
        <p:nvSpPr>
          <p:cNvPr id="10263" name="Rectangle 12"/>
          <p:cNvSpPr>
            <a:spLocks noChangeArrowheads="1"/>
          </p:cNvSpPr>
          <p:nvPr/>
        </p:nvSpPr>
        <p:spPr bwMode="gray">
          <a:xfrm>
            <a:off x="5072063" y="4357688"/>
            <a:ext cx="2125662" cy="862012"/>
          </a:xfrm>
          <a:prstGeom prst="rect">
            <a:avLst/>
          </a:prstGeom>
          <a:noFill/>
          <a:ln w="9525" algn="ctr">
            <a:noFill/>
            <a:miter lim="800000"/>
            <a:headEnd/>
            <a:tailEnd/>
          </a:ln>
        </p:spPr>
        <p:txBody>
          <a:bodyPr>
            <a:spAutoFit/>
          </a:bodyPr>
          <a:lstStyle/>
          <a:p>
            <a:pPr indent="457200" eaLnBrk="0" hangingPunct="0">
              <a:lnSpc>
                <a:spcPts val="3000"/>
              </a:lnSpc>
            </a:pPr>
            <a:r>
              <a:rPr lang="zh-CN" altLang="en-US" sz="2000">
                <a:solidFill>
                  <a:srgbClr val="1515E1"/>
                </a:solidFill>
                <a:latin typeface="黑体" pitchFamily="49" charset="-122"/>
                <a:ea typeface="黑体" pitchFamily="49" charset="-122"/>
              </a:rPr>
              <a:t>校内多部门参与，全员扶贫</a:t>
            </a:r>
            <a:endParaRPr lang="zh-CN" altLang="zh-CN" sz="2000">
              <a:solidFill>
                <a:srgbClr val="1515E1"/>
              </a:solidFill>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矩形 8"/>
          <p:cNvSpPr>
            <a:spLocks noChangeArrowheads="1"/>
          </p:cNvSpPr>
          <p:nvPr/>
        </p:nvSpPr>
        <p:spPr bwMode="auto">
          <a:xfrm>
            <a:off x="179388" y="260350"/>
            <a:ext cx="6172200" cy="400050"/>
          </a:xfrm>
          <a:prstGeom prst="rect">
            <a:avLst/>
          </a:prstGeom>
          <a:noFill/>
          <a:ln w="9525">
            <a:noFill/>
            <a:miter lim="800000"/>
            <a:headEnd/>
            <a:tailEnd/>
          </a:ln>
        </p:spPr>
        <p:txBody>
          <a:bodyPr>
            <a:spAutoFit/>
          </a:bodyPr>
          <a:lstStyle/>
          <a:p>
            <a:endParaRPr lang="zh-CN" altLang="zh-CN" sz="2000">
              <a:solidFill>
                <a:srgbClr val="FFFF00"/>
              </a:solidFill>
              <a:latin typeface="Calibri" pitchFamily="34" charset="0"/>
            </a:endParaRPr>
          </a:p>
        </p:txBody>
      </p:sp>
      <p:sp>
        <p:nvSpPr>
          <p:cNvPr id="18" name="矩形 17"/>
          <p:cNvSpPr/>
          <p:nvPr/>
        </p:nvSpPr>
        <p:spPr>
          <a:xfrm>
            <a:off x="781050" y="1146175"/>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sp>
        <p:nvSpPr>
          <p:cNvPr id="11268" name="矩形 8"/>
          <p:cNvSpPr>
            <a:spLocks noChangeArrowheads="1"/>
          </p:cNvSpPr>
          <p:nvPr/>
        </p:nvSpPr>
        <p:spPr bwMode="auto">
          <a:xfrm>
            <a:off x="250825" y="260350"/>
            <a:ext cx="6172200" cy="400050"/>
          </a:xfrm>
          <a:prstGeom prst="rect">
            <a:avLst/>
          </a:prstGeom>
          <a:noFill/>
          <a:ln w="9525">
            <a:noFill/>
            <a:miter lim="800000"/>
            <a:headEnd/>
            <a:tailEnd/>
          </a:ln>
        </p:spPr>
        <p:txBody>
          <a:bodyPr>
            <a:spAutoFit/>
          </a:bodyPr>
          <a:lstStyle/>
          <a:p>
            <a:r>
              <a:rPr lang="zh-CN" altLang="zh-CN" sz="2000" b="1">
                <a:solidFill>
                  <a:srgbClr val="0000CC"/>
                </a:solidFill>
                <a:latin typeface="Calibri" pitchFamily="34" charset="0"/>
              </a:rPr>
              <a:t>一、高度重视，创新机制，扎实做好科技帮扶工作</a:t>
            </a:r>
          </a:p>
        </p:txBody>
      </p:sp>
      <p:pic>
        <p:nvPicPr>
          <p:cNvPr id="11269" name="图片 8" descr="20170412095805162952.jpg"/>
          <p:cNvPicPr>
            <a:picLocks noChangeAspect="1"/>
          </p:cNvPicPr>
          <p:nvPr/>
        </p:nvPicPr>
        <p:blipFill>
          <a:blip r:embed="rId3"/>
          <a:srcRect/>
          <a:stretch>
            <a:fillRect/>
          </a:stretch>
        </p:blipFill>
        <p:spPr bwMode="auto">
          <a:xfrm>
            <a:off x="4714875" y="1785938"/>
            <a:ext cx="3606800" cy="2214562"/>
          </a:xfrm>
          <a:prstGeom prst="rect">
            <a:avLst/>
          </a:prstGeom>
          <a:noFill/>
          <a:ln w="9525">
            <a:noFill/>
            <a:miter lim="800000"/>
            <a:headEnd/>
            <a:tailEnd/>
          </a:ln>
        </p:spPr>
      </p:pic>
      <p:pic>
        <p:nvPicPr>
          <p:cNvPr id="11270" name="图片 12" descr="20170722084456155734.jpg"/>
          <p:cNvPicPr>
            <a:picLocks noChangeAspect="1"/>
          </p:cNvPicPr>
          <p:nvPr/>
        </p:nvPicPr>
        <p:blipFill>
          <a:blip r:embed="rId4"/>
          <a:srcRect/>
          <a:stretch>
            <a:fillRect/>
          </a:stretch>
        </p:blipFill>
        <p:spPr bwMode="auto">
          <a:xfrm>
            <a:off x="571500" y="4365625"/>
            <a:ext cx="3786188" cy="2143125"/>
          </a:xfrm>
          <a:prstGeom prst="rect">
            <a:avLst/>
          </a:prstGeom>
          <a:noFill/>
          <a:ln w="9525">
            <a:noFill/>
            <a:miter lim="800000"/>
            <a:headEnd/>
            <a:tailEnd/>
          </a:ln>
        </p:spPr>
      </p:pic>
      <p:sp>
        <p:nvSpPr>
          <p:cNvPr id="11271" name="TextBox 13"/>
          <p:cNvSpPr txBox="1">
            <a:spLocks noChangeArrowheads="1"/>
          </p:cNvSpPr>
          <p:nvPr/>
        </p:nvSpPr>
        <p:spPr bwMode="auto">
          <a:xfrm>
            <a:off x="5429250" y="4000500"/>
            <a:ext cx="2032000" cy="276225"/>
          </a:xfrm>
          <a:prstGeom prst="rect">
            <a:avLst/>
          </a:prstGeom>
          <a:noFill/>
          <a:ln w="9525">
            <a:noFill/>
            <a:miter lim="800000"/>
            <a:headEnd/>
            <a:tailEnd/>
          </a:ln>
        </p:spPr>
        <p:txBody>
          <a:bodyPr wrap="none">
            <a:spAutoFit/>
          </a:bodyPr>
          <a:lstStyle/>
          <a:p>
            <a:pPr eaLnBrk="0" hangingPunct="0"/>
            <a:r>
              <a:rPr lang="zh-CN" altLang="en-US" sz="1200">
                <a:latin typeface="黑体" pitchFamily="49" charset="-122"/>
                <a:ea typeface="黑体" pitchFamily="49" charset="-122"/>
              </a:rPr>
              <a:t>定期召开学校扶贫工作会议</a:t>
            </a:r>
          </a:p>
        </p:txBody>
      </p:sp>
      <p:sp>
        <p:nvSpPr>
          <p:cNvPr id="11272" name="TextBox 14"/>
          <p:cNvSpPr txBox="1">
            <a:spLocks noChangeArrowheads="1"/>
          </p:cNvSpPr>
          <p:nvPr/>
        </p:nvSpPr>
        <p:spPr bwMode="auto">
          <a:xfrm>
            <a:off x="1214438" y="4000500"/>
            <a:ext cx="2357437" cy="276225"/>
          </a:xfrm>
          <a:prstGeom prst="rect">
            <a:avLst/>
          </a:prstGeom>
          <a:noFill/>
          <a:ln w="9525">
            <a:noFill/>
            <a:miter lim="800000"/>
            <a:headEnd/>
            <a:tailEnd/>
          </a:ln>
        </p:spPr>
        <p:txBody>
          <a:bodyPr>
            <a:spAutoFit/>
          </a:bodyPr>
          <a:lstStyle/>
          <a:p>
            <a:pPr algn="ctr" eaLnBrk="0" hangingPunct="0"/>
            <a:r>
              <a:rPr lang="zh-CN" altLang="en-US" sz="1200">
                <a:latin typeface="黑体" pitchFamily="49" charset="-122"/>
                <a:ea typeface="黑体" pitchFamily="49" charset="-122"/>
              </a:rPr>
              <a:t>校党委常委会专题研究扶贫工作</a:t>
            </a:r>
          </a:p>
        </p:txBody>
      </p:sp>
      <p:sp>
        <p:nvSpPr>
          <p:cNvPr id="11273" name="TextBox 15"/>
          <p:cNvSpPr txBox="1">
            <a:spLocks noChangeArrowheads="1"/>
          </p:cNvSpPr>
          <p:nvPr/>
        </p:nvSpPr>
        <p:spPr bwMode="auto">
          <a:xfrm>
            <a:off x="1285875" y="6500813"/>
            <a:ext cx="2184400" cy="277812"/>
          </a:xfrm>
          <a:prstGeom prst="rect">
            <a:avLst/>
          </a:prstGeom>
          <a:noFill/>
          <a:ln w="9525">
            <a:noFill/>
            <a:miter lim="800000"/>
            <a:headEnd/>
            <a:tailEnd/>
          </a:ln>
        </p:spPr>
        <p:txBody>
          <a:bodyPr wrap="none">
            <a:spAutoFit/>
          </a:bodyPr>
          <a:lstStyle/>
          <a:p>
            <a:pPr eaLnBrk="0" hangingPunct="0"/>
            <a:r>
              <a:rPr lang="zh-CN" altLang="en-US" sz="1200">
                <a:latin typeface="黑体" pitchFamily="49" charset="-122"/>
                <a:ea typeface="黑体" pitchFamily="49" charset="-122"/>
              </a:rPr>
              <a:t>主要领导深入扶贫点检查工作</a:t>
            </a:r>
          </a:p>
        </p:txBody>
      </p:sp>
      <p:sp>
        <p:nvSpPr>
          <p:cNvPr id="11274" name="TextBox 16"/>
          <p:cNvSpPr txBox="1">
            <a:spLocks noChangeArrowheads="1"/>
          </p:cNvSpPr>
          <p:nvPr/>
        </p:nvSpPr>
        <p:spPr bwMode="auto">
          <a:xfrm>
            <a:off x="5821363" y="6508750"/>
            <a:ext cx="1570037" cy="277813"/>
          </a:xfrm>
          <a:prstGeom prst="rect">
            <a:avLst/>
          </a:prstGeom>
          <a:noFill/>
          <a:ln w="9525">
            <a:noFill/>
            <a:miter lim="800000"/>
            <a:headEnd/>
            <a:tailEnd/>
          </a:ln>
        </p:spPr>
        <p:txBody>
          <a:bodyPr wrap="none">
            <a:spAutoFit/>
          </a:bodyPr>
          <a:lstStyle/>
          <a:p>
            <a:pPr eaLnBrk="0" hangingPunct="0"/>
            <a:r>
              <a:rPr lang="zh-CN" altLang="en-US" sz="1200">
                <a:latin typeface="黑体" pitchFamily="49" charset="-122"/>
                <a:ea typeface="黑体" pitchFamily="49" charset="-122"/>
              </a:rPr>
              <a:t>积极对接定点扶贫县</a:t>
            </a:r>
          </a:p>
        </p:txBody>
      </p:sp>
      <p:pic>
        <p:nvPicPr>
          <p:cNvPr id="11275" name="图片 18" descr="QQ图片20171109104626_副本.jpg"/>
          <p:cNvPicPr>
            <a:picLocks noChangeAspect="1"/>
          </p:cNvPicPr>
          <p:nvPr/>
        </p:nvPicPr>
        <p:blipFill>
          <a:blip r:embed="rId5"/>
          <a:srcRect/>
          <a:stretch>
            <a:fillRect/>
          </a:stretch>
        </p:blipFill>
        <p:spPr bwMode="auto">
          <a:xfrm>
            <a:off x="571500" y="1785938"/>
            <a:ext cx="3768725" cy="2214562"/>
          </a:xfrm>
          <a:prstGeom prst="rect">
            <a:avLst/>
          </a:prstGeom>
          <a:noFill/>
          <a:ln w="9525">
            <a:noFill/>
            <a:miter lim="800000"/>
            <a:headEnd/>
            <a:tailEnd/>
          </a:ln>
        </p:spPr>
      </p:pic>
      <p:pic>
        <p:nvPicPr>
          <p:cNvPr id="11276" name="图片 12" descr="W020160201348701050498.jpg"/>
          <p:cNvPicPr>
            <a:picLocks noChangeAspect="1"/>
          </p:cNvPicPr>
          <p:nvPr/>
        </p:nvPicPr>
        <p:blipFill>
          <a:blip r:embed="rId6"/>
          <a:srcRect/>
          <a:stretch>
            <a:fillRect/>
          </a:stretch>
        </p:blipFill>
        <p:spPr bwMode="auto">
          <a:xfrm>
            <a:off x="4714875" y="4357688"/>
            <a:ext cx="3606800" cy="2143125"/>
          </a:xfrm>
          <a:prstGeom prst="rect">
            <a:avLst/>
          </a:prstGeom>
          <a:noFill/>
          <a:ln w="9525">
            <a:noFill/>
            <a:miter lim="800000"/>
            <a:headEnd/>
            <a:tailEnd/>
          </a:ln>
        </p:spPr>
      </p:pic>
      <p:sp>
        <p:nvSpPr>
          <p:cNvPr id="11277" name="矩形 12"/>
          <p:cNvSpPr>
            <a:spLocks noChangeArrowheads="1"/>
          </p:cNvSpPr>
          <p:nvPr/>
        </p:nvSpPr>
        <p:spPr bwMode="auto">
          <a:xfrm>
            <a:off x="500063" y="1071563"/>
            <a:ext cx="7786687" cy="646112"/>
          </a:xfrm>
          <a:prstGeom prst="rect">
            <a:avLst/>
          </a:prstGeom>
          <a:noFill/>
          <a:ln w="9525">
            <a:noFill/>
            <a:miter lim="800000"/>
            <a:headEnd/>
            <a:tailEnd/>
          </a:ln>
        </p:spPr>
        <p:txBody>
          <a:bodyPr>
            <a:spAutoFit/>
          </a:bodyPr>
          <a:lstStyle/>
          <a:p>
            <a:pPr eaLnBrk="0" hangingPunct="0"/>
            <a:r>
              <a:rPr lang="zh-CN" altLang="en-US">
                <a:solidFill>
                  <a:srgbClr val="006134"/>
                </a:solidFill>
                <a:latin typeface="黑体" pitchFamily="49" charset="-122"/>
                <a:ea typeface="黑体" pitchFamily="49" charset="-122"/>
              </a:rPr>
              <a:t>    一直以来，学校高度重视对口帮扶工作，学校党委常委会等重要会议多次专题研讨，主要领导亲自带队开展调研。</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矩形 8"/>
          <p:cNvSpPr>
            <a:spLocks noChangeArrowheads="1"/>
          </p:cNvSpPr>
          <p:nvPr/>
        </p:nvSpPr>
        <p:spPr bwMode="auto">
          <a:xfrm>
            <a:off x="179388" y="260350"/>
            <a:ext cx="6172200" cy="400050"/>
          </a:xfrm>
          <a:prstGeom prst="rect">
            <a:avLst/>
          </a:prstGeom>
          <a:noFill/>
          <a:ln w="9525">
            <a:noFill/>
            <a:miter lim="800000"/>
            <a:headEnd/>
            <a:tailEnd/>
          </a:ln>
        </p:spPr>
        <p:txBody>
          <a:bodyPr>
            <a:spAutoFit/>
          </a:bodyPr>
          <a:lstStyle/>
          <a:p>
            <a:endParaRPr lang="zh-CN" altLang="zh-CN" sz="2000">
              <a:solidFill>
                <a:srgbClr val="FFFF00"/>
              </a:solidFill>
              <a:latin typeface="Calibri" pitchFamily="34" charset="0"/>
            </a:endParaRPr>
          </a:p>
        </p:txBody>
      </p:sp>
      <p:sp>
        <p:nvSpPr>
          <p:cNvPr id="18" name="矩形 17"/>
          <p:cNvSpPr/>
          <p:nvPr/>
        </p:nvSpPr>
        <p:spPr>
          <a:xfrm>
            <a:off x="781050" y="1146175"/>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sp>
        <p:nvSpPr>
          <p:cNvPr id="12292" name="矩形 8"/>
          <p:cNvSpPr>
            <a:spLocks noChangeArrowheads="1"/>
          </p:cNvSpPr>
          <p:nvPr/>
        </p:nvSpPr>
        <p:spPr bwMode="auto">
          <a:xfrm>
            <a:off x="250825" y="260350"/>
            <a:ext cx="6172200" cy="400050"/>
          </a:xfrm>
          <a:prstGeom prst="rect">
            <a:avLst/>
          </a:prstGeom>
          <a:noFill/>
          <a:ln w="9525">
            <a:noFill/>
            <a:miter lim="800000"/>
            <a:headEnd/>
            <a:tailEnd/>
          </a:ln>
        </p:spPr>
        <p:txBody>
          <a:bodyPr>
            <a:spAutoFit/>
          </a:bodyPr>
          <a:lstStyle/>
          <a:p>
            <a:r>
              <a:rPr lang="zh-CN" altLang="zh-CN" sz="2000" b="1">
                <a:solidFill>
                  <a:srgbClr val="0000CC"/>
                </a:solidFill>
                <a:latin typeface="Calibri" pitchFamily="34" charset="0"/>
              </a:rPr>
              <a:t>一、高度重视，创新机制，扎实做好科技帮扶工作</a:t>
            </a:r>
          </a:p>
        </p:txBody>
      </p:sp>
      <p:grpSp>
        <p:nvGrpSpPr>
          <p:cNvPr id="12293" name="Group 3"/>
          <p:cNvGrpSpPr>
            <a:grpSpLocks/>
          </p:cNvGrpSpPr>
          <p:nvPr/>
        </p:nvGrpSpPr>
        <p:grpSpPr bwMode="auto">
          <a:xfrm>
            <a:off x="1571625" y="3643313"/>
            <a:ext cx="5572125" cy="785812"/>
            <a:chOff x="1267" y="2532"/>
            <a:chExt cx="3185" cy="582"/>
          </a:xfrm>
        </p:grpSpPr>
        <p:sp>
          <p:nvSpPr>
            <p:cNvPr id="15" name="AutoShape 4"/>
            <p:cNvSpPr>
              <a:spLocks noChangeArrowheads="1"/>
            </p:cNvSpPr>
            <p:nvPr/>
          </p:nvSpPr>
          <p:spPr bwMode="gray">
            <a:xfrm>
              <a:off x="1267" y="2532"/>
              <a:ext cx="3185" cy="582"/>
            </a:xfrm>
            <a:prstGeom prst="roundRect">
              <a:avLst>
                <a:gd name="adj" fmla="val 16667"/>
              </a:avLst>
            </a:prstGeom>
            <a:gradFill rotWithShape="1">
              <a:gsLst>
                <a:gs pos="0">
                  <a:schemeClr val="hlink"/>
                </a:gs>
                <a:gs pos="100000">
                  <a:schemeClr val="hlink">
                    <a:gamma/>
                    <a:shade val="66275"/>
                    <a:invGamma/>
                  </a:schemeClr>
                </a:gs>
              </a:gsLst>
              <a:lin ang="0" scaled="1"/>
            </a:gradFill>
            <a:ln w="9525">
              <a:noFill/>
              <a:round/>
              <a:headEnd/>
              <a:tailEnd/>
            </a:ln>
            <a:effectLst/>
            <a:scene3d>
              <a:camera prst="legacyPerspectiveBottom"/>
              <a:lightRig rig="legacyNormal3" dir="r"/>
            </a:scene3d>
            <a:sp3d extrusionH="430200" prstMaterial="legacyMatte">
              <a:bevelT w="13500" h="13500" prst="angle"/>
              <a:bevelB w="13500" h="13500" prst="angle"/>
              <a:extrusionClr>
                <a:schemeClr val="hlink"/>
              </a:extrusionClr>
            </a:sp3d>
          </p:spPr>
          <p:txBody>
            <a:bodyPr wrap="none" anchor="ctr">
              <a:flatTx/>
            </a:bodyPr>
            <a:lstStyle/>
            <a:p>
              <a:pPr>
                <a:defRPr/>
              </a:pPr>
              <a:endParaRPr lang="zh-CN" altLang="en-US"/>
            </a:p>
          </p:txBody>
        </p:sp>
        <p:sp>
          <p:nvSpPr>
            <p:cNvPr id="12333" name="Line 5"/>
            <p:cNvSpPr>
              <a:spLocks noChangeShapeType="1"/>
            </p:cNvSpPr>
            <p:nvPr/>
          </p:nvSpPr>
          <p:spPr bwMode="gray">
            <a:xfrm>
              <a:off x="1412" y="3111"/>
              <a:ext cx="2950" cy="0"/>
            </a:xfrm>
            <a:prstGeom prst="line">
              <a:avLst/>
            </a:prstGeom>
            <a:noFill/>
            <a:ln w="3175">
              <a:solidFill>
                <a:srgbClr val="FFFFFF">
                  <a:alpha val="14902"/>
                </a:srgbClr>
              </a:solidFill>
              <a:round/>
              <a:headEnd/>
              <a:tailEnd/>
            </a:ln>
          </p:spPr>
          <p:txBody>
            <a:bodyPr/>
            <a:lstStyle/>
            <a:p>
              <a:endParaRPr lang="zh-CN" altLang="en-US"/>
            </a:p>
          </p:txBody>
        </p:sp>
        <p:sp>
          <p:nvSpPr>
            <p:cNvPr id="12334" name="Line 6"/>
            <p:cNvSpPr>
              <a:spLocks noChangeShapeType="1"/>
            </p:cNvSpPr>
            <p:nvPr/>
          </p:nvSpPr>
          <p:spPr bwMode="gray">
            <a:xfrm>
              <a:off x="1418" y="2532"/>
              <a:ext cx="2950" cy="0"/>
            </a:xfrm>
            <a:prstGeom prst="line">
              <a:avLst/>
            </a:prstGeom>
            <a:noFill/>
            <a:ln w="3175">
              <a:solidFill>
                <a:srgbClr val="FFFFFF">
                  <a:alpha val="25098"/>
                </a:srgbClr>
              </a:solidFill>
              <a:round/>
              <a:headEnd/>
              <a:tailEnd/>
            </a:ln>
          </p:spPr>
          <p:txBody>
            <a:bodyPr/>
            <a:lstStyle/>
            <a:p>
              <a:endParaRPr lang="zh-CN" altLang="en-US"/>
            </a:p>
          </p:txBody>
        </p:sp>
      </p:grpSp>
      <p:grpSp>
        <p:nvGrpSpPr>
          <p:cNvPr id="12294" name="Group 7"/>
          <p:cNvGrpSpPr>
            <a:grpSpLocks/>
          </p:cNvGrpSpPr>
          <p:nvPr/>
        </p:nvGrpSpPr>
        <p:grpSpPr bwMode="auto">
          <a:xfrm>
            <a:off x="1428750" y="4572000"/>
            <a:ext cx="5799138" cy="923925"/>
            <a:chOff x="1314" y="3282"/>
            <a:chExt cx="3203" cy="582"/>
          </a:xfrm>
        </p:grpSpPr>
        <p:sp>
          <p:nvSpPr>
            <p:cNvPr id="20" name="AutoShape 8"/>
            <p:cNvSpPr>
              <a:spLocks noChangeArrowheads="1"/>
            </p:cNvSpPr>
            <p:nvPr/>
          </p:nvSpPr>
          <p:spPr bwMode="gray">
            <a:xfrm>
              <a:off x="1314" y="3417"/>
              <a:ext cx="3203" cy="447"/>
            </a:xfrm>
            <a:prstGeom prst="roundRect">
              <a:avLst>
                <a:gd name="adj" fmla="val 16667"/>
              </a:avLst>
            </a:prstGeom>
            <a:gradFill rotWithShape="1">
              <a:gsLst>
                <a:gs pos="0">
                  <a:schemeClr val="accent2">
                    <a:gamma/>
                    <a:shade val="66275"/>
                    <a:invGamma/>
                  </a:schemeClr>
                </a:gs>
                <a:gs pos="100000">
                  <a:schemeClr val="accent2"/>
                </a:gs>
              </a:gsLst>
              <a:lin ang="0" scaled="1"/>
            </a:gradFill>
            <a:ln w="9525">
              <a:noFill/>
              <a:round/>
              <a:headEnd/>
              <a:tailEnd/>
            </a:ln>
            <a:effectLst/>
            <a:scene3d>
              <a:camera prst="legacyPerspectiveBottom"/>
              <a:lightRig rig="legacyNormal3" dir="r"/>
            </a:scene3d>
            <a:sp3d extrusionH="430200" prstMaterial="legacyMatte">
              <a:bevelT w="13500" h="13500" prst="angle"/>
              <a:bevelB w="13500" h="13500" prst="angle"/>
              <a:extrusionClr>
                <a:schemeClr val="accent2"/>
              </a:extrusionClr>
            </a:sp3d>
          </p:spPr>
          <p:txBody>
            <a:bodyPr wrap="none" anchor="ctr">
              <a:flatTx/>
            </a:bodyPr>
            <a:lstStyle/>
            <a:p>
              <a:pPr>
                <a:defRPr/>
              </a:pPr>
              <a:endParaRPr lang="zh-CN" altLang="en-US"/>
            </a:p>
          </p:txBody>
        </p:sp>
        <p:sp>
          <p:nvSpPr>
            <p:cNvPr id="12330" name="Line 9"/>
            <p:cNvSpPr>
              <a:spLocks noChangeShapeType="1"/>
            </p:cNvSpPr>
            <p:nvPr/>
          </p:nvSpPr>
          <p:spPr bwMode="gray">
            <a:xfrm>
              <a:off x="1392" y="3861"/>
              <a:ext cx="2950" cy="0"/>
            </a:xfrm>
            <a:prstGeom prst="line">
              <a:avLst/>
            </a:prstGeom>
            <a:noFill/>
            <a:ln w="3175">
              <a:solidFill>
                <a:srgbClr val="FFFFFF">
                  <a:alpha val="14902"/>
                </a:srgbClr>
              </a:solidFill>
              <a:round/>
              <a:headEnd/>
              <a:tailEnd/>
            </a:ln>
          </p:spPr>
          <p:txBody>
            <a:bodyPr/>
            <a:lstStyle/>
            <a:p>
              <a:endParaRPr lang="zh-CN" altLang="en-US"/>
            </a:p>
          </p:txBody>
        </p:sp>
        <p:sp>
          <p:nvSpPr>
            <p:cNvPr id="12331" name="Line 10"/>
            <p:cNvSpPr>
              <a:spLocks noChangeShapeType="1"/>
            </p:cNvSpPr>
            <p:nvPr/>
          </p:nvSpPr>
          <p:spPr bwMode="gray">
            <a:xfrm>
              <a:off x="1407" y="3282"/>
              <a:ext cx="2950" cy="0"/>
            </a:xfrm>
            <a:prstGeom prst="line">
              <a:avLst/>
            </a:prstGeom>
            <a:noFill/>
            <a:ln w="3175">
              <a:solidFill>
                <a:srgbClr val="FFFFFF">
                  <a:alpha val="25098"/>
                </a:srgbClr>
              </a:solidFill>
              <a:round/>
              <a:headEnd/>
              <a:tailEnd/>
            </a:ln>
          </p:spPr>
          <p:txBody>
            <a:bodyPr/>
            <a:lstStyle/>
            <a:p>
              <a:endParaRPr lang="zh-CN" altLang="en-US"/>
            </a:p>
          </p:txBody>
        </p:sp>
      </p:grpSp>
      <p:grpSp>
        <p:nvGrpSpPr>
          <p:cNvPr id="12295" name="Group 11"/>
          <p:cNvGrpSpPr>
            <a:grpSpLocks/>
          </p:cNvGrpSpPr>
          <p:nvPr/>
        </p:nvGrpSpPr>
        <p:grpSpPr bwMode="auto">
          <a:xfrm>
            <a:off x="1357313" y="2643188"/>
            <a:ext cx="5942012" cy="642937"/>
            <a:chOff x="1314" y="1782"/>
            <a:chExt cx="3203" cy="582"/>
          </a:xfrm>
        </p:grpSpPr>
        <p:sp>
          <p:nvSpPr>
            <p:cNvPr id="24" name="AutoShape 12"/>
            <p:cNvSpPr>
              <a:spLocks noChangeArrowheads="1"/>
            </p:cNvSpPr>
            <p:nvPr/>
          </p:nvSpPr>
          <p:spPr bwMode="gray">
            <a:xfrm>
              <a:off x="1314" y="1782"/>
              <a:ext cx="3203" cy="582"/>
            </a:xfrm>
            <a:prstGeom prst="roundRect">
              <a:avLst>
                <a:gd name="adj" fmla="val 16667"/>
              </a:avLst>
            </a:prstGeom>
            <a:gradFill rotWithShape="1">
              <a:gsLst>
                <a:gs pos="0">
                  <a:schemeClr val="accent1">
                    <a:gamma/>
                    <a:shade val="66275"/>
                    <a:invGamma/>
                  </a:schemeClr>
                </a:gs>
                <a:gs pos="100000">
                  <a:schemeClr val="accent1"/>
                </a:gs>
              </a:gsLst>
              <a:lin ang="0" scaled="1"/>
            </a:gradFill>
            <a:ln w="9525">
              <a:noFill/>
              <a:round/>
              <a:headEnd/>
              <a:tailEnd/>
            </a:ln>
            <a:effectLst/>
            <a:scene3d>
              <a:camera prst="legacyPerspectiveBottom"/>
              <a:lightRig rig="legacyNormal3" dir="r"/>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zh-CN" altLang="en-US"/>
            </a:p>
          </p:txBody>
        </p:sp>
        <p:sp>
          <p:nvSpPr>
            <p:cNvPr id="12327" name="Line 13"/>
            <p:cNvSpPr>
              <a:spLocks noChangeShapeType="1"/>
            </p:cNvSpPr>
            <p:nvPr/>
          </p:nvSpPr>
          <p:spPr bwMode="gray">
            <a:xfrm>
              <a:off x="1418" y="2361"/>
              <a:ext cx="2950" cy="0"/>
            </a:xfrm>
            <a:prstGeom prst="line">
              <a:avLst/>
            </a:prstGeom>
            <a:noFill/>
            <a:ln w="3175">
              <a:solidFill>
                <a:srgbClr val="FFFFFF">
                  <a:alpha val="14902"/>
                </a:srgbClr>
              </a:solidFill>
              <a:round/>
              <a:headEnd/>
              <a:tailEnd/>
            </a:ln>
          </p:spPr>
          <p:txBody>
            <a:bodyPr/>
            <a:lstStyle/>
            <a:p>
              <a:endParaRPr lang="zh-CN" altLang="en-US"/>
            </a:p>
          </p:txBody>
        </p:sp>
        <p:sp>
          <p:nvSpPr>
            <p:cNvPr id="12328" name="Line 14"/>
            <p:cNvSpPr>
              <a:spLocks noChangeShapeType="1"/>
            </p:cNvSpPr>
            <p:nvPr/>
          </p:nvSpPr>
          <p:spPr bwMode="gray">
            <a:xfrm>
              <a:off x="1392" y="1784"/>
              <a:ext cx="2950" cy="0"/>
            </a:xfrm>
            <a:prstGeom prst="line">
              <a:avLst/>
            </a:prstGeom>
            <a:noFill/>
            <a:ln w="3175">
              <a:solidFill>
                <a:srgbClr val="FFFFFF">
                  <a:alpha val="14902"/>
                </a:srgbClr>
              </a:solidFill>
              <a:round/>
              <a:headEnd/>
              <a:tailEnd/>
            </a:ln>
          </p:spPr>
          <p:txBody>
            <a:bodyPr/>
            <a:lstStyle/>
            <a:p>
              <a:endParaRPr lang="zh-CN" altLang="en-US"/>
            </a:p>
          </p:txBody>
        </p:sp>
      </p:grpSp>
      <p:sp>
        <p:nvSpPr>
          <p:cNvPr id="12296" name="Text Box 4"/>
          <p:cNvSpPr txBox="1">
            <a:spLocks noChangeArrowheads="1"/>
          </p:cNvSpPr>
          <p:nvPr/>
        </p:nvSpPr>
        <p:spPr bwMode="gray">
          <a:xfrm>
            <a:off x="857250" y="1428750"/>
            <a:ext cx="7058025" cy="1169988"/>
          </a:xfrm>
          <a:prstGeom prst="rect">
            <a:avLst/>
          </a:prstGeom>
          <a:noFill/>
          <a:ln w="9525" algn="ctr">
            <a:noFill/>
            <a:miter lim="800000"/>
            <a:headEnd/>
            <a:tailEnd/>
          </a:ln>
        </p:spPr>
        <p:txBody>
          <a:bodyPr>
            <a:spAutoFit/>
          </a:bodyPr>
          <a:lstStyle/>
          <a:p>
            <a:pPr eaLnBrk="0" hangingPunct="0"/>
            <a:r>
              <a:rPr lang="en-US" altLang="zh-CN">
                <a:solidFill>
                  <a:srgbClr val="006134"/>
                </a:solidFill>
                <a:latin typeface="黑体" pitchFamily="49" charset="-122"/>
                <a:ea typeface="黑体" pitchFamily="49" charset="-122"/>
              </a:rPr>
              <a:t>    </a:t>
            </a:r>
            <a:r>
              <a:rPr lang="zh-CN" altLang="en-US">
                <a:solidFill>
                  <a:srgbClr val="006134"/>
                </a:solidFill>
                <a:latin typeface="黑体" pitchFamily="49" charset="-122"/>
                <a:ea typeface="黑体" pitchFamily="49" charset="-122"/>
              </a:rPr>
              <a:t>同时，</a:t>
            </a:r>
            <a:r>
              <a:rPr lang="zh-CN" altLang="zh-CN">
                <a:solidFill>
                  <a:srgbClr val="006134"/>
                </a:solidFill>
                <a:latin typeface="黑体" pitchFamily="49" charset="-122"/>
                <a:ea typeface="黑体" pitchFamily="49" charset="-122"/>
              </a:rPr>
              <a:t>将扶贫工作作为学校</a:t>
            </a:r>
            <a:r>
              <a:rPr lang="zh-CN" altLang="en-US">
                <a:solidFill>
                  <a:srgbClr val="006134"/>
                </a:solidFill>
                <a:latin typeface="黑体" pitchFamily="49" charset="-122"/>
                <a:ea typeface="黑体" pitchFamily="49" charset="-122"/>
              </a:rPr>
              <a:t>年度</a:t>
            </a:r>
            <a:r>
              <a:rPr lang="zh-CN" altLang="zh-CN">
                <a:solidFill>
                  <a:srgbClr val="006134"/>
                </a:solidFill>
                <a:latin typeface="黑体" pitchFamily="49" charset="-122"/>
                <a:ea typeface="黑体" pitchFamily="49" charset="-122"/>
              </a:rPr>
              <a:t>重点工作任务</a:t>
            </a:r>
            <a:r>
              <a:rPr lang="zh-CN" altLang="en-US">
                <a:solidFill>
                  <a:srgbClr val="006134"/>
                </a:solidFill>
                <a:latin typeface="黑体" pitchFamily="49" charset="-122"/>
                <a:ea typeface="黑体" pitchFamily="49" charset="-122"/>
              </a:rPr>
              <a:t>，</a:t>
            </a:r>
            <a:r>
              <a:rPr lang="zh-CN" altLang="zh-CN">
                <a:solidFill>
                  <a:srgbClr val="006134"/>
                </a:solidFill>
                <a:latin typeface="黑体" pitchFamily="49" charset="-122"/>
                <a:ea typeface="黑体" pitchFamily="49" charset="-122"/>
              </a:rPr>
              <a:t>多方争取，调动校外和校内资源，全面开展扶贫活动。聚点成片、以点带面，产生了明显的示范辐射效应。</a:t>
            </a:r>
          </a:p>
          <a:p>
            <a:pPr eaLnBrk="0" hangingPunct="0"/>
            <a:endParaRPr lang="en-US" altLang="zh-CN" sz="1600">
              <a:solidFill>
                <a:srgbClr val="F8F8F8"/>
              </a:solidFill>
              <a:cs typeface="Arial" pitchFamily="34" charset="0"/>
            </a:endParaRPr>
          </a:p>
        </p:txBody>
      </p:sp>
      <p:sp>
        <p:nvSpPr>
          <p:cNvPr id="12297" name="Text Box 11"/>
          <p:cNvSpPr txBox="1">
            <a:spLocks noChangeArrowheads="1"/>
          </p:cNvSpPr>
          <p:nvPr/>
        </p:nvSpPr>
        <p:spPr bwMode="gray">
          <a:xfrm>
            <a:off x="1143000" y="2786063"/>
            <a:ext cx="5886450" cy="400050"/>
          </a:xfrm>
          <a:prstGeom prst="rect">
            <a:avLst/>
          </a:prstGeom>
          <a:noFill/>
          <a:ln w="9525" algn="ctr">
            <a:noFill/>
            <a:miter lim="800000"/>
            <a:headEnd/>
            <a:tailEnd/>
          </a:ln>
        </p:spPr>
        <p:txBody>
          <a:bodyPr>
            <a:spAutoFit/>
          </a:bodyPr>
          <a:lstStyle/>
          <a:p>
            <a:pPr algn="ctr" eaLnBrk="0" hangingPunct="0"/>
            <a:r>
              <a:rPr lang="zh-CN" altLang="zh-CN" sz="2000" b="1">
                <a:solidFill>
                  <a:srgbClr val="F8F8F8"/>
                </a:solidFill>
                <a:cs typeface="Arial" pitchFamily="34" charset="0"/>
              </a:rPr>
              <a:t>《定点扶贫合阳县实施方案</a:t>
            </a:r>
            <a:r>
              <a:rPr lang="en-US" altLang="zh-CN" sz="2000" b="1">
                <a:solidFill>
                  <a:srgbClr val="F8F8F8"/>
                </a:solidFill>
                <a:cs typeface="Arial" pitchFamily="34" charset="0"/>
              </a:rPr>
              <a:t> </a:t>
            </a:r>
            <a:r>
              <a:rPr lang="zh-CN" altLang="zh-CN" sz="2000" b="1">
                <a:solidFill>
                  <a:srgbClr val="F8F8F8"/>
                </a:solidFill>
                <a:cs typeface="Arial" pitchFamily="34" charset="0"/>
              </a:rPr>
              <a:t>（</a:t>
            </a:r>
            <a:r>
              <a:rPr lang="en-US" altLang="zh-CN" sz="2000" b="1">
                <a:solidFill>
                  <a:srgbClr val="F8F8F8"/>
                </a:solidFill>
                <a:cs typeface="Arial" pitchFamily="34" charset="0"/>
              </a:rPr>
              <a:t>2016-2020</a:t>
            </a:r>
            <a:r>
              <a:rPr lang="zh-CN" altLang="zh-CN" sz="2000" b="1">
                <a:solidFill>
                  <a:srgbClr val="F8F8F8"/>
                </a:solidFill>
                <a:cs typeface="Arial" pitchFamily="34" charset="0"/>
              </a:rPr>
              <a:t>年）》</a:t>
            </a:r>
            <a:endParaRPr lang="en-US" altLang="zh-CN" sz="2000" b="1">
              <a:solidFill>
                <a:srgbClr val="F8F8F8"/>
              </a:solidFill>
              <a:cs typeface="Arial" pitchFamily="34" charset="0"/>
            </a:endParaRPr>
          </a:p>
        </p:txBody>
      </p:sp>
      <p:sp>
        <p:nvSpPr>
          <p:cNvPr id="12298" name="Text Box 18"/>
          <p:cNvSpPr txBox="1">
            <a:spLocks noChangeArrowheads="1"/>
          </p:cNvSpPr>
          <p:nvPr/>
        </p:nvSpPr>
        <p:spPr bwMode="gray">
          <a:xfrm>
            <a:off x="1928813" y="3857625"/>
            <a:ext cx="5072062" cy="400050"/>
          </a:xfrm>
          <a:prstGeom prst="rect">
            <a:avLst/>
          </a:prstGeom>
          <a:noFill/>
          <a:ln w="9525" algn="ctr">
            <a:noFill/>
            <a:miter lim="800000"/>
            <a:headEnd/>
            <a:tailEnd/>
          </a:ln>
        </p:spPr>
        <p:txBody>
          <a:bodyPr>
            <a:spAutoFit/>
          </a:bodyPr>
          <a:lstStyle/>
          <a:p>
            <a:pPr algn="ctr" eaLnBrk="0" hangingPunct="0"/>
            <a:r>
              <a:rPr lang="zh-CN" altLang="zh-CN" sz="2000" b="1">
                <a:solidFill>
                  <a:srgbClr val="F8F8F8"/>
                </a:solidFill>
                <a:cs typeface="Arial" pitchFamily="34" charset="0"/>
              </a:rPr>
              <a:t>《扶贫工作领导小组各成员单位职责》</a:t>
            </a:r>
            <a:endParaRPr lang="en-US" altLang="zh-CN" sz="2000" b="1">
              <a:solidFill>
                <a:srgbClr val="F8F8F8"/>
              </a:solidFill>
              <a:cs typeface="Arial" pitchFamily="34" charset="0"/>
            </a:endParaRPr>
          </a:p>
        </p:txBody>
      </p:sp>
      <p:sp>
        <p:nvSpPr>
          <p:cNvPr id="12299" name="Text Box 25"/>
          <p:cNvSpPr txBox="1">
            <a:spLocks noChangeArrowheads="1"/>
          </p:cNvSpPr>
          <p:nvPr/>
        </p:nvSpPr>
        <p:spPr bwMode="gray">
          <a:xfrm>
            <a:off x="1000125" y="4929188"/>
            <a:ext cx="6003925" cy="400050"/>
          </a:xfrm>
          <a:prstGeom prst="rect">
            <a:avLst/>
          </a:prstGeom>
          <a:noFill/>
          <a:ln w="9525" algn="ctr">
            <a:noFill/>
            <a:miter lim="800000"/>
            <a:headEnd/>
            <a:tailEnd/>
          </a:ln>
        </p:spPr>
        <p:txBody>
          <a:bodyPr>
            <a:spAutoFit/>
          </a:bodyPr>
          <a:lstStyle/>
          <a:p>
            <a:pPr algn="ctr" eaLnBrk="0" hangingPunct="0"/>
            <a:r>
              <a:rPr lang="zh-CN" altLang="zh-CN" sz="2000" b="1">
                <a:solidFill>
                  <a:srgbClr val="F8F8F8"/>
                </a:solidFill>
                <a:cs typeface="Arial" pitchFamily="34" charset="0"/>
              </a:rPr>
              <a:t>《扶贫工作领导小组成员单位任务分工方案》</a:t>
            </a:r>
            <a:endParaRPr lang="en-US" altLang="zh-CN" sz="2000" b="1">
              <a:solidFill>
                <a:srgbClr val="F8F8F8"/>
              </a:solidFill>
              <a:cs typeface="Arial" pitchFamily="34" charset="0"/>
            </a:endParaRPr>
          </a:p>
        </p:txBody>
      </p:sp>
      <p:grpSp>
        <p:nvGrpSpPr>
          <p:cNvPr id="12300" name="Group 12"/>
          <p:cNvGrpSpPr>
            <a:grpSpLocks/>
          </p:cNvGrpSpPr>
          <p:nvPr/>
        </p:nvGrpSpPr>
        <p:grpSpPr bwMode="auto">
          <a:xfrm>
            <a:off x="6858000" y="2571750"/>
            <a:ext cx="1000125" cy="857250"/>
            <a:chOff x="802" y="845"/>
            <a:chExt cx="827" cy="826"/>
          </a:xfrm>
        </p:grpSpPr>
        <p:sp>
          <p:nvSpPr>
            <p:cNvPr id="12323" name="Oval 13"/>
            <p:cNvSpPr>
              <a:spLocks noChangeArrowheads="1"/>
            </p:cNvSpPr>
            <p:nvPr/>
          </p:nvSpPr>
          <p:spPr bwMode="gray">
            <a:xfrm>
              <a:off x="802" y="845"/>
              <a:ext cx="827" cy="826"/>
            </a:xfrm>
            <a:prstGeom prst="ellipse">
              <a:avLst/>
            </a:prstGeom>
            <a:solidFill>
              <a:srgbClr val="F8F8F8"/>
            </a:solidFill>
            <a:ln w="38100">
              <a:solidFill>
                <a:schemeClr val="accent1"/>
              </a:solidFill>
              <a:round/>
              <a:headEnd/>
              <a:tailEnd/>
            </a:ln>
          </p:spPr>
          <p:txBody>
            <a:bodyPr wrap="none" anchor="ctr"/>
            <a:lstStyle/>
            <a:p>
              <a:endParaRPr lang="zh-CN" altLang="zh-CN">
                <a:latin typeface="Calibri" pitchFamily="34" charset="0"/>
                <a:cs typeface="Arial" pitchFamily="34" charset="0"/>
              </a:endParaRPr>
            </a:p>
          </p:txBody>
        </p:sp>
        <p:sp>
          <p:nvSpPr>
            <p:cNvPr id="12324" name="Oval 14"/>
            <p:cNvSpPr>
              <a:spLocks noChangeArrowheads="1"/>
            </p:cNvSpPr>
            <p:nvPr/>
          </p:nvSpPr>
          <p:spPr bwMode="gray">
            <a:xfrm>
              <a:off x="836" y="879"/>
              <a:ext cx="758" cy="758"/>
            </a:xfrm>
            <a:prstGeom prst="ellipse">
              <a:avLst/>
            </a:prstGeom>
            <a:noFill/>
            <a:ln w="38100">
              <a:solidFill>
                <a:schemeClr val="accent1">
                  <a:alpha val="70195"/>
                </a:schemeClr>
              </a:solidFill>
              <a:round/>
              <a:headEnd/>
              <a:tailEnd/>
            </a:ln>
          </p:spPr>
          <p:txBody>
            <a:bodyPr wrap="none" anchor="ctr"/>
            <a:lstStyle/>
            <a:p>
              <a:endParaRPr lang="zh-CN" altLang="zh-CN">
                <a:latin typeface="Calibri" pitchFamily="34" charset="0"/>
                <a:cs typeface="Arial" pitchFamily="34" charset="0"/>
              </a:endParaRPr>
            </a:p>
          </p:txBody>
        </p:sp>
        <p:sp>
          <p:nvSpPr>
            <p:cNvPr id="12325" name="Oval 15"/>
            <p:cNvSpPr>
              <a:spLocks noChangeArrowheads="1"/>
            </p:cNvSpPr>
            <p:nvPr/>
          </p:nvSpPr>
          <p:spPr bwMode="gray">
            <a:xfrm>
              <a:off x="870" y="915"/>
              <a:ext cx="690" cy="690"/>
            </a:xfrm>
            <a:prstGeom prst="ellipse">
              <a:avLst/>
            </a:prstGeom>
            <a:noFill/>
            <a:ln w="38100">
              <a:solidFill>
                <a:schemeClr val="accent1">
                  <a:alpha val="30196"/>
                </a:schemeClr>
              </a:solidFill>
              <a:round/>
              <a:headEnd/>
              <a:tailEnd/>
            </a:ln>
          </p:spPr>
          <p:txBody>
            <a:bodyPr wrap="none" anchor="ctr"/>
            <a:lstStyle/>
            <a:p>
              <a:endParaRPr lang="zh-CN" altLang="zh-CN">
                <a:latin typeface="Calibri" pitchFamily="34" charset="0"/>
                <a:cs typeface="Arial" pitchFamily="34" charset="0"/>
              </a:endParaRPr>
            </a:p>
          </p:txBody>
        </p:sp>
      </p:grpSp>
      <p:grpSp>
        <p:nvGrpSpPr>
          <p:cNvPr id="12301" name="Group 26"/>
          <p:cNvGrpSpPr>
            <a:grpSpLocks/>
          </p:cNvGrpSpPr>
          <p:nvPr/>
        </p:nvGrpSpPr>
        <p:grpSpPr bwMode="auto">
          <a:xfrm>
            <a:off x="6929438" y="4572000"/>
            <a:ext cx="1071562" cy="1000125"/>
            <a:chOff x="802" y="845"/>
            <a:chExt cx="827" cy="826"/>
          </a:xfrm>
        </p:grpSpPr>
        <p:sp>
          <p:nvSpPr>
            <p:cNvPr id="12320" name="Oval 27"/>
            <p:cNvSpPr>
              <a:spLocks noChangeArrowheads="1"/>
            </p:cNvSpPr>
            <p:nvPr/>
          </p:nvSpPr>
          <p:spPr bwMode="gray">
            <a:xfrm>
              <a:off x="802" y="845"/>
              <a:ext cx="827" cy="826"/>
            </a:xfrm>
            <a:prstGeom prst="ellipse">
              <a:avLst/>
            </a:prstGeom>
            <a:solidFill>
              <a:srgbClr val="F8F8F8"/>
            </a:solidFill>
            <a:ln w="38100">
              <a:solidFill>
                <a:schemeClr val="accent2"/>
              </a:solidFill>
              <a:round/>
              <a:headEnd/>
              <a:tailEnd/>
            </a:ln>
          </p:spPr>
          <p:txBody>
            <a:bodyPr wrap="none" anchor="ctr"/>
            <a:lstStyle/>
            <a:p>
              <a:endParaRPr lang="zh-CN" altLang="zh-CN">
                <a:latin typeface="Calibri" pitchFamily="34" charset="0"/>
                <a:cs typeface="Arial" pitchFamily="34" charset="0"/>
              </a:endParaRPr>
            </a:p>
          </p:txBody>
        </p:sp>
        <p:sp>
          <p:nvSpPr>
            <p:cNvPr id="12321" name="Oval 28"/>
            <p:cNvSpPr>
              <a:spLocks noChangeArrowheads="1"/>
            </p:cNvSpPr>
            <p:nvPr/>
          </p:nvSpPr>
          <p:spPr bwMode="gray">
            <a:xfrm>
              <a:off x="836" y="879"/>
              <a:ext cx="758" cy="758"/>
            </a:xfrm>
            <a:prstGeom prst="ellipse">
              <a:avLst/>
            </a:prstGeom>
            <a:noFill/>
            <a:ln w="38100">
              <a:solidFill>
                <a:schemeClr val="accent2">
                  <a:alpha val="70195"/>
                </a:schemeClr>
              </a:solidFill>
              <a:round/>
              <a:headEnd/>
              <a:tailEnd/>
            </a:ln>
          </p:spPr>
          <p:txBody>
            <a:bodyPr wrap="none" anchor="ctr"/>
            <a:lstStyle/>
            <a:p>
              <a:endParaRPr lang="zh-CN" altLang="zh-CN">
                <a:latin typeface="Calibri" pitchFamily="34" charset="0"/>
                <a:cs typeface="Arial" pitchFamily="34" charset="0"/>
              </a:endParaRPr>
            </a:p>
          </p:txBody>
        </p:sp>
        <p:sp>
          <p:nvSpPr>
            <p:cNvPr id="12322" name="Oval 29"/>
            <p:cNvSpPr>
              <a:spLocks noChangeArrowheads="1"/>
            </p:cNvSpPr>
            <p:nvPr/>
          </p:nvSpPr>
          <p:spPr bwMode="gray">
            <a:xfrm>
              <a:off x="870" y="915"/>
              <a:ext cx="690" cy="690"/>
            </a:xfrm>
            <a:prstGeom prst="ellipse">
              <a:avLst/>
            </a:prstGeom>
            <a:noFill/>
            <a:ln w="38100">
              <a:solidFill>
                <a:schemeClr val="accent2">
                  <a:alpha val="30196"/>
                </a:schemeClr>
              </a:solidFill>
              <a:round/>
              <a:headEnd/>
              <a:tailEnd/>
            </a:ln>
          </p:spPr>
          <p:txBody>
            <a:bodyPr wrap="none" anchor="ctr"/>
            <a:lstStyle/>
            <a:p>
              <a:endParaRPr lang="zh-CN" altLang="zh-CN">
                <a:latin typeface="Calibri" pitchFamily="34" charset="0"/>
                <a:cs typeface="Arial" pitchFamily="34" charset="0"/>
              </a:endParaRPr>
            </a:p>
          </p:txBody>
        </p:sp>
      </p:grpSp>
      <p:sp>
        <p:nvSpPr>
          <p:cNvPr id="39" name="矩形 38"/>
          <p:cNvSpPr/>
          <p:nvPr/>
        </p:nvSpPr>
        <p:spPr>
          <a:xfrm>
            <a:off x="7072330" y="2500306"/>
            <a:ext cx="569387" cy="923330"/>
          </a:xfrm>
          <a:prstGeom prst="rect">
            <a:avLst/>
          </a:prstGeom>
          <a:noFill/>
        </p:spPr>
        <p:txBody>
          <a:bodyPr wrap="none">
            <a:spAutoFit/>
          </a:bodyPr>
          <a:lstStyle/>
          <a:p>
            <a:pPr algn="ctr">
              <a:defRPr/>
            </a:pPr>
            <a:r>
              <a:rPr lang="en-US" altLang="zh-CN"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1</a:t>
            </a:r>
            <a:endParaRPr lang="zh-CN" alt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1" name="矩形 40"/>
          <p:cNvSpPr/>
          <p:nvPr/>
        </p:nvSpPr>
        <p:spPr>
          <a:xfrm>
            <a:off x="7215206" y="4572008"/>
            <a:ext cx="492742" cy="923330"/>
          </a:xfrm>
          <a:prstGeom prst="rect">
            <a:avLst/>
          </a:prstGeom>
          <a:noFill/>
        </p:spPr>
        <p:txBody>
          <a:bodyPr>
            <a:spAutoFit/>
          </a:bodyPr>
          <a:lstStyle/>
          <a:p>
            <a:pPr algn="ctr">
              <a:defRPr/>
            </a:pPr>
            <a:r>
              <a:rPr lang="en-US" altLang="zh-CN"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3</a:t>
            </a:r>
            <a:endParaRPr lang="zh-CN" alt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2" name="矩形 41"/>
          <p:cNvSpPr/>
          <p:nvPr/>
        </p:nvSpPr>
        <p:spPr>
          <a:xfrm>
            <a:off x="4479925" y="3100388"/>
            <a:ext cx="184150" cy="368300"/>
          </a:xfrm>
          <a:prstGeom prst="rect">
            <a:avLst/>
          </a:prstGeom>
        </p:spPr>
        <p:txBody>
          <a:bodyPr wrap="none">
            <a:spAutoFit/>
          </a:bodyPr>
          <a:lstStyle/>
          <a:p>
            <a:pPr algn="ctr">
              <a:defRPr/>
            </a:pPr>
            <a:endParaRPr lang="zh-CN" altLang="en-US" b="1" dirty="0">
              <a:ln>
                <a:solidFill>
                  <a:srgbClr val="FF0000"/>
                </a:solidFill>
              </a:ln>
              <a:effectLst>
                <a:outerShdw blurRad="38100" dist="19050" dir="2700000" algn="tl" rotWithShape="0">
                  <a:schemeClr val="dk1">
                    <a:lumMod val="50000"/>
                    <a:alpha val="40000"/>
                  </a:schemeClr>
                </a:outerShdw>
              </a:effectLst>
            </a:endParaRPr>
          </a:p>
        </p:txBody>
      </p:sp>
      <p:grpSp>
        <p:nvGrpSpPr>
          <p:cNvPr id="12305" name="Group 26"/>
          <p:cNvGrpSpPr>
            <a:grpSpLocks/>
          </p:cNvGrpSpPr>
          <p:nvPr/>
        </p:nvGrpSpPr>
        <p:grpSpPr bwMode="auto">
          <a:xfrm>
            <a:off x="857250" y="3571875"/>
            <a:ext cx="1000125" cy="928688"/>
            <a:chOff x="802" y="845"/>
            <a:chExt cx="827" cy="826"/>
          </a:xfrm>
        </p:grpSpPr>
        <p:sp>
          <p:nvSpPr>
            <p:cNvPr id="12317" name="Oval 27"/>
            <p:cNvSpPr>
              <a:spLocks noChangeArrowheads="1"/>
            </p:cNvSpPr>
            <p:nvPr/>
          </p:nvSpPr>
          <p:spPr bwMode="gray">
            <a:xfrm>
              <a:off x="802" y="845"/>
              <a:ext cx="827" cy="826"/>
            </a:xfrm>
            <a:prstGeom prst="ellipse">
              <a:avLst/>
            </a:prstGeom>
            <a:solidFill>
              <a:srgbClr val="F8F8F8"/>
            </a:solidFill>
            <a:ln w="38100">
              <a:solidFill>
                <a:schemeClr val="accent2"/>
              </a:solidFill>
              <a:round/>
              <a:headEnd/>
              <a:tailEnd/>
            </a:ln>
          </p:spPr>
          <p:txBody>
            <a:bodyPr wrap="none" anchor="ctr"/>
            <a:lstStyle/>
            <a:p>
              <a:endParaRPr lang="zh-CN" altLang="zh-CN">
                <a:latin typeface="Calibri" pitchFamily="34" charset="0"/>
                <a:cs typeface="Arial" pitchFamily="34" charset="0"/>
              </a:endParaRPr>
            </a:p>
          </p:txBody>
        </p:sp>
        <p:sp>
          <p:nvSpPr>
            <p:cNvPr id="12318" name="Oval 28"/>
            <p:cNvSpPr>
              <a:spLocks noChangeArrowheads="1"/>
            </p:cNvSpPr>
            <p:nvPr/>
          </p:nvSpPr>
          <p:spPr bwMode="gray">
            <a:xfrm>
              <a:off x="836" y="879"/>
              <a:ext cx="758" cy="758"/>
            </a:xfrm>
            <a:prstGeom prst="ellipse">
              <a:avLst/>
            </a:prstGeom>
            <a:noFill/>
            <a:ln w="38100">
              <a:solidFill>
                <a:schemeClr val="accent2">
                  <a:alpha val="70195"/>
                </a:schemeClr>
              </a:solidFill>
              <a:round/>
              <a:headEnd/>
              <a:tailEnd/>
            </a:ln>
          </p:spPr>
          <p:txBody>
            <a:bodyPr wrap="none" anchor="ctr"/>
            <a:lstStyle/>
            <a:p>
              <a:endParaRPr lang="zh-CN" altLang="zh-CN">
                <a:latin typeface="Calibri" pitchFamily="34" charset="0"/>
                <a:cs typeface="Arial" pitchFamily="34" charset="0"/>
              </a:endParaRPr>
            </a:p>
          </p:txBody>
        </p:sp>
        <p:sp>
          <p:nvSpPr>
            <p:cNvPr id="12319" name="Oval 29"/>
            <p:cNvSpPr>
              <a:spLocks noChangeArrowheads="1"/>
            </p:cNvSpPr>
            <p:nvPr/>
          </p:nvSpPr>
          <p:spPr bwMode="gray">
            <a:xfrm>
              <a:off x="870" y="915"/>
              <a:ext cx="690" cy="690"/>
            </a:xfrm>
            <a:prstGeom prst="ellipse">
              <a:avLst/>
            </a:prstGeom>
            <a:noFill/>
            <a:ln w="38100">
              <a:solidFill>
                <a:schemeClr val="accent2">
                  <a:alpha val="30196"/>
                </a:schemeClr>
              </a:solidFill>
              <a:round/>
              <a:headEnd/>
              <a:tailEnd/>
            </a:ln>
          </p:spPr>
          <p:txBody>
            <a:bodyPr wrap="none" anchor="ctr"/>
            <a:lstStyle/>
            <a:p>
              <a:endParaRPr lang="zh-CN" altLang="zh-CN">
                <a:latin typeface="Calibri" pitchFamily="34" charset="0"/>
                <a:cs typeface="Arial" pitchFamily="34" charset="0"/>
              </a:endParaRPr>
            </a:p>
          </p:txBody>
        </p:sp>
      </p:grpSp>
      <p:sp>
        <p:nvSpPr>
          <p:cNvPr id="40" name="矩形 39"/>
          <p:cNvSpPr/>
          <p:nvPr/>
        </p:nvSpPr>
        <p:spPr>
          <a:xfrm>
            <a:off x="1071538" y="3500438"/>
            <a:ext cx="525579" cy="923330"/>
          </a:xfrm>
          <a:prstGeom prst="rect">
            <a:avLst/>
          </a:prstGeom>
          <a:noFill/>
        </p:spPr>
        <p:txBody>
          <a:bodyPr>
            <a:spAutoFit/>
          </a:bodyPr>
          <a:lstStyle/>
          <a:p>
            <a:pPr algn="ctr">
              <a:defRPr/>
            </a:pPr>
            <a:r>
              <a:rPr lang="en-US" altLang="zh-CN"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2</a:t>
            </a:r>
            <a:endParaRPr lang="zh-CN" alt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grpSp>
        <p:nvGrpSpPr>
          <p:cNvPr id="12307" name="Group 3"/>
          <p:cNvGrpSpPr>
            <a:grpSpLocks/>
          </p:cNvGrpSpPr>
          <p:nvPr/>
        </p:nvGrpSpPr>
        <p:grpSpPr bwMode="auto">
          <a:xfrm>
            <a:off x="1714500" y="5786438"/>
            <a:ext cx="5643563" cy="785812"/>
            <a:chOff x="1267" y="2532"/>
            <a:chExt cx="3185" cy="582"/>
          </a:xfrm>
        </p:grpSpPr>
        <p:sp>
          <p:nvSpPr>
            <p:cNvPr id="38" name="AutoShape 4"/>
            <p:cNvSpPr>
              <a:spLocks noChangeArrowheads="1"/>
            </p:cNvSpPr>
            <p:nvPr/>
          </p:nvSpPr>
          <p:spPr bwMode="gray">
            <a:xfrm>
              <a:off x="1267" y="2532"/>
              <a:ext cx="3185" cy="582"/>
            </a:xfrm>
            <a:prstGeom prst="roundRect">
              <a:avLst>
                <a:gd name="adj" fmla="val 16667"/>
              </a:avLst>
            </a:prstGeom>
            <a:gradFill rotWithShape="1">
              <a:gsLst>
                <a:gs pos="0">
                  <a:schemeClr val="hlink"/>
                </a:gs>
                <a:gs pos="100000">
                  <a:schemeClr val="hlink">
                    <a:gamma/>
                    <a:shade val="66275"/>
                    <a:invGamma/>
                  </a:schemeClr>
                </a:gs>
              </a:gsLst>
              <a:lin ang="0" scaled="1"/>
            </a:gradFill>
            <a:ln w="9525">
              <a:noFill/>
              <a:round/>
              <a:headEnd/>
              <a:tailEnd/>
            </a:ln>
            <a:effectLst/>
            <a:scene3d>
              <a:camera prst="legacyPerspectiveBottom"/>
              <a:lightRig rig="legacyNormal3" dir="r"/>
            </a:scene3d>
            <a:sp3d extrusionH="430200" prstMaterial="legacyMatte">
              <a:bevelT w="13500" h="13500" prst="angle"/>
              <a:bevelB w="13500" h="13500" prst="angle"/>
              <a:extrusionClr>
                <a:schemeClr val="hlink"/>
              </a:extrusionClr>
            </a:sp3d>
          </p:spPr>
          <p:txBody>
            <a:bodyPr wrap="none" anchor="ctr">
              <a:flatTx/>
            </a:bodyPr>
            <a:lstStyle/>
            <a:p>
              <a:pPr>
                <a:defRPr/>
              </a:pPr>
              <a:endParaRPr lang="zh-CN" altLang="en-US"/>
            </a:p>
          </p:txBody>
        </p:sp>
        <p:sp>
          <p:nvSpPr>
            <p:cNvPr id="12315" name="Line 5"/>
            <p:cNvSpPr>
              <a:spLocks noChangeShapeType="1"/>
            </p:cNvSpPr>
            <p:nvPr/>
          </p:nvSpPr>
          <p:spPr bwMode="gray">
            <a:xfrm>
              <a:off x="1412" y="3111"/>
              <a:ext cx="2950" cy="0"/>
            </a:xfrm>
            <a:prstGeom prst="line">
              <a:avLst/>
            </a:prstGeom>
            <a:noFill/>
            <a:ln w="3175">
              <a:solidFill>
                <a:srgbClr val="FFFFFF">
                  <a:alpha val="14902"/>
                </a:srgbClr>
              </a:solidFill>
              <a:round/>
              <a:headEnd/>
              <a:tailEnd/>
            </a:ln>
          </p:spPr>
          <p:txBody>
            <a:bodyPr/>
            <a:lstStyle/>
            <a:p>
              <a:endParaRPr lang="zh-CN" altLang="en-US"/>
            </a:p>
          </p:txBody>
        </p:sp>
        <p:sp>
          <p:nvSpPr>
            <p:cNvPr id="12316" name="Line 6"/>
            <p:cNvSpPr>
              <a:spLocks noChangeShapeType="1"/>
            </p:cNvSpPr>
            <p:nvPr/>
          </p:nvSpPr>
          <p:spPr bwMode="gray">
            <a:xfrm>
              <a:off x="1418" y="2532"/>
              <a:ext cx="2950" cy="0"/>
            </a:xfrm>
            <a:prstGeom prst="line">
              <a:avLst/>
            </a:prstGeom>
            <a:noFill/>
            <a:ln w="3175">
              <a:solidFill>
                <a:srgbClr val="FFFFFF">
                  <a:alpha val="25098"/>
                </a:srgbClr>
              </a:solidFill>
              <a:round/>
              <a:headEnd/>
              <a:tailEnd/>
            </a:ln>
          </p:spPr>
          <p:txBody>
            <a:bodyPr/>
            <a:lstStyle/>
            <a:p>
              <a:endParaRPr lang="zh-CN" altLang="en-US"/>
            </a:p>
          </p:txBody>
        </p:sp>
      </p:grpSp>
      <p:sp>
        <p:nvSpPr>
          <p:cNvPr id="12308" name="Text Box 18"/>
          <p:cNvSpPr txBox="1">
            <a:spLocks noChangeArrowheads="1"/>
          </p:cNvSpPr>
          <p:nvPr/>
        </p:nvSpPr>
        <p:spPr bwMode="gray">
          <a:xfrm>
            <a:off x="2071688" y="6000750"/>
            <a:ext cx="5429250" cy="400050"/>
          </a:xfrm>
          <a:prstGeom prst="rect">
            <a:avLst/>
          </a:prstGeom>
          <a:noFill/>
          <a:ln w="9525" algn="ctr">
            <a:noFill/>
            <a:miter lim="800000"/>
            <a:headEnd/>
            <a:tailEnd/>
          </a:ln>
        </p:spPr>
        <p:txBody>
          <a:bodyPr>
            <a:spAutoFit/>
          </a:bodyPr>
          <a:lstStyle/>
          <a:p>
            <a:pPr algn="ctr" eaLnBrk="0" hangingPunct="0"/>
            <a:r>
              <a:rPr lang="zh-CN" altLang="zh-CN" sz="2000" b="1">
                <a:solidFill>
                  <a:srgbClr val="F8F8F8"/>
                </a:solidFill>
                <a:cs typeface="Arial" pitchFamily="34" charset="0"/>
              </a:rPr>
              <a:t>《西北农林科技大学</a:t>
            </a:r>
            <a:r>
              <a:rPr lang="en-US" altLang="zh-CN" sz="2000" b="1">
                <a:solidFill>
                  <a:srgbClr val="F8F8F8"/>
                </a:solidFill>
                <a:cs typeface="Arial" pitchFamily="34" charset="0"/>
              </a:rPr>
              <a:t>2017</a:t>
            </a:r>
            <a:r>
              <a:rPr lang="zh-CN" altLang="zh-CN" sz="2000" b="1">
                <a:solidFill>
                  <a:srgbClr val="F8F8F8"/>
                </a:solidFill>
                <a:cs typeface="Arial" pitchFamily="34" charset="0"/>
              </a:rPr>
              <a:t>年扶贫工作计划》</a:t>
            </a:r>
            <a:endParaRPr lang="en-US" altLang="zh-CN" sz="2000" b="1">
              <a:solidFill>
                <a:srgbClr val="F8F8F8"/>
              </a:solidFill>
              <a:cs typeface="Arial" pitchFamily="34" charset="0"/>
            </a:endParaRPr>
          </a:p>
        </p:txBody>
      </p:sp>
      <p:grpSp>
        <p:nvGrpSpPr>
          <p:cNvPr id="12309" name="Group 26"/>
          <p:cNvGrpSpPr>
            <a:grpSpLocks/>
          </p:cNvGrpSpPr>
          <p:nvPr/>
        </p:nvGrpSpPr>
        <p:grpSpPr bwMode="auto">
          <a:xfrm>
            <a:off x="1000125" y="5715000"/>
            <a:ext cx="1000125" cy="928688"/>
            <a:chOff x="802" y="845"/>
            <a:chExt cx="827" cy="826"/>
          </a:xfrm>
        </p:grpSpPr>
        <p:sp>
          <p:nvSpPr>
            <p:cNvPr id="12311" name="Oval 27"/>
            <p:cNvSpPr>
              <a:spLocks noChangeArrowheads="1"/>
            </p:cNvSpPr>
            <p:nvPr/>
          </p:nvSpPr>
          <p:spPr bwMode="gray">
            <a:xfrm>
              <a:off x="802" y="845"/>
              <a:ext cx="827" cy="826"/>
            </a:xfrm>
            <a:prstGeom prst="ellipse">
              <a:avLst/>
            </a:prstGeom>
            <a:solidFill>
              <a:srgbClr val="F8F8F8"/>
            </a:solidFill>
            <a:ln w="38100">
              <a:solidFill>
                <a:schemeClr val="accent2"/>
              </a:solidFill>
              <a:round/>
              <a:headEnd/>
              <a:tailEnd/>
            </a:ln>
          </p:spPr>
          <p:txBody>
            <a:bodyPr wrap="none" anchor="ctr"/>
            <a:lstStyle/>
            <a:p>
              <a:endParaRPr lang="zh-CN" altLang="zh-CN">
                <a:latin typeface="Calibri" pitchFamily="34" charset="0"/>
                <a:cs typeface="Arial" pitchFamily="34" charset="0"/>
              </a:endParaRPr>
            </a:p>
          </p:txBody>
        </p:sp>
        <p:sp>
          <p:nvSpPr>
            <p:cNvPr id="12312" name="Oval 28"/>
            <p:cNvSpPr>
              <a:spLocks noChangeArrowheads="1"/>
            </p:cNvSpPr>
            <p:nvPr/>
          </p:nvSpPr>
          <p:spPr bwMode="gray">
            <a:xfrm>
              <a:off x="836" y="879"/>
              <a:ext cx="758" cy="758"/>
            </a:xfrm>
            <a:prstGeom prst="ellipse">
              <a:avLst/>
            </a:prstGeom>
            <a:noFill/>
            <a:ln w="38100">
              <a:solidFill>
                <a:schemeClr val="accent2">
                  <a:alpha val="70195"/>
                </a:schemeClr>
              </a:solidFill>
              <a:round/>
              <a:headEnd/>
              <a:tailEnd/>
            </a:ln>
          </p:spPr>
          <p:txBody>
            <a:bodyPr wrap="none" anchor="ctr"/>
            <a:lstStyle/>
            <a:p>
              <a:endParaRPr lang="zh-CN" altLang="zh-CN">
                <a:latin typeface="Calibri" pitchFamily="34" charset="0"/>
                <a:cs typeface="Arial" pitchFamily="34" charset="0"/>
              </a:endParaRPr>
            </a:p>
          </p:txBody>
        </p:sp>
        <p:sp>
          <p:nvSpPr>
            <p:cNvPr id="12313" name="Oval 29"/>
            <p:cNvSpPr>
              <a:spLocks noChangeArrowheads="1"/>
            </p:cNvSpPr>
            <p:nvPr/>
          </p:nvSpPr>
          <p:spPr bwMode="gray">
            <a:xfrm>
              <a:off x="870" y="915"/>
              <a:ext cx="690" cy="690"/>
            </a:xfrm>
            <a:prstGeom prst="ellipse">
              <a:avLst/>
            </a:prstGeom>
            <a:noFill/>
            <a:ln w="38100">
              <a:solidFill>
                <a:schemeClr val="accent2">
                  <a:alpha val="30196"/>
                </a:schemeClr>
              </a:solidFill>
              <a:round/>
              <a:headEnd/>
              <a:tailEnd/>
            </a:ln>
          </p:spPr>
          <p:txBody>
            <a:bodyPr wrap="none" anchor="ctr"/>
            <a:lstStyle/>
            <a:p>
              <a:endParaRPr lang="zh-CN" altLang="zh-CN">
                <a:latin typeface="Calibri" pitchFamily="34" charset="0"/>
                <a:cs typeface="Arial" pitchFamily="34" charset="0"/>
              </a:endParaRPr>
            </a:p>
          </p:txBody>
        </p:sp>
      </p:grpSp>
      <p:sp>
        <p:nvSpPr>
          <p:cNvPr id="50" name="矩形 49"/>
          <p:cNvSpPr/>
          <p:nvPr/>
        </p:nvSpPr>
        <p:spPr>
          <a:xfrm>
            <a:off x="1214414" y="5643578"/>
            <a:ext cx="525579" cy="923330"/>
          </a:xfrm>
          <a:prstGeom prst="rect">
            <a:avLst/>
          </a:prstGeom>
          <a:noFill/>
        </p:spPr>
        <p:txBody>
          <a:bodyPr>
            <a:spAutoFit/>
          </a:bodyPr>
          <a:lstStyle/>
          <a:p>
            <a:pPr algn="ctr">
              <a:defRPr/>
            </a:pPr>
            <a:r>
              <a:rPr lang="en-US" altLang="zh-CN"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4</a:t>
            </a:r>
            <a:endParaRPr lang="zh-CN" alt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矩形 8"/>
          <p:cNvSpPr>
            <a:spLocks noChangeArrowheads="1"/>
          </p:cNvSpPr>
          <p:nvPr/>
        </p:nvSpPr>
        <p:spPr bwMode="auto">
          <a:xfrm>
            <a:off x="179388" y="260350"/>
            <a:ext cx="6172200" cy="400050"/>
          </a:xfrm>
          <a:prstGeom prst="rect">
            <a:avLst/>
          </a:prstGeom>
          <a:noFill/>
          <a:ln w="9525">
            <a:noFill/>
            <a:miter lim="800000"/>
            <a:headEnd/>
            <a:tailEnd/>
          </a:ln>
        </p:spPr>
        <p:txBody>
          <a:bodyPr>
            <a:spAutoFit/>
          </a:bodyPr>
          <a:lstStyle/>
          <a:p>
            <a:endParaRPr lang="zh-CN" altLang="zh-CN" sz="2000">
              <a:solidFill>
                <a:srgbClr val="FFFF00"/>
              </a:solidFill>
              <a:latin typeface="Calibri" pitchFamily="34" charset="0"/>
            </a:endParaRPr>
          </a:p>
        </p:txBody>
      </p:sp>
      <p:sp>
        <p:nvSpPr>
          <p:cNvPr id="18" name="矩形 17"/>
          <p:cNvSpPr/>
          <p:nvPr/>
        </p:nvSpPr>
        <p:spPr>
          <a:xfrm>
            <a:off x="781050" y="1289050"/>
            <a:ext cx="185738" cy="923925"/>
          </a:xfrm>
          <a:prstGeom prst="rect">
            <a:avLst/>
          </a:prstGeom>
          <a:noFill/>
        </p:spPr>
        <p:txBody>
          <a:bodyPr wrap="none">
            <a:spAutoFit/>
          </a:bodyPr>
          <a:lstStyle/>
          <a:p>
            <a:pPr algn="ctr">
              <a:defRPr/>
            </a:pPr>
            <a:endParaRPr lang="zh-CN" altLang="en-US" sz="5400" b="1" dirty="0">
              <a:ln w="12700">
                <a:solidFill>
                  <a:schemeClr val="accent1"/>
                </a:solidFill>
                <a:prstDash val="solid"/>
              </a:ln>
              <a:solidFill>
                <a:srgbClr val="FF0000"/>
              </a:solidFill>
              <a:effectLst>
                <a:outerShdw dist="38100" dir="2640000" algn="bl" rotWithShape="0">
                  <a:schemeClr val="accent1"/>
                </a:outerShdw>
              </a:effectLst>
            </a:endParaRPr>
          </a:p>
        </p:txBody>
      </p:sp>
      <p:sp>
        <p:nvSpPr>
          <p:cNvPr id="13316" name="矩形 8"/>
          <p:cNvSpPr>
            <a:spLocks noChangeArrowheads="1"/>
          </p:cNvSpPr>
          <p:nvPr/>
        </p:nvSpPr>
        <p:spPr bwMode="auto">
          <a:xfrm>
            <a:off x="250825" y="260350"/>
            <a:ext cx="6172200" cy="400050"/>
          </a:xfrm>
          <a:prstGeom prst="rect">
            <a:avLst/>
          </a:prstGeom>
          <a:noFill/>
          <a:ln w="9525">
            <a:noFill/>
            <a:miter lim="800000"/>
            <a:headEnd/>
            <a:tailEnd/>
          </a:ln>
        </p:spPr>
        <p:txBody>
          <a:bodyPr>
            <a:spAutoFit/>
          </a:bodyPr>
          <a:lstStyle/>
          <a:p>
            <a:r>
              <a:rPr lang="zh-CN" altLang="zh-CN" sz="2000" b="1">
                <a:solidFill>
                  <a:srgbClr val="0000CC"/>
                </a:solidFill>
                <a:latin typeface="Calibri" pitchFamily="34" charset="0"/>
              </a:rPr>
              <a:t>一、高度重视，创新机制，扎实做好科技帮扶工作</a:t>
            </a:r>
          </a:p>
        </p:txBody>
      </p:sp>
      <p:pic>
        <p:nvPicPr>
          <p:cNvPr id="9221" name="图片 3" descr="http://news.nwsuaf.edu.cn/images/content/2016-11/20161110153059597954.JPG"/>
          <p:cNvPicPr>
            <a:picLocks noChangeAspect="1"/>
          </p:cNvPicPr>
          <p:nvPr/>
        </p:nvPicPr>
        <p:blipFill>
          <a:blip r:embed="rId3"/>
          <a:srcRect l="4808" r="4807"/>
          <a:stretch>
            <a:fillRect/>
          </a:stretch>
        </p:blipFill>
        <p:spPr bwMode="auto">
          <a:xfrm>
            <a:off x="571500" y="1500188"/>
            <a:ext cx="3544888" cy="2376487"/>
          </a:xfrm>
          <a:prstGeom prst="rect">
            <a:avLst/>
          </a:prstGeom>
          <a:ln>
            <a:noFill/>
          </a:ln>
          <a:effectLst>
            <a:outerShdw blurRad="190500" algn="tl" rotWithShape="0">
              <a:srgbClr val="000000">
                <a:alpha val="70000"/>
              </a:srgbClr>
            </a:outerShdw>
          </a:effectLst>
        </p:spPr>
      </p:pic>
      <p:pic>
        <p:nvPicPr>
          <p:cNvPr id="13318" name="图片 8" descr="20170609121015377667.jpg"/>
          <p:cNvPicPr>
            <a:picLocks noChangeAspect="1"/>
          </p:cNvPicPr>
          <p:nvPr/>
        </p:nvPicPr>
        <p:blipFill>
          <a:blip r:embed="rId4"/>
          <a:srcRect/>
          <a:stretch>
            <a:fillRect/>
          </a:stretch>
        </p:blipFill>
        <p:spPr bwMode="auto">
          <a:xfrm>
            <a:off x="4643438" y="1500188"/>
            <a:ext cx="3571875" cy="2357437"/>
          </a:xfrm>
          <a:prstGeom prst="rect">
            <a:avLst/>
          </a:prstGeom>
          <a:noFill/>
          <a:ln w="9525">
            <a:noFill/>
            <a:miter lim="800000"/>
            <a:headEnd/>
            <a:tailEnd/>
          </a:ln>
        </p:spPr>
      </p:pic>
      <p:pic>
        <p:nvPicPr>
          <p:cNvPr id="13319" name="图片 11" descr="QQ图片20171109103543_副本.jpg"/>
          <p:cNvPicPr>
            <a:picLocks noChangeAspect="1"/>
          </p:cNvPicPr>
          <p:nvPr/>
        </p:nvPicPr>
        <p:blipFill>
          <a:blip r:embed="rId5"/>
          <a:srcRect/>
          <a:stretch>
            <a:fillRect/>
          </a:stretch>
        </p:blipFill>
        <p:spPr bwMode="auto">
          <a:xfrm>
            <a:off x="571500" y="4286250"/>
            <a:ext cx="3571875" cy="2214563"/>
          </a:xfrm>
          <a:prstGeom prst="rect">
            <a:avLst/>
          </a:prstGeom>
          <a:noFill/>
          <a:ln w="9525">
            <a:noFill/>
            <a:miter lim="800000"/>
            <a:headEnd/>
            <a:tailEnd/>
          </a:ln>
        </p:spPr>
      </p:pic>
      <p:sp>
        <p:nvSpPr>
          <p:cNvPr id="13320" name="TextBox 10"/>
          <p:cNvSpPr txBox="1">
            <a:spLocks noChangeArrowheads="1"/>
          </p:cNvSpPr>
          <p:nvPr/>
        </p:nvSpPr>
        <p:spPr bwMode="auto">
          <a:xfrm>
            <a:off x="1143000" y="3857625"/>
            <a:ext cx="2185988" cy="276225"/>
          </a:xfrm>
          <a:prstGeom prst="rect">
            <a:avLst/>
          </a:prstGeom>
          <a:noFill/>
          <a:ln w="9525">
            <a:noFill/>
            <a:miter lim="800000"/>
            <a:headEnd/>
            <a:tailEnd/>
          </a:ln>
        </p:spPr>
        <p:txBody>
          <a:bodyPr wrap="none">
            <a:spAutoFit/>
          </a:bodyPr>
          <a:lstStyle/>
          <a:p>
            <a:pPr eaLnBrk="0" hangingPunct="0"/>
            <a:r>
              <a:rPr lang="zh-CN" altLang="en-US" sz="1200">
                <a:latin typeface="黑体" pitchFamily="49" charset="-122"/>
                <a:ea typeface="黑体" pitchFamily="49" charset="-122"/>
              </a:rPr>
              <a:t>牵头成立秦巴山扶贫创业联盟</a:t>
            </a:r>
          </a:p>
        </p:txBody>
      </p:sp>
      <p:sp>
        <p:nvSpPr>
          <p:cNvPr id="13321" name="TextBox 12"/>
          <p:cNvSpPr txBox="1">
            <a:spLocks noChangeArrowheads="1"/>
          </p:cNvSpPr>
          <p:nvPr/>
        </p:nvSpPr>
        <p:spPr bwMode="auto">
          <a:xfrm>
            <a:off x="5286375" y="3857625"/>
            <a:ext cx="2214563" cy="276225"/>
          </a:xfrm>
          <a:prstGeom prst="rect">
            <a:avLst/>
          </a:prstGeom>
          <a:noFill/>
          <a:ln w="9525">
            <a:noFill/>
            <a:miter lim="800000"/>
            <a:headEnd/>
            <a:tailEnd/>
          </a:ln>
        </p:spPr>
        <p:txBody>
          <a:bodyPr>
            <a:spAutoFit/>
          </a:bodyPr>
          <a:lstStyle/>
          <a:p>
            <a:pPr algn="ctr" eaLnBrk="0" hangingPunct="0"/>
            <a:r>
              <a:rPr lang="zh-CN" altLang="en-US" sz="1200">
                <a:latin typeface="黑体" pitchFamily="49" charset="-122"/>
                <a:ea typeface="黑体" pitchFamily="49" charset="-122"/>
              </a:rPr>
              <a:t>校地企三方助力扶贫攻坚</a:t>
            </a:r>
          </a:p>
        </p:txBody>
      </p:sp>
      <p:sp>
        <p:nvSpPr>
          <p:cNvPr id="13322" name="TextBox 14"/>
          <p:cNvSpPr txBox="1">
            <a:spLocks noChangeArrowheads="1"/>
          </p:cNvSpPr>
          <p:nvPr/>
        </p:nvSpPr>
        <p:spPr bwMode="auto">
          <a:xfrm>
            <a:off x="928688" y="6500813"/>
            <a:ext cx="3000375" cy="276225"/>
          </a:xfrm>
          <a:prstGeom prst="rect">
            <a:avLst/>
          </a:prstGeom>
          <a:noFill/>
          <a:ln w="9525">
            <a:noFill/>
            <a:miter lim="800000"/>
            <a:headEnd/>
            <a:tailEnd/>
          </a:ln>
        </p:spPr>
        <p:txBody>
          <a:bodyPr>
            <a:spAutoFit/>
          </a:bodyPr>
          <a:lstStyle/>
          <a:p>
            <a:pPr algn="ctr" eaLnBrk="0" hangingPunct="0"/>
            <a:r>
              <a:rPr lang="zh-CN" altLang="en-US" sz="1200">
                <a:latin typeface="黑体" pitchFamily="49" charset="-122"/>
                <a:ea typeface="黑体" pitchFamily="49" charset="-122"/>
              </a:rPr>
              <a:t>与定点扶贫县签署帮扶协议</a:t>
            </a:r>
          </a:p>
        </p:txBody>
      </p:sp>
      <p:pic>
        <p:nvPicPr>
          <p:cNvPr id="13323" name="图片 15" descr="学院党委书记惠安堂、三原县委副书记杨孟珠共同为服务站揭牌2.JPG"/>
          <p:cNvPicPr>
            <a:picLocks noChangeAspect="1"/>
          </p:cNvPicPr>
          <p:nvPr/>
        </p:nvPicPr>
        <p:blipFill>
          <a:blip r:embed="rId6"/>
          <a:srcRect/>
          <a:stretch>
            <a:fillRect/>
          </a:stretch>
        </p:blipFill>
        <p:spPr bwMode="auto">
          <a:xfrm>
            <a:off x="4643438" y="4286250"/>
            <a:ext cx="3571875" cy="2214563"/>
          </a:xfrm>
          <a:prstGeom prst="rect">
            <a:avLst/>
          </a:prstGeom>
          <a:noFill/>
          <a:ln w="9525">
            <a:noFill/>
            <a:miter lim="800000"/>
            <a:headEnd/>
            <a:tailEnd/>
          </a:ln>
        </p:spPr>
      </p:pic>
      <p:sp>
        <p:nvSpPr>
          <p:cNvPr id="13324" name="TextBox 16"/>
          <p:cNvSpPr txBox="1">
            <a:spLocks noChangeArrowheads="1"/>
          </p:cNvSpPr>
          <p:nvPr/>
        </p:nvSpPr>
        <p:spPr bwMode="auto">
          <a:xfrm>
            <a:off x="5143500" y="6500813"/>
            <a:ext cx="3000375" cy="276225"/>
          </a:xfrm>
          <a:prstGeom prst="rect">
            <a:avLst/>
          </a:prstGeom>
          <a:noFill/>
          <a:ln w="9525">
            <a:noFill/>
            <a:miter lim="800000"/>
            <a:headEnd/>
            <a:tailEnd/>
          </a:ln>
        </p:spPr>
        <p:txBody>
          <a:bodyPr>
            <a:spAutoFit/>
          </a:bodyPr>
          <a:lstStyle/>
          <a:p>
            <a:pPr eaLnBrk="0" hangingPunct="0"/>
            <a:r>
              <a:rPr lang="zh-CN" altLang="en-US" sz="1200">
                <a:latin typeface="黑体" pitchFamily="49" charset="-122"/>
                <a:ea typeface="黑体" pitchFamily="49" charset="-122"/>
              </a:rPr>
              <a:t>在贫困县成立专家产业帮扶工作站</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演示设计">
  <a:themeElements>
    <a:clrScheme name="演示设计 8">
      <a:dk1>
        <a:srgbClr val="000000"/>
      </a:dk1>
      <a:lt1>
        <a:srgbClr val="FFFFFF"/>
      </a:lt1>
      <a:dk2>
        <a:srgbClr val="000000"/>
      </a:dk2>
      <a:lt2>
        <a:srgbClr val="C0C0C0"/>
      </a:lt2>
      <a:accent1>
        <a:srgbClr val="6FC01E"/>
      </a:accent1>
      <a:accent2>
        <a:srgbClr val="4F7913"/>
      </a:accent2>
      <a:accent3>
        <a:srgbClr val="FFFFFF"/>
      </a:accent3>
      <a:accent4>
        <a:srgbClr val="000000"/>
      </a:accent4>
      <a:accent5>
        <a:srgbClr val="BBDCAB"/>
      </a:accent5>
      <a:accent6>
        <a:srgbClr val="476D10"/>
      </a:accent6>
      <a:hlink>
        <a:srgbClr val="26420A"/>
      </a:hlink>
      <a:folHlink>
        <a:srgbClr val="7BD520"/>
      </a:folHlink>
    </a:clrScheme>
    <a:fontScheme name="演示设计">
      <a:majorFont>
        <a:latin typeface="Arial"/>
        <a:ea typeface="华文细黑"/>
        <a:cs typeface=""/>
      </a:majorFont>
      <a:minorFont>
        <a:latin typeface="Arial"/>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1" u="none" strike="noStrike" cap="none" normalizeH="0" baseline="0" smtClean="0">
            <a:ln>
              <a:noFill/>
            </a:ln>
            <a:solidFill>
              <a:schemeClr val="tx1"/>
            </a:solidFill>
            <a:effectLst/>
            <a:latin typeface="Arial" pitchFamily="34" charset="0"/>
            <a:ea typeface="华文细黑"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1" u="none" strike="noStrike" cap="none" normalizeH="0" baseline="0" smtClean="0">
            <a:ln>
              <a:noFill/>
            </a:ln>
            <a:solidFill>
              <a:schemeClr val="tx1"/>
            </a:solidFill>
            <a:effectLst/>
            <a:latin typeface="Arial" pitchFamily="34" charset="0"/>
            <a:ea typeface="华文细黑" pitchFamily="2" charset="-122"/>
          </a:defRPr>
        </a:defPPr>
      </a:lstStyle>
    </a:lnDef>
  </a:objectDefaults>
  <a:extraClrSchemeLst>
    <a:extraClrScheme>
      <a:clrScheme name="演示设计 1">
        <a:dk1>
          <a:srgbClr val="000000"/>
        </a:dk1>
        <a:lt1>
          <a:srgbClr val="FFFFFF"/>
        </a:lt1>
        <a:dk2>
          <a:srgbClr val="000000"/>
        </a:dk2>
        <a:lt2>
          <a:srgbClr val="808080"/>
        </a:lt2>
        <a:accent1>
          <a:srgbClr val="FFCC00"/>
        </a:accent1>
        <a:accent2>
          <a:srgbClr val="FF9933"/>
        </a:accent2>
        <a:accent3>
          <a:srgbClr val="FFFFFF"/>
        </a:accent3>
        <a:accent4>
          <a:srgbClr val="000000"/>
        </a:accent4>
        <a:accent5>
          <a:srgbClr val="FFE2AA"/>
        </a:accent5>
        <a:accent6>
          <a:srgbClr val="E78A2D"/>
        </a:accent6>
        <a:hlink>
          <a:srgbClr val="463900"/>
        </a:hlink>
        <a:folHlink>
          <a:srgbClr val="FFE67D"/>
        </a:folHlink>
      </a:clrScheme>
      <a:clrMap bg1="lt1" tx1="dk1" bg2="lt2" tx2="dk2" accent1="accent1" accent2="accent2" accent3="accent3" accent4="accent4" accent5="accent5" accent6="accent6" hlink="hlink" folHlink="folHlink"/>
    </a:extraClrScheme>
    <a:extraClrScheme>
      <a:clrScheme name="演示设计 2">
        <a:dk1>
          <a:srgbClr val="000000"/>
        </a:dk1>
        <a:lt1>
          <a:srgbClr val="FFFFFF"/>
        </a:lt1>
        <a:dk2>
          <a:srgbClr val="000000"/>
        </a:dk2>
        <a:lt2>
          <a:srgbClr val="808080"/>
        </a:lt2>
        <a:accent1>
          <a:srgbClr val="FF9021"/>
        </a:accent1>
        <a:accent2>
          <a:srgbClr val="DA5800"/>
        </a:accent2>
        <a:accent3>
          <a:srgbClr val="FFFFFF"/>
        </a:accent3>
        <a:accent4>
          <a:srgbClr val="000000"/>
        </a:accent4>
        <a:accent5>
          <a:srgbClr val="FFC6AB"/>
        </a:accent5>
        <a:accent6>
          <a:srgbClr val="C54F00"/>
        </a:accent6>
        <a:hlink>
          <a:srgbClr val="963D00"/>
        </a:hlink>
        <a:folHlink>
          <a:srgbClr val="FFAD5B"/>
        </a:folHlink>
      </a:clrScheme>
      <a:clrMap bg1="lt1" tx1="dk1" bg2="lt2" tx2="dk2" accent1="accent1" accent2="accent2" accent3="accent3" accent4="accent4" accent5="accent5" accent6="accent6" hlink="hlink" folHlink="folHlink"/>
    </a:extraClrScheme>
    <a:extraClrScheme>
      <a:clrScheme name="演示设计 3">
        <a:dk1>
          <a:srgbClr val="000000"/>
        </a:dk1>
        <a:lt1>
          <a:srgbClr val="FFFFFF"/>
        </a:lt1>
        <a:dk2>
          <a:srgbClr val="000000"/>
        </a:dk2>
        <a:lt2>
          <a:srgbClr val="C0C0C0"/>
        </a:lt2>
        <a:accent1>
          <a:srgbClr val="5B8CC1"/>
        </a:accent1>
        <a:accent2>
          <a:srgbClr val="2A5682"/>
        </a:accent2>
        <a:accent3>
          <a:srgbClr val="FFFFFF"/>
        </a:accent3>
        <a:accent4>
          <a:srgbClr val="000000"/>
        </a:accent4>
        <a:accent5>
          <a:srgbClr val="B5C5DD"/>
        </a:accent5>
        <a:accent6>
          <a:srgbClr val="254D75"/>
        </a:accent6>
        <a:hlink>
          <a:srgbClr val="002850"/>
        </a:hlink>
        <a:folHlink>
          <a:srgbClr val="2A94FE"/>
        </a:folHlink>
      </a:clrScheme>
      <a:clrMap bg1="lt1" tx1="dk1" bg2="lt2" tx2="dk2" accent1="accent1" accent2="accent2" accent3="accent3" accent4="accent4" accent5="accent5" accent6="accent6" hlink="hlink" folHlink="folHlink"/>
    </a:extraClrScheme>
    <a:extraClrScheme>
      <a:clrScheme name="演示设计 4">
        <a:dk1>
          <a:srgbClr val="000000"/>
        </a:dk1>
        <a:lt1>
          <a:srgbClr val="FFFFFF"/>
        </a:lt1>
        <a:dk2>
          <a:srgbClr val="000000"/>
        </a:dk2>
        <a:lt2>
          <a:srgbClr val="C0C0C0"/>
        </a:lt2>
        <a:accent1>
          <a:srgbClr val="B2B2B2"/>
        </a:accent1>
        <a:accent2>
          <a:srgbClr val="5F5F5F"/>
        </a:accent2>
        <a:accent3>
          <a:srgbClr val="FFFFFF"/>
        </a:accent3>
        <a:accent4>
          <a:srgbClr val="000000"/>
        </a:accent4>
        <a:accent5>
          <a:srgbClr val="D5D5D5"/>
        </a:accent5>
        <a:accent6>
          <a:srgbClr val="555555"/>
        </a:accent6>
        <a:hlink>
          <a:srgbClr val="1C1C1C"/>
        </a:hlink>
        <a:folHlink>
          <a:srgbClr val="C0C0C0"/>
        </a:folHlink>
      </a:clrScheme>
      <a:clrMap bg1="lt1" tx1="dk1" bg2="lt2" tx2="dk2" accent1="accent1" accent2="accent2" accent3="accent3" accent4="accent4" accent5="accent5" accent6="accent6" hlink="hlink" folHlink="folHlink"/>
    </a:extraClrScheme>
    <a:extraClrScheme>
      <a:clrScheme name="演示设计 5">
        <a:dk1>
          <a:srgbClr val="000000"/>
        </a:dk1>
        <a:lt1>
          <a:srgbClr val="FFFFFF"/>
        </a:lt1>
        <a:dk2>
          <a:srgbClr val="000000"/>
        </a:dk2>
        <a:lt2>
          <a:srgbClr val="B2B2B2"/>
        </a:lt2>
        <a:accent1>
          <a:srgbClr val="BF59B8"/>
        </a:accent1>
        <a:accent2>
          <a:srgbClr val="884183"/>
        </a:accent2>
        <a:accent3>
          <a:srgbClr val="FFFFFF"/>
        </a:accent3>
        <a:accent4>
          <a:srgbClr val="000000"/>
        </a:accent4>
        <a:accent5>
          <a:srgbClr val="DCB5D8"/>
        </a:accent5>
        <a:accent6>
          <a:srgbClr val="7B3A76"/>
        </a:accent6>
        <a:hlink>
          <a:srgbClr val="371535"/>
        </a:hlink>
        <a:folHlink>
          <a:srgbClr val="C468BD"/>
        </a:folHlink>
      </a:clrScheme>
      <a:clrMap bg1="lt1" tx1="dk1" bg2="lt2" tx2="dk2" accent1="accent1" accent2="accent2" accent3="accent3" accent4="accent4" accent5="accent5" accent6="accent6" hlink="hlink" folHlink="folHlink"/>
    </a:extraClrScheme>
    <a:extraClrScheme>
      <a:clrScheme name="演示设计 6">
        <a:dk1>
          <a:srgbClr val="000000"/>
        </a:dk1>
        <a:lt1>
          <a:srgbClr val="FFFFFF"/>
        </a:lt1>
        <a:dk2>
          <a:srgbClr val="000000"/>
        </a:dk2>
        <a:lt2>
          <a:srgbClr val="B2B2B2"/>
        </a:lt2>
        <a:accent1>
          <a:srgbClr val="FF0517"/>
        </a:accent1>
        <a:accent2>
          <a:srgbClr val="BC000D"/>
        </a:accent2>
        <a:accent3>
          <a:srgbClr val="FFFFFF"/>
        </a:accent3>
        <a:accent4>
          <a:srgbClr val="000000"/>
        </a:accent4>
        <a:accent5>
          <a:srgbClr val="FFAAAB"/>
        </a:accent5>
        <a:accent6>
          <a:srgbClr val="AA000B"/>
        </a:accent6>
        <a:hlink>
          <a:srgbClr val="3A0004"/>
        </a:hlink>
        <a:folHlink>
          <a:srgbClr val="FF3B3B"/>
        </a:folHlink>
      </a:clrScheme>
      <a:clrMap bg1="lt1" tx1="dk1" bg2="lt2" tx2="dk2" accent1="accent1" accent2="accent2" accent3="accent3" accent4="accent4" accent5="accent5" accent6="accent6" hlink="hlink" folHlink="folHlink"/>
    </a:extraClrScheme>
    <a:extraClrScheme>
      <a:clrScheme name="演示设计 7">
        <a:dk1>
          <a:srgbClr val="000000"/>
        </a:dk1>
        <a:lt1>
          <a:srgbClr val="FFFFFF"/>
        </a:lt1>
        <a:dk2>
          <a:srgbClr val="000000"/>
        </a:dk2>
        <a:lt2>
          <a:srgbClr val="C0C0C0"/>
        </a:lt2>
        <a:accent1>
          <a:srgbClr val="DFE0BE"/>
        </a:accent1>
        <a:accent2>
          <a:srgbClr val="D1D46B"/>
        </a:accent2>
        <a:accent3>
          <a:srgbClr val="FFFFFF"/>
        </a:accent3>
        <a:accent4>
          <a:srgbClr val="000000"/>
        </a:accent4>
        <a:accent5>
          <a:srgbClr val="ECEDDB"/>
        </a:accent5>
        <a:accent6>
          <a:srgbClr val="BDC060"/>
        </a:accent6>
        <a:hlink>
          <a:srgbClr val="3A3B11"/>
        </a:hlink>
        <a:folHlink>
          <a:srgbClr val="DDDF91"/>
        </a:folHlink>
      </a:clrScheme>
      <a:clrMap bg1="lt1" tx1="dk1" bg2="lt2" tx2="dk2" accent1="accent1" accent2="accent2" accent3="accent3" accent4="accent4" accent5="accent5" accent6="accent6" hlink="hlink" folHlink="folHlink"/>
    </a:extraClrScheme>
    <a:extraClrScheme>
      <a:clrScheme name="演示设计 8">
        <a:dk1>
          <a:srgbClr val="000000"/>
        </a:dk1>
        <a:lt1>
          <a:srgbClr val="FFFFFF"/>
        </a:lt1>
        <a:dk2>
          <a:srgbClr val="000000"/>
        </a:dk2>
        <a:lt2>
          <a:srgbClr val="C0C0C0"/>
        </a:lt2>
        <a:accent1>
          <a:srgbClr val="6FC01E"/>
        </a:accent1>
        <a:accent2>
          <a:srgbClr val="4F7913"/>
        </a:accent2>
        <a:accent3>
          <a:srgbClr val="FFFFFF"/>
        </a:accent3>
        <a:accent4>
          <a:srgbClr val="000000"/>
        </a:accent4>
        <a:accent5>
          <a:srgbClr val="BBDCAB"/>
        </a:accent5>
        <a:accent6>
          <a:srgbClr val="476D10"/>
        </a:accent6>
        <a:hlink>
          <a:srgbClr val="26420A"/>
        </a:hlink>
        <a:folHlink>
          <a:srgbClr val="7BD52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4095</TotalTime>
  <Words>4055</Words>
  <Application>Microsoft Office PowerPoint</Application>
  <PresentationFormat>全屏显示(4:3)</PresentationFormat>
  <Paragraphs>360</Paragraphs>
  <Slides>37</Slides>
  <Notes>35</Notes>
  <HiddenSlides>0</HiddenSlides>
  <MMClips>0</MMClips>
  <ScaleCrop>false</ScaleCrop>
  <HeadingPairs>
    <vt:vector size="8" baseType="variant">
      <vt:variant>
        <vt:lpstr>已用的字体</vt:lpstr>
      </vt:variant>
      <vt:variant>
        <vt:i4>19</vt:i4>
      </vt:variant>
      <vt:variant>
        <vt:lpstr>主题</vt:lpstr>
      </vt:variant>
      <vt:variant>
        <vt:i4>2</vt:i4>
      </vt:variant>
      <vt:variant>
        <vt:lpstr>嵌入 OLE 服务器</vt:lpstr>
      </vt:variant>
      <vt:variant>
        <vt:i4>1</vt:i4>
      </vt:variant>
      <vt:variant>
        <vt:lpstr>幻灯片标题</vt:lpstr>
      </vt:variant>
      <vt:variant>
        <vt:i4>37</vt:i4>
      </vt:variant>
    </vt:vector>
  </HeadingPairs>
  <TitlesOfParts>
    <vt:vector size="59" baseType="lpstr">
      <vt:lpstr>Arial</vt:lpstr>
      <vt:lpstr>宋体</vt:lpstr>
      <vt:lpstr>Calibri</vt:lpstr>
      <vt:lpstr>华文细黑</vt:lpstr>
      <vt:lpstr>Wingdings</vt:lpstr>
      <vt:lpstr>MS UI Gothic</vt:lpstr>
      <vt:lpstr>Verdana</vt:lpstr>
      <vt:lpstr>黑体</vt:lpstr>
      <vt:lpstr>华文楷体</vt:lpstr>
      <vt:lpstr>方正小标宋_GBK</vt:lpstr>
      <vt:lpstr>Times New Roman</vt:lpstr>
      <vt:lpstr>Trajan Pro</vt:lpstr>
      <vt:lpstr>Adobe Gothic Std B</vt:lpstr>
      <vt:lpstr>微软雅黑</vt:lpstr>
      <vt:lpstr>楷体_GB2312</vt:lpstr>
      <vt:lpstr>华文仿宋</vt:lpstr>
      <vt:lpstr>华文琥珀</vt:lpstr>
      <vt:lpstr>方正兰亭黑简体</vt:lpstr>
      <vt:lpstr>方正大标宋简体</vt:lpstr>
      <vt:lpstr>Office 主题</vt:lpstr>
      <vt:lpstr>演示设计</vt:lpstr>
      <vt:lpstr>Microsoft Office Excel 97-2003 工作表</vt:lpstr>
      <vt:lpstr>幻灯片 1</vt:lpstr>
      <vt:lpstr>十九大报告关于扶贫的论述</vt:lpstr>
      <vt:lpstr>   背景与目标 </vt:lpstr>
      <vt:lpstr>   背景与目标 </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WHZ</dc:creator>
  <cp:lastModifiedBy>程尚志</cp:lastModifiedBy>
  <cp:revision>394</cp:revision>
  <dcterms:created xsi:type="dcterms:W3CDTF">2010-09-23T08:30:20Z</dcterms:created>
  <dcterms:modified xsi:type="dcterms:W3CDTF">2017-11-29T01:36:14Z</dcterms:modified>
</cp:coreProperties>
</file>